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63"/>
  </p:notesMasterIdLst>
  <p:handoutMasterIdLst>
    <p:handoutMasterId r:id="rId64"/>
  </p:handoutMasterIdLst>
  <p:sldIdLst>
    <p:sldId id="261" r:id="rId5"/>
    <p:sldId id="404" r:id="rId6"/>
    <p:sldId id="454" r:id="rId7"/>
    <p:sldId id="367" r:id="rId8"/>
    <p:sldId id="370" r:id="rId9"/>
    <p:sldId id="365" r:id="rId10"/>
    <p:sldId id="357" r:id="rId11"/>
    <p:sldId id="333" r:id="rId12"/>
    <p:sldId id="412" r:id="rId13"/>
    <p:sldId id="379" r:id="rId14"/>
    <p:sldId id="376" r:id="rId15"/>
    <p:sldId id="453" r:id="rId16"/>
    <p:sldId id="327" r:id="rId17"/>
    <p:sldId id="330" r:id="rId18"/>
    <p:sldId id="406" r:id="rId19"/>
    <p:sldId id="410" r:id="rId20"/>
    <p:sldId id="432" r:id="rId21"/>
    <p:sldId id="443" r:id="rId22"/>
    <p:sldId id="416" r:id="rId23"/>
    <p:sldId id="419" r:id="rId24"/>
    <p:sldId id="423" r:id="rId25"/>
    <p:sldId id="420" r:id="rId26"/>
    <p:sldId id="417" r:id="rId27"/>
    <p:sldId id="424" r:id="rId28"/>
    <p:sldId id="418" r:id="rId29"/>
    <p:sldId id="425" r:id="rId30"/>
    <p:sldId id="422" r:id="rId31"/>
    <p:sldId id="428" r:id="rId32"/>
    <p:sldId id="361" r:id="rId33"/>
    <p:sldId id="430" r:id="rId34"/>
    <p:sldId id="456" r:id="rId35"/>
    <p:sldId id="429" r:id="rId36"/>
    <p:sldId id="431" r:id="rId37"/>
    <p:sldId id="345" r:id="rId38"/>
    <p:sldId id="352" r:id="rId39"/>
    <p:sldId id="447" r:id="rId40"/>
    <p:sldId id="347" r:id="rId41"/>
    <p:sldId id="389" r:id="rId42"/>
    <p:sldId id="393" r:id="rId43"/>
    <p:sldId id="396" r:id="rId44"/>
    <p:sldId id="398" r:id="rId45"/>
    <p:sldId id="399" r:id="rId46"/>
    <p:sldId id="440" r:id="rId47"/>
    <p:sldId id="455" r:id="rId48"/>
    <p:sldId id="442" r:id="rId49"/>
    <p:sldId id="445" r:id="rId50"/>
    <p:sldId id="441" r:id="rId51"/>
    <p:sldId id="444" r:id="rId52"/>
    <p:sldId id="373" r:id="rId53"/>
    <p:sldId id="310" r:id="rId54"/>
    <p:sldId id="434" r:id="rId55"/>
    <p:sldId id="435" r:id="rId56"/>
    <p:sldId id="436" r:id="rId57"/>
    <p:sldId id="437" r:id="rId58"/>
    <p:sldId id="438" r:id="rId59"/>
    <p:sldId id="439" r:id="rId60"/>
    <p:sldId id="403" r:id="rId61"/>
    <p:sldId id="311" r:id="rId62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04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" initials="A" lastIdx="5" clrIdx="0">
    <p:extLst>
      <p:ext uri="{19B8F6BF-5375-455C-9EA6-DF929625EA0E}">
        <p15:presenceInfo xmlns:p15="http://schemas.microsoft.com/office/powerpoint/2012/main" userId="Ana" providerId="None"/>
      </p:ext>
    </p:extLst>
  </p:cmAuthor>
  <p:cmAuthor id="2" name="pasantesglomae" initials="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1FF"/>
    <a:srgbClr val="2525FF"/>
    <a:srgbClr val="FFFFFF"/>
    <a:srgbClr val="0033CC"/>
    <a:srgbClr val="808080"/>
    <a:srgbClr val="005582"/>
    <a:srgbClr val="005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78667" autoAdjust="0"/>
  </p:normalViewPr>
  <p:slideViewPr>
    <p:cSldViewPr snapToGrid="0">
      <p:cViewPr varScale="1">
        <p:scale>
          <a:sx n="89" d="100"/>
          <a:sy n="89" d="100"/>
        </p:scale>
        <p:origin x="2310" y="90"/>
      </p:cViewPr>
      <p:guideLst>
        <p:guide orient="horz" pos="4104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318"/>
    </p:cViewPr>
  </p:sorterViewPr>
  <p:notesViewPr>
    <p:cSldViewPr snapToGrid="0">
      <p:cViewPr varScale="1">
        <p:scale>
          <a:sx n="48" d="100"/>
          <a:sy n="48" d="100"/>
        </p:scale>
        <p:origin x="268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Rhodin" userId="da23a5c7ef568fdc" providerId="LiveId" clId="{8EED5F71-19A5-45C2-A0EF-6348BA6D302F}"/>
    <pc:docChg chg="delSld">
      <pc:chgData name="Robin Rhodin" userId="da23a5c7ef568fdc" providerId="LiveId" clId="{8EED5F71-19A5-45C2-A0EF-6348BA6D302F}" dt="2021-06-21T09:40:10.373" v="1" actId="47"/>
      <pc:docMkLst>
        <pc:docMk/>
      </pc:docMkLst>
      <pc:sldChg chg="del">
        <pc:chgData name="Robin Rhodin" userId="da23a5c7ef568fdc" providerId="LiveId" clId="{8EED5F71-19A5-45C2-A0EF-6348BA6D302F}" dt="2021-06-21T09:40:10.373" v="1" actId="47"/>
        <pc:sldMkLst>
          <pc:docMk/>
          <pc:sldMk cId="2763066208" sldId="446"/>
        </pc:sldMkLst>
      </pc:sldChg>
      <pc:sldChg chg="del">
        <pc:chgData name="Robin Rhodin" userId="da23a5c7ef568fdc" providerId="LiveId" clId="{8EED5F71-19A5-45C2-A0EF-6348BA6D302F}" dt="2021-06-21T09:39:27.035" v="0" actId="47"/>
        <pc:sldMkLst>
          <pc:docMk/>
          <pc:sldMk cId="427716013" sldId="45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8B5628DD-3E58-4E7D-AAB0-A35D7FEFC017}" type="datetime1">
              <a:rPr lang="en-US"/>
              <a:pPr>
                <a:defRPr/>
              </a:pPr>
              <a:t>6/21/2021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7BABE46-6C15-488B-8FCD-3167C145EA9A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CD84B198-28F4-42B5-BD93-F816643339FE}" type="datetime1">
              <a:rPr lang="en-US"/>
              <a:pPr>
                <a:defRPr/>
              </a:pPr>
              <a:t>6/21/2021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70CAFCE-7771-447E-83A0-BBE631A2C479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08EEFE2-A5FF-4757-9C8B-49AEF540A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86077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10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643259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11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58957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12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A54057C-D6A5-4B7C-B786-384465F03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16846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13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870915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14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2317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15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/>
              <a:t>6.50</a:t>
            </a:r>
          </a:p>
        </p:txBody>
      </p:sp>
    </p:spTree>
    <p:extLst>
      <p:ext uri="{BB962C8B-B14F-4D97-AF65-F5344CB8AC3E}">
        <p14:creationId xmlns:p14="http://schemas.microsoft.com/office/powerpoint/2010/main" val="2479235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16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2673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17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18641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18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C76637-9281-4812-B27D-EE8DE28FD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07791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19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2700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40s</a:t>
                </a:r>
              </a:p>
              <a:p>
                <a:r>
                  <a:rPr lang="en-US" dirty="0"/>
                  <a:t>So let me start by introducing the class of problems we consider. </a:t>
                </a:r>
              </a:p>
              <a:p>
                <a:r>
                  <a:rPr lang="en-US" dirty="0"/>
                  <a:t>We’re interested in solving a high-dimensional inverse problem,</a:t>
                </a:r>
              </a:p>
              <a:p>
                <a:r>
                  <a:rPr lang="en-US" dirty="0"/>
                  <a:t>And because I work mostly with imaging problems, in this talk I’ </a:t>
                </a:r>
                <a:r>
                  <a:rPr lang="en-US" dirty="0" err="1"/>
                  <a:t>ll</a:t>
                </a:r>
                <a:r>
                  <a:rPr lang="en-US" dirty="0"/>
                  <a:t> consider that x is an image, but it could be something else. </a:t>
                </a:r>
              </a:p>
              <a:p>
                <a:r>
                  <a:rPr lang="en-US" dirty="0"/>
                  <a:t>SO, suppose we have some linear observation model of this form, where we are interesting in recovering x and we </a:t>
                </a:r>
                <a:r>
                  <a:rPr lang="en-US" dirty="0" err="1"/>
                  <a:t>onlky</a:t>
                </a:r>
                <a:r>
                  <a:rPr lang="en-US" dirty="0"/>
                  <a:t> have access to y. </a:t>
                </a:r>
              </a:p>
              <a:p>
                <a:r>
                  <a:rPr lang="en-US" dirty="0"/>
                  <a:t>Under a Bayesian framework we define a statistical model that relates x to y </a:t>
                </a:r>
              </a:p>
              <a:p>
                <a:r>
                  <a:rPr lang="en-US" dirty="0"/>
                  <a:t>LINEAR OBSERVATION MODEL</a:t>
                </a:r>
              </a:p>
              <a:p>
                <a:r>
                  <a:rPr lang="en-GB" sz="1200" dirty="0"/>
                  <a:t>Not enough information in 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𝑦</a:t>
                </a:r>
                <a:r>
                  <a:rPr lang="en-GB" sz="1200" dirty="0"/>
                  <a:t> to accurately recover  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𝑥</a:t>
                </a:r>
                <a:br>
                  <a:rPr lang="en-US" dirty="0"/>
                </a:b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033145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20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97738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21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09216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22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77647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23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56685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24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82894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25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69674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26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DFB4E7-7AF3-43EB-A542-0FDFDE579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29074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27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462CA5-DF0F-4D9E-8D89-D941D4146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03330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28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462CA5-DF0F-4D9E-8D89-D941D4146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38059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29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A7DEF7-6BEF-4807-B88F-8405554D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311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40s</a:t>
                </a:r>
              </a:p>
              <a:p>
                <a:r>
                  <a:rPr lang="en-US" dirty="0"/>
                  <a:t>So let me start by introducing the class of problems we consider. </a:t>
                </a:r>
              </a:p>
              <a:p>
                <a:r>
                  <a:rPr lang="en-US" dirty="0"/>
                  <a:t>We’re interested in solving a high-dimensional inverse problem,</a:t>
                </a:r>
              </a:p>
              <a:p>
                <a:r>
                  <a:rPr lang="en-US" dirty="0"/>
                  <a:t>And because I work mostly with imaging problems, in this talk I’ </a:t>
                </a:r>
                <a:r>
                  <a:rPr lang="en-US" dirty="0" err="1"/>
                  <a:t>ll</a:t>
                </a:r>
                <a:r>
                  <a:rPr lang="en-US" dirty="0"/>
                  <a:t> consider that x is an image, but it could be something else. </a:t>
                </a:r>
              </a:p>
              <a:p>
                <a:r>
                  <a:rPr lang="en-US" dirty="0"/>
                  <a:t>SO, suppose we have some linear observation model of this form, where we are interesting in recovering x and we </a:t>
                </a:r>
                <a:r>
                  <a:rPr lang="en-US" dirty="0" err="1"/>
                  <a:t>onlky</a:t>
                </a:r>
                <a:r>
                  <a:rPr lang="en-US" dirty="0"/>
                  <a:t> have access to y. </a:t>
                </a:r>
              </a:p>
              <a:p>
                <a:r>
                  <a:rPr lang="en-US" dirty="0"/>
                  <a:t>Under a Bayesian framework we define a statistical model that relates x to y </a:t>
                </a:r>
              </a:p>
              <a:p>
                <a:r>
                  <a:rPr lang="en-US" dirty="0"/>
                  <a:t>LINEAR OBSERVATION MODEL</a:t>
                </a:r>
              </a:p>
              <a:p>
                <a:r>
                  <a:rPr lang="en-GB" sz="1200" dirty="0"/>
                  <a:t>Not enough information in 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𝑦</a:t>
                </a:r>
                <a:r>
                  <a:rPr lang="en-GB" sz="1200" dirty="0"/>
                  <a:t> to accurately recover  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𝑥</a:t>
                </a:r>
                <a:br>
                  <a:rPr lang="en-US" dirty="0"/>
                </a:b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6247633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30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A7DEF7-6BEF-4807-B88F-8405554D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9671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31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A7DEF7-6BEF-4807-B88F-8405554D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6577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32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A7DEF7-6BEF-4807-B88F-8405554D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1540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33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A7DEF7-6BEF-4807-B88F-8405554DA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89285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34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974BCBA-E3A3-4FAA-846D-46218CD23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4536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35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2884498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36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758797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37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/>
              <a:t>Don ‘t </a:t>
            </a:r>
            <a:r>
              <a:rPr lang="es-AR" dirty="0" err="1"/>
              <a:t>take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computing</a:t>
            </a:r>
            <a:r>
              <a:rPr lang="es-AR" dirty="0"/>
              <a:t> times </a:t>
            </a:r>
            <a:r>
              <a:rPr lang="es-AR" dirty="0" err="1"/>
              <a:t>too</a:t>
            </a:r>
            <a:r>
              <a:rPr lang="es-AR" dirty="0"/>
              <a:t> </a:t>
            </a:r>
            <a:r>
              <a:rPr lang="es-AR" dirty="0" err="1"/>
              <a:t>seriously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12598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38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968575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39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8876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23578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40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5226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41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547819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42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238BAE-A580-420D-B542-CEAB8E420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85943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43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930245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44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1738931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45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5069579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46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777512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47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4141790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48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476423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49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544171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7398372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50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40539701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51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9446547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52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889644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53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9954571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54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4043672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55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3214733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14:m>
                  <m:oMath xmlns:m="http://schemas.openxmlformats.org/officeDocument/2006/math"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es-ES" sz="16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presented an empirical Bayesian method to estimate </a:t>
                </a:r>
                <a:r>
                  <a:rPr lang="en-US" altLang="es-ES" sz="1600" dirty="0" err="1"/>
                  <a:t>regularisation</a:t>
                </a:r>
                <a:r>
                  <a:rPr lang="en-US" altLang="es-ES" sz="1600" dirty="0"/>
                  <a:t> parameters in inverse imaging problems.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We solve an intractable maximum likelihood estimation problem by proposing a stochastic </a:t>
                </a:r>
                <a:r>
                  <a:rPr lang="en-US" altLang="es-ES" sz="1600" dirty="0" err="1"/>
                  <a:t>optimisation</a:t>
                </a:r>
                <a:r>
                  <a:rPr lang="en-US" altLang="es-ES" sz="1600" dirty="0"/>
                  <a:t>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stochastic approximation is driven by two highly efficient proximal MCMC kernels.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altLang="es-ES" sz="8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The proposed methodology was illustrated with non-blind image deconvolution with TV prior and hyperspectral unmixing: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it achieved close-to-optimal performance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outperformed other state of the art approaches especially for </a:t>
                </a:r>
                <a:r>
                  <a:rPr lang="en-US" altLang="es-ES" sz="1600" b="1" dirty="0">
                    <a:solidFill>
                      <a:srgbClr val="00B050"/>
                    </a:solidFill>
                  </a:rPr>
                  <a:t>low SNR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00B050"/>
                    </a:solidFill>
                  </a:rPr>
                  <a:t>can be used with </a:t>
                </a:r>
                <a:r>
                  <a:rPr lang="en-US" altLang="es-ES" sz="1600" dirty="0" err="1">
                    <a:solidFill>
                      <a:srgbClr val="00B050"/>
                    </a:solidFill>
                  </a:rPr>
                  <a:t>i</a:t>
                </a:r>
                <a:r>
                  <a:rPr lang="en-US" altLang="es-ES" sz="1600" dirty="0">
                    <a:solidFill>
                      <a:srgbClr val="00B050"/>
                    </a:solidFill>
                  </a:rPr>
                  <a:t>) multiple parameters ii) Unknown </a:t>
                </a:r>
                <a:r>
                  <a:rPr lang="en-US" altLang="es-ES" sz="1600" i="0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𝐶(𝜃) </a:t>
                </a:r>
                <a:r>
                  <a:rPr lang="en-US" altLang="es-ES" sz="1400" dirty="0">
                    <a:solidFill>
                      <a:srgbClr val="00B050"/>
                    </a:solidFill>
                  </a:rPr>
                  <a:t>(sometimes only option)</a:t>
                </a:r>
                <a:endParaRPr lang="en-US" altLang="es-ES" sz="1600" dirty="0">
                  <a:solidFill>
                    <a:srgbClr val="00B05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olidFill>
                      <a:srgbClr val="FF0000"/>
                    </a:solidFill>
                  </a:rPr>
                  <a:t>longer computing time </a:t>
                </a:r>
                <a:endParaRPr lang="en-US" altLang="es-ES" sz="1600" dirty="0"/>
              </a:p>
              <a:p>
                <a:endParaRPr lang="es-AR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56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023540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57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1553791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58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191940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6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A54057C-D6A5-4B7C-B786-384465F03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AR" dirty="0"/>
              <a:t>2min</a:t>
            </a:r>
          </a:p>
        </p:txBody>
      </p:sp>
    </p:spTree>
    <p:extLst>
      <p:ext uri="{BB962C8B-B14F-4D97-AF65-F5344CB8AC3E}">
        <p14:creationId xmlns:p14="http://schemas.microsoft.com/office/powerpoint/2010/main" val="358706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7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85F39BE-7F44-4942-8A8A-54F048337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807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8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9DEECCB-B153-4FDB-B3C5-D37A17643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0744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0CAFCE-7771-447E-83A0-BBE631A2C479}" type="slidenum">
              <a:rPr lang="en-US" altLang="es-ES" smtClean="0"/>
              <a:pPr>
                <a:defRPr/>
              </a:pPr>
              <a:t>9</a:t>
            </a:fld>
            <a:endParaRPr lang="en-US" altLang="es-E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9DEECCB-B153-4FDB-B3C5-D37A17643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2950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822325"/>
            <a:ext cx="7162800" cy="1143000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1588" y="3962400"/>
            <a:ext cx="3919537" cy="1752600"/>
          </a:xfr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2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98269C-5496-4665-A141-142A64D09D17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79333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6132513"/>
            <a:ext cx="25717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2C9C6B-BC0B-42AC-844E-9F7A391A986E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44020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E83636-1A75-4334-8FB6-EAC8D7A1D4C9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693666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60960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6275" y="2000250"/>
            <a:ext cx="3848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6775" y="200025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6775" y="4133850"/>
            <a:ext cx="3848100" cy="1981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460245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66750" y="59055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9812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1148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41148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85965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981200"/>
            <a:ext cx="3848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95825" y="19812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95825" y="4114800"/>
            <a:ext cx="38481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70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609600"/>
            <a:ext cx="7848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3848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981200"/>
            <a:ext cx="38481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75930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ACC208-1EBA-42B5-BC96-A9F42F995667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7819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F67ECE-8CB9-490C-8A7A-E16C4A68C8E3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128879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834CFC-FF54-432F-8607-21BFD38861BE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60378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057FB4-C120-4609-AFB0-8A679C349289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2349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311337-F59F-485F-ADEE-AA784B284F6C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65582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7603EF-64F9-437F-AAFC-059E31A5827E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36423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85792A-D8CC-4FFB-B6D3-FCC2A317E6D0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84946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FB7B-A8DF-45E0-A4C4-91A09857632E}" type="slidenum">
              <a:rPr lang="en-US" altLang="es-ES"/>
              <a:pPr>
                <a:defRPr/>
              </a:pPr>
              <a:t>‹#›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406934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dirty="0"/>
              <a:t>Click to edit Master text styles</a:t>
            </a:r>
          </a:p>
          <a:p>
            <a:pPr lvl="1"/>
            <a:r>
              <a:rPr lang="en-US" altLang="es-ES" dirty="0"/>
              <a:t>Second level</a:t>
            </a:r>
          </a:p>
          <a:p>
            <a:pPr lvl="2"/>
            <a:r>
              <a:rPr lang="en-US" altLang="es-ES" dirty="0"/>
              <a:t>Third level</a:t>
            </a:r>
          </a:p>
          <a:p>
            <a:pPr lvl="3"/>
            <a:r>
              <a:rPr lang="en-US" altLang="es-ES" dirty="0"/>
              <a:t>Fourth level</a:t>
            </a:r>
          </a:p>
          <a:p>
            <a:pPr lvl="4"/>
            <a:r>
              <a:rPr lang="en-US" altLang="es-ES" dirty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40579" y="655792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ABD3E4-1E69-41DF-972C-E8FDD9529AE9}" type="slidenum">
              <a:rPr lang="en-US" altLang="es-ES" smtClean="0"/>
              <a:pPr>
                <a:defRPr/>
              </a:pPr>
              <a:t>‹#›</a:t>
            </a:fld>
            <a:endParaRPr lang="en-US" altLang="es-ES" dirty="0"/>
          </a:p>
        </p:txBody>
      </p:sp>
      <p:sp>
        <p:nvSpPr>
          <p:cNvPr id="7" name="Date Placeholder 9"/>
          <p:cNvSpPr txBox="1">
            <a:spLocks/>
          </p:cNvSpPr>
          <p:nvPr userDrawn="1"/>
        </p:nvSpPr>
        <p:spPr>
          <a:xfrm>
            <a:off x="685799" y="6557919"/>
            <a:ext cx="691141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sz="1000" i="1" dirty="0"/>
              <a:t>Probability in the North-East    -   </a:t>
            </a:r>
            <a:r>
              <a:rPr lang="en-GB" sz="1000" i="1" dirty="0"/>
              <a:t>ICMS, Edinburgh   -   January 2020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  <p:sldLayoutId id="2147485027" r:id="rId3"/>
    <p:sldLayoutId id="2147485028" r:id="rId4"/>
    <p:sldLayoutId id="2147485029" r:id="rId5"/>
    <p:sldLayoutId id="2147485030" r:id="rId6"/>
    <p:sldLayoutId id="2147485031" r:id="rId7"/>
    <p:sldLayoutId id="2147485032" r:id="rId8"/>
    <p:sldLayoutId id="2147485033" r:id="rId9"/>
    <p:sldLayoutId id="2147485034" r:id="rId10"/>
    <p:sldLayoutId id="2147485035" r:id="rId11"/>
    <p:sldLayoutId id="2147485036" r:id="rId12"/>
    <p:sldLayoutId id="2147485037" r:id="rId13"/>
    <p:sldLayoutId id="2147485038" r:id="rId14"/>
    <p:sldLayoutId id="2147485039" r:id="rId15"/>
    <p:sldLayoutId id="2147485040" r:id="rId1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MS PGothic" panose="020B0600070205080204" pitchFamily="34" charset="-128"/>
          <a:cs typeface="ＭＳ Ｐゴシック" pitchFamily="2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MS PGothic" panose="020B0600070205080204" pitchFamily="34" charset="-128"/>
          <a:cs typeface="ＭＳ Ｐゴシック" pitchFamily="2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MS PGothic" panose="020B0600070205080204" pitchFamily="34" charset="-128"/>
          <a:cs typeface="ＭＳ Ｐゴシック" pitchFamily="2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MS PGothic" panose="020B0600070205080204" pitchFamily="34" charset="-128"/>
          <a:cs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Blip>
          <a:blip r:embed="rId19"/>
        </a:buBlip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32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36.png"/><Relationship Id="rId5" Type="http://schemas.openxmlformats.org/officeDocument/2006/relationships/image" Target="../media/image26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image" Target="../media/image32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36.png"/><Relationship Id="rId5" Type="http://schemas.openxmlformats.org/officeDocument/2006/relationships/image" Target="../media/image26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image" Target="../media/image32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36.png"/><Relationship Id="rId5" Type="http://schemas.openxmlformats.org/officeDocument/2006/relationships/image" Target="../media/image260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0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0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0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0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30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0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0.png"/><Relationship Id="rId10" Type="http://schemas.openxmlformats.org/officeDocument/2006/relationships/image" Target="../media/image75.png"/><Relationship Id="rId4" Type="http://schemas.openxmlformats.org/officeDocument/2006/relationships/image" Target="../media/image66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0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660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0" Type="http://schemas.openxmlformats.org/officeDocument/2006/relationships/image" Target="../media/image690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405.1164v2" TargetMode="Externa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13" Type="http://schemas.openxmlformats.org/officeDocument/2006/relationships/image" Target="../media/image102.png"/><Relationship Id="rId18" Type="http://schemas.openxmlformats.org/officeDocument/2006/relationships/image" Target="../media/image1130.png"/><Relationship Id="rId3" Type="http://schemas.openxmlformats.org/officeDocument/2006/relationships/image" Target="../media/image990.png"/><Relationship Id="rId7" Type="http://schemas.openxmlformats.org/officeDocument/2006/relationships/image" Target="../media/image1030.png"/><Relationship Id="rId12" Type="http://schemas.openxmlformats.org/officeDocument/2006/relationships/image" Target="../media/image1080.png"/><Relationship Id="rId17" Type="http://schemas.openxmlformats.org/officeDocument/2006/relationships/image" Target="../media/image112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70.png"/><Relationship Id="rId5" Type="http://schemas.openxmlformats.org/officeDocument/2006/relationships/image" Target="../media/image1011.png"/><Relationship Id="rId15" Type="http://schemas.openxmlformats.org/officeDocument/2006/relationships/image" Target="../media/image1100.png"/><Relationship Id="rId10" Type="http://schemas.openxmlformats.org/officeDocument/2006/relationships/image" Target="../media/image1060.png"/><Relationship Id="rId19" Type="http://schemas.openxmlformats.org/officeDocument/2006/relationships/image" Target="../media/image1140.png"/><Relationship Id="rId4" Type="http://schemas.openxmlformats.org/officeDocument/2006/relationships/image" Target="../media/image1000.png"/><Relationship Id="rId9" Type="http://schemas.openxmlformats.org/officeDocument/2006/relationships/image" Target="../media/image1050.png"/><Relationship Id="rId1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13" Type="http://schemas.openxmlformats.org/officeDocument/2006/relationships/image" Target="../media/image1170.png"/><Relationship Id="rId3" Type="http://schemas.openxmlformats.org/officeDocument/2006/relationships/image" Target="../media/image1150.png"/><Relationship Id="rId12" Type="http://schemas.openxmlformats.org/officeDocument/2006/relationships/image" Target="../media/image11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11" Type="http://schemas.microsoft.com/office/2007/relationships/hdphoto" Target="../media/hdphoto2.wdp"/><Relationship Id="rId5" Type="http://schemas.openxmlformats.org/officeDocument/2006/relationships/image" Target="../media/image1160.png"/><Relationship Id="rId10" Type="http://schemas.openxmlformats.org/officeDocument/2006/relationships/image" Target="../media/image102.png"/><Relationship Id="rId4" Type="http://schemas.openxmlformats.org/officeDocument/2006/relationships/image" Target="../media/image1000.png"/><Relationship Id="rId9" Type="http://schemas.openxmlformats.org/officeDocument/2006/relationships/image" Target="../media/image1080.png"/><Relationship Id="rId1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1.png"/><Relationship Id="rId3" Type="http://schemas.openxmlformats.org/officeDocument/2006/relationships/image" Target="../media/image110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1.png"/><Relationship Id="rId5" Type="http://schemas.openxmlformats.org/officeDocument/2006/relationships/image" Target="../media/image1071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1.png"/><Relationship Id="rId4" Type="http://schemas.openxmlformats.org/officeDocument/2006/relationships/image" Target="../media/image11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31.png"/><Relationship Id="rId9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31.png"/><Relationship Id="rId9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31.png"/><Relationship Id="rId9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31.png"/><Relationship Id="rId9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4.png"/><Relationship Id="rId4" Type="http://schemas.openxmlformats.org/officeDocument/2006/relationships/image" Target="../media/image31.png"/><Relationship Id="rId9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4.png"/><Relationship Id="rId4" Type="http://schemas.openxmlformats.org/officeDocument/2006/relationships/image" Target="../media/image31.png"/><Relationship Id="rId9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0.png"/><Relationship Id="rId10" Type="http://schemas.openxmlformats.org/officeDocument/2006/relationships/image" Target="../media/image10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5"/>
          <p:cNvSpPr>
            <a:spLocks noGrp="1"/>
          </p:cNvSpPr>
          <p:nvPr>
            <p:ph type="ctrTitle"/>
          </p:nvPr>
        </p:nvSpPr>
        <p:spPr>
          <a:xfrm>
            <a:off x="-237770" y="1032384"/>
            <a:ext cx="9619541" cy="1143000"/>
          </a:xfrm>
        </p:spPr>
        <p:txBody>
          <a:bodyPr/>
          <a:lstStyle/>
          <a:p>
            <a:pPr algn="ctr" eaLnBrk="1" hangingPunct="1"/>
            <a:r>
              <a:rPr lang="en-GB" sz="3600" b="0" dirty="0"/>
              <a:t>Maximum likelihood estimation of regularisation parameters in high dimensional inverse problems:</a:t>
            </a:r>
            <a:br>
              <a:rPr lang="en-GB" sz="3600" b="0" dirty="0"/>
            </a:br>
            <a:r>
              <a:rPr lang="en-GB" sz="3600" b="0" dirty="0"/>
              <a:t>an empirical Bayesian approach</a:t>
            </a:r>
            <a:endParaRPr lang="es-AR" altLang="es-ES" sz="3200" noProof="0" dirty="0"/>
          </a:p>
        </p:txBody>
      </p:sp>
      <p:sp>
        <p:nvSpPr>
          <p:cNvPr id="24579" name="Subtitle 6"/>
          <p:cNvSpPr>
            <a:spLocks noGrp="1"/>
          </p:cNvSpPr>
          <p:nvPr>
            <p:ph type="subTitle" idx="1"/>
          </p:nvPr>
        </p:nvSpPr>
        <p:spPr>
          <a:xfrm>
            <a:off x="559788" y="4470961"/>
            <a:ext cx="3443015" cy="757646"/>
          </a:xfrm>
        </p:spPr>
        <p:txBody>
          <a:bodyPr/>
          <a:lstStyle/>
          <a:p>
            <a:pPr eaLnBrk="1" hangingPunct="1"/>
            <a:r>
              <a:rPr lang="es-AR" altLang="es-ES" noProof="0" dirty="0"/>
              <a:t>Ana Fernández Vidal</a:t>
            </a:r>
          </a:p>
          <a:p>
            <a:pPr eaLnBrk="1" hangingPunct="1"/>
            <a:r>
              <a:rPr lang="es-AR" altLang="es-ES" noProof="0" dirty="0"/>
              <a:t>Marcelo Pereyra</a:t>
            </a:r>
          </a:p>
          <a:p>
            <a:pPr eaLnBrk="1" hangingPunct="1"/>
            <a:endParaRPr lang="es-AR" altLang="es-ES" noProof="0" dirty="0"/>
          </a:p>
        </p:txBody>
      </p:sp>
      <p:sp>
        <p:nvSpPr>
          <p:cNvPr id="2" name="Rectangle 1"/>
          <p:cNvSpPr/>
          <p:nvPr/>
        </p:nvSpPr>
        <p:spPr>
          <a:xfrm>
            <a:off x="559788" y="5294192"/>
            <a:ext cx="382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latin typeface="CMSS8"/>
              </a:rPr>
              <a:t>School of Mathematical and Computer Sciences, Heriot-Watt University</a:t>
            </a:r>
            <a:endParaRPr lang="en-GB" sz="1800" dirty="0"/>
          </a:p>
        </p:txBody>
      </p:sp>
      <p:sp>
        <p:nvSpPr>
          <p:cNvPr id="3" name="Rectangle 2"/>
          <p:cNvSpPr/>
          <p:nvPr/>
        </p:nvSpPr>
        <p:spPr>
          <a:xfrm>
            <a:off x="304800" y="6143195"/>
            <a:ext cx="8162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/>
              <a:t>Probability in the North-East – </a:t>
            </a:r>
            <a:r>
              <a:rPr lang="en-GB" sz="1800" i="1" dirty="0"/>
              <a:t>ICMS, Edinburgh- January 2020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3567" y="3197135"/>
            <a:ext cx="1386821" cy="107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6">
            <a:extLst>
              <a:ext uri="{FF2B5EF4-FFF2-40B4-BE49-F238E27FC236}">
                <a16:creationId xmlns:a16="http://schemas.microsoft.com/office/drawing/2014/main" id="{8EB2B0B6-1AD4-4F29-9301-1FC736B1917B}"/>
              </a:ext>
            </a:extLst>
          </p:cNvPr>
          <p:cNvSpPr txBox="1">
            <a:spLocks/>
          </p:cNvSpPr>
          <p:nvPr/>
        </p:nvSpPr>
        <p:spPr bwMode="auto">
          <a:xfrm>
            <a:off x="4572000" y="4470961"/>
            <a:ext cx="3826474" cy="75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8" charset="2"/>
              <a:buNone/>
              <a:defRPr sz="2200" b="1">
                <a:solidFill>
                  <a:schemeClr val="tx2"/>
                </a:solidFill>
                <a:latin typeface="+mn-lt"/>
                <a:ea typeface="MS PGothic" panose="020B0600070205080204" pitchFamily="34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8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s-AR" altLang="es-ES" kern="0" dirty="0" err="1"/>
              <a:t>Valentin</a:t>
            </a:r>
            <a:r>
              <a:rPr lang="es-AR" altLang="es-ES" kern="0" dirty="0"/>
              <a:t> De </a:t>
            </a:r>
            <a:r>
              <a:rPr lang="es-AR" altLang="es-ES" kern="0" dirty="0" err="1"/>
              <a:t>Bortoli</a:t>
            </a:r>
            <a:endParaRPr lang="es-AR" altLang="es-ES" kern="0" dirty="0"/>
          </a:p>
          <a:p>
            <a:pPr eaLnBrk="1" hangingPunct="1"/>
            <a:r>
              <a:rPr lang="es-AR" altLang="es-ES" kern="0" dirty="0"/>
              <a:t>Alain </a:t>
            </a:r>
            <a:r>
              <a:rPr lang="es-AR" altLang="es-ES" kern="0" dirty="0" err="1"/>
              <a:t>Durmus</a:t>
            </a:r>
            <a:endParaRPr lang="es-AR" altLang="es-ES" kern="0" dirty="0"/>
          </a:p>
          <a:p>
            <a:pPr eaLnBrk="1" hangingPunct="1"/>
            <a:endParaRPr lang="es-AR" altLang="es-ES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30C0B-09AF-4666-B9BB-39FAEF53A212}"/>
              </a:ext>
            </a:extLst>
          </p:cNvPr>
          <p:cNvSpPr/>
          <p:nvPr/>
        </p:nvSpPr>
        <p:spPr>
          <a:xfrm>
            <a:off x="4572000" y="5264632"/>
            <a:ext cx="382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>
                <a:latin typeface="CMSS8"/>
              </a:rPr>
              <a:t>École normale supérieure Paris-Saclay, </a:t>
            </a:r>
          </a:p>
          <a:p>
            <a:r>
              <a:rPr lang="fr-FR" sz="1800" dirty="0">
                <a:latin typeface="CMSS8"/>
              </a:rPr>
              <a:t>CNRS, Université Paris-Saclay</a:t>
            </a:r>
            <a:endParaRPr lang="en-GB" sz="1800" dirty="0">
              <a:latin typeface="CMSS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10</a:t>
            </a:fld>
            <a:endParaRPr lang="en-US" altLang="es-E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4361" y="596973"/>
            <a:ext cx="7915275" cy="1143000"/>
          </a:xfrm>
        </p:spPr>
        <p:txBody>
          <a:bodyPr/>
          <a:lstStyle/>
          <a:p>
            <a:pPr eaLnBrk="1" hangingPunct="1"/>
            <a:r>
              <a:rPr lang="en-US" altLang="es-ES" sz="2800" dirty="0"/>
              <a:t>Effect</a:t>
            </a:r>
            <a:r>
              <a:rPr lang="es-AR" altLang="es-ES" sz="2800" noProof="0" dirty="0"/>
              <a:t> of Regularisation </a:t>
            </a:r>
            <a:r>
              <a:rPr lang="es-AR" altLang="es-ES" sz="2800" noProof="0" dirty="0" err="1"/>
              <a:t>parameter</a:t>
            </a:r>
            <a:endParaRPr lang="es-AR" altLang="es-ES" sz="28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27139-1952-48B4-B079-25368509B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430" y="1190566"/>
            <a:ext cx="6815136" cy="50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7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11</a:t>
            </a:fld>
            <a:endParaRPr lang="en-US" altLang="es-E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4361" y="596973"/>
            <a:ext cx="7915275" cy="1143000"/>
          </a:xfrm>
        </p:spPr>
        <p:txBody>
          <a:bodyPr/>
          <a:lstStyle/>
          <a:p>
            <a:pPr eaLnBrk="1" hangingPunct="1"/>
            <a:r>
              <a:rPr lang="en-US" altLang="es-ES" sz="2800" dirty="0"/>
              <a:t>Effect</a:t>
            </a:r>
            <a:r>
              <a:rPr lang="es-AR" altLang="es-ES" sz="2800" noProof="0" dirty="0"/>
              <a:t> of Regularisation </a:t>
            </a:r>
            <a:r>
              <a:rPr lang="es-AR" altLang="es-ES" sz="2800" noProof="0" dirty="0" err="1"/>
              <a:t>parameter</a:t>
            </a:r>
            <a:endParaRPr lang="es-AR" altLang="es-ES" sz="28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27139-1952-48B4-B079-25368509B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430" y="1190566"/>
            <a:ext cx="6815136" cy="5070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8FF29A-3514-4535-B531-65AFF7F24ADB}"/>
              </a:ext>
            </a:extLst>
          </p:cNvPr>
          <p:cNvSpPr/>
          <p:nvPr/>
        </p:nvSpPr>
        <p:spPr bwMode="auto">
          <a:xfrm>
            <a:off x="6296025" y="2838450"/>
            <a:ext cx="1752600" cy="17526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59E0A6A-ACCA-44B5-8E93-A951448319DF}"/>
                  </a:ext>
                </a:extLst>
              </p:cNvPr>
              <p:cNvSpPr/>
              <p:nvPr/>
            </p:nvSpPr>
            <p:spPr>
              <a:xfrm>
                <a:off x="8048625" y="3530084"/>
                <a:ext cx="11195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0.02</m:t>
                      </m:r>
                    </m:oMath>
                  </m:oMathPara>
                </a14:m>
                <a:endParaRPr lang="en-GB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59E0A6A-ACCA-44B5-8E93-A95144831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625" y="3530084"/>
                <a:ext cx="111953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8900E73-4B05-4C23-8057-1F12876BB373}"/>
              </a:ext>
            </a:extLst>
          </p:cNvPr>
          <p:cNvGrpSpPr/>
          <p:nvPr/>
        </p:nvGrpSpPr>
        <p:grpSpPr>
          <a:xfrm>
            <a:off x="7927560" y="5176289"/>
            <a:ext cx="1236768" cy="869634"/>
            <a:chOff x="11116854" y="4236090"/>
            <a:chExt cx="1319507" cy="927812"/>
          </a:xfrm>
        </p:grpSpPr>
        <p:pic>
          <p:nvPicPr>
            <p:cNvPr id="13" name="Picture 4" descr="Image result for UNBALANCED SCALE">
              <a:extLst>
                <a:ext uri="{FF2B5EF4-FFF2-40B4-BE49-F238E27FC236}">
                  <a16:creationId xmlns:a16="http://schemas.microsoft.com/office/drawing/2014/main" id="{93235F67-BA94-4ACB-BAF1-6E0C4DA971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4" r="5973" b="8544"/>
            <a:stretch/>
          </p:blipFill>
          <p:spPr bwMode="auto">
            <a:xfrm>
              <a:off x="11116854" y="4236090"/>
              <a:ext cx="1309347" cy="927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6399B8-9C79-4F01-9521-02C56676028F}"/>
                </a:ext>
              </a:extLst>
            </p:cNvPr>
            <p:cNvSpPr/>
            <p:nvPr/>
          </p:nvSpPr>
          <p:spPr>
            <a:xfrm>
              <a:off x="11764382" y="4738737"/>
              <a:ext cx="6719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/>
                <a:t>PRIOR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9AFC42-11AA-48CB-8713-D6CAC459A5F1}"/>
              </a:ext>
            </a:extLst>
          </p:cNvPr>
          <p:cNvGrpSpPr/>
          <p:nvPr/>
        </p:nvGrpSpPr>
        <p:grpSpPr>
          <a:xfrm>
            <a:off x="-60022" y="1519618"/>
            <a:ext cx="1253027" cy="887903"/>
            <a:chOff x="11209713" y="2169705"/>
            <a:chExt cx="1336854" cy="947303"/>
          </a:xfrm>
        </p:grpSpPr>
        <p:pic>
          <p:nvPicPr>
            <p:cNvPr id="9" name="Picture 4" descr="Image result for UNBALANCED SCALE">
              <a:extLst>
                <a:ext uri="{FF2B5EF4-FFF2-40B4-BE49-F238E27FC236}">
                  <a16:creationId xmlns:a16="http://schemas.microsoft.com/office/drawing/2014/main" id="{FE5C7851-0BC9-40E2-9458-1C0706F72A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4" r="5973" b="8544"/>
            <a:stretch/>
          </p:blipFill>
          <p:spPr bwMode="auto">
            <a:xfrm flipH="1">
              <a:off x="11209713" y="2169705"/>
              <a:ext cx="1336854" cy="947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E65901-12C0-46BC-93EF-BAF1E55B163C}"/>
                </a:ext>
              </a:extLst>
            </p:cNvPr>
            <p:cNvSpPr/>
            <p:nvPr/>
          </p:nvSpPr>
          <p:spPr>
            <a:xfrm>
              <a:off x="11234432" y="2699950"/>
              <a:ext cx="5882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/>
                <a:t>DATA</a:t>
              </a:r>
              <a:endParaRPr lang="en-GB" sz="1200" b="1" dirty="0"/>
            </a:p>
          </p:txBody>
        </p: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0ABB2FCD-A2C6-47A5-921E-3C28A680BD9A}"/>
              </a:ext>
            </a:extLst>
          </p:cNvPr>
          <p:cNvSpPr/>
          <p:nvPr/>
        </p:nvSpPr>
        <p:spPr bwMode="auto">
          <a:xfrm>
            <a:off x="7623770" y="4884368"/>
            <a:ext cx="625260" cy="696168"/>
          </a:xfrm>
          <a:prstGeom prst="arc">
            <a:avLst>
              <a:gd name="adj1" fmla="val 16200000"/>
              <a:gd name="adj2" fmla="val 2012235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9783AF47-94D5-4D48-865B-A9EE51B1BC62}"/>
              </a:ext>
            </a:extLst>
          </p:cNvPr>
          <p:cNvSpPr/>
          <p:nvPr/>
        </p:nvSpPr>
        <p:spPr bwMode="auto">
          <a:xfrm flipH="1">
            <a:off x="894966" y="1279493"/>
            <a:ext cx="599360" cy="539617"/>
          </a:xfrm>
          <a:prstGeom prst="arc">
            <a:avLst>
              <a:gd name="adj1" fmla="val 16200000"/>
              <a:gd name="adj2" fmla="val 20900226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839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A466-350E-4334-A8AB-EA841265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18" y="560060"/>
            <a:ext cx="7772400" cy="1143000"/>
          </a:xfrm>
        </p:spPr>
        <p:txBody>
          <a:bodyPr/>
          <a:lstStyle/>
          <a:p>
            <a:r>
              <a:rPr lang="en-US" sz="2800" dirty="0"/>
              <a:t>Overview of the talk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8B33-211A-4316-A745-1BBBB71F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12</a:t>
            </a:fld>
            <a:endParaRPr lang="en-US" altLang="es-ES" dirty="0"/>
          </a:p>
        </p:txBody>
      </p:sp>
      <p:sp>
        <p:nvSpPr>
          <p:cNvPr id="3" name="Rectangle 2"/>
          <p:cNvSpPr/>
          <p:nvPr/>
        </p:nvSpPr>
        <p:spPr>
          <a:xfrm>
            <a:off x="551318" y="1703060"/>
            <a:ext cx="88439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US" sz="1800" dirty="0"/>
              <a:t>Existing methods for selecting the </a:t>
            </a:r>
            <a:r>
              <a:rPr lang="en-US" sz="1800" dirty="0" err="1"/>
              <a:t>regularisation</a:t>
            </a:r>
            <a:r>
              <a:rPr lang="en-US" sz="1800" dirty="0"/>
              <a:t> parameter</a:t>
            </a:r>
            <a:br>
              <a:rPr lang="en-US" sz="1800" dirty="0"/>
            </a:br>
            <a:endParaRPr lang="en-US" sz="180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US" sz="1800" dirty="0">
                <a:solidFill>
                  <a:schemeClr val="accent1"/>
                </a:solidFill>
              </a:rPr>
              <a:t>New method</a:t>
            </a:r>
            <a:r>
              <a:rPr lang="en-US" sz="1800" dirty="0"/>
              <a:t>: </a:t>
            </a:r>
            <a:r>
              <a:rPr lang="en-GB" sz="1800" dirty="0"/>
              <a:t>Empirical Bayesian estimation of regularisation parameters</a:t>
            </a:r>
            <a:br>
              <a:rPr lang="en-GB" sz="1800" dirty="0"/>
            </a:br>
            <a:endParaRPr lang="en-GB" sz="180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GB" sz="1800" dirty="0"/>
              <a:t>How to generate random samples in high dimensions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GB" sz="180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GB" sz="1800" dirty="0"/>
              <a:t>Results and experiments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GB" sz="180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en-GB" sz="1800" dirty="0"/>
              <a:t>Conclusions and future work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93346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29588" cy="1143000"/>
          </a:xfrm>
        </p:spPr>
        <p:txBody>
          <a:bodyPr/>
          <a:lstStyle/>
          <a:p>
            <a:r>
              <a:rPr lang="en-US" sz="2800" dirty="0"/>
              <a:t>Choosing the regularisation parameter</a:t>
            </a:r>
            <a:endParaRPr lang="en-GB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524000"/>
                <a:ext cx="8284028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Non-Bayesian approaches</a:t>
                </a:r>
              </a:p>
              <a:p>
                <a:pPr lvl="1"/>
                <a:r>
                  <a:rPr lang="en-US" sz="2000" dirty="0"/>
                  <a:t>Cross-validation </a:t>
                </a:r>
                <a:r>
                  <a:rPr lang="en-US" sz="1400" dirty="0">
                    <a:solidFill>
                      <a:schemeClr val="bg2"/>
                    </a:solidFill>
                  </a:rPr>
                  <a:t>(exhaustive-search)</a:t>
                </a:r>
                <a:endParaRPr lang="en-US" sz="1050" dirty="0">
                  <a:solidFill>
                    <a:schemeClr val="bg2"/>
                  </a:solidFill>
                </a:endParaRPr>
              </a:p>
              <a:p>
                <a:pPr lvl="1"/>
                <a:r>
                  <a:rPr lang="en-US" sz="2000" dirty="0"/>
                  <a:t>Discrepancy principles and L-curves</a:t>
                </a:r>
              </a:p>
              <a:p>
                <a:pPr lvl="1"/>
                <a:r>
                  <a:rPr lang="en-US" sz="2000" dirty="0"/>
                  <a:t>Stein-based methods (SURE) </a:t>
                </a:r>
                <a:endParaRPr lang="en-US" sz="1400" dirty="0">
                  <a:solidFill>
                    <a:schemeClr val="bg2"/>
                  </a:solidFill>
                </a:endParaRPr>
              </a:p>
              <a:p>
                <a:pPr lvl="2"/>
                <a:r>
                  <a:rPr lang="en-US" sz="1800" dirty="0"/>
                  <a:t>SUGAR </a:t>
                </a:r>
                <a:r>
                  <a:rPr lang="en-US" sz="1400" dirty="0">
                    <a:solidFill>
                      <a:schemeClr val="bg2"/>
                    </a:solidFill>
                  </a:rPr>
                  <a:t>(computes gradient of SURE, solver dependent)</a:t>
                </a:r>
              </a:p>
              <a:p>
                <a:pPr marL="0" indent="0">
                  <a:buNone/>
                </a:pPr>
                <a:r>
                  <a:rPr lang="en-US" sz="2000" dirty="0"/>
                  <a:t>Bayesian approaches</a:t>
                </a:r>
                <a:endParaRPr lang="en-US" sz="1400" dirty="0">
                  <a:solidFill>
                    <a:schemeClr val="bg2"/>
                  </a:solidFill>
                </a:endParaRPr>
              </a:p>
              <a:p>
                <a:pPr lvl="1"/>
                <a:r>
                  <a:rPr lang="en-US" sz="2000" dirty="0"/>
                  <a:t>Hierarchical: </a:t>
                </a:r>
                <a:r>
                  <a:rPr lang="en-US" sz="1400" dirty="0"/>
                  <a:t>propose prior for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400" dirty="0"/>
                  <a:t>. </a:t>
                </a:r>
                <a:endParaRPr lang="en-US" sz="1400" dirty="0">
                  <a:solidFill>
                    <a:schemeClr val="bg2"/>
                  </a:solidFill>
                </a:endParaRPr>
              </a:p>
              <a:p>
                <a:pPr lvl="3"/>
                <a:r>
                  <a:rPr lang="es-AR" sz="1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Marginalisation</a:t>
                </a:r>
                <a:r>
                  <a:rPr lang="es-AR" sz="1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s-AR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14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  <m:sup>
                        <m:r>
                          <a:rPr lang="es-A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s-AR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s-A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s-AR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nary>
                  </m:oMath>
                </a14:m>
                <a:endParaRPr lang="en-US" sz="1400" dirty="0"/>
              </a:p>
              <a:p>
                <a:pPr lvl="3"/>
                <a:r>
                  <a:rPr lang="en-US" sz="1600" dirty="0"/>
                  <a:t>Joint MAP estimation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</m:d>
                  </m:oMath>
                </a14:m>
                <a:endParaRPr lang="en-US" sz="1800" dirty="0"/>
              </a:p>
              <a:p>
                <a:pPr lvl="1"/>
                <a:r>
                  <a:rPr lang="en-US" sz="1800" dirty="0">
                    <a:solidFill>
                      <a:schemeClr val="accent1"/>
                    </a:solidFill>
                  </a:rPr>
                  <a:t>Empirical Bayes</a:t>
                </a:r>
              </a:p>
              <a:p>
                <a:pPr lvl="2"/>
                <a:r>
                  <a:rPr lang="en-US" sz="1400" dirty="0">
                    <a:solidFill>
                      <a:schemeClr val="tx1"/>
                    </a:solidFill>
                  </a:rPr>
                  <a:t>Choose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</a:rPr>
                  <a:t> by maximizing marginal likelihood</a:t>
                </a:r>
              </a:p>
              <a:p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524000"/>
                <a:ext cx="8284028" cy="4114800"/>
              </a:xfrm>
              <a:blipFill>
                <a:blip r:embed="rId3"/>
                <a:stretch>
                  <a:fillRect l="-810" t="-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13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CDB9ED-2772-4385-84B8-EF93D1327844}"/>
                  </a:ext>
                </a:extLst>
              </p:cNvPr>
              <p:cNvSpPr/>
              <p:nvPr/>
            </p:nvSpPr>
            <p:spPr>
              <a:xfrm>
                <a:off x="6320371" y="2279843"/>
                <a:ext cx="2137829" cy="387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AR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s-AR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18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AR" sz="18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AR" sz="18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8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GB" sz="1800" i="1" dirty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dirty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𝑀𝐴𝑃</m:t>
                                  </m:r>
                                </m:sub>
                              </m:sSub>
                              <m:r>
                                <a:rPr lang="en-US" sz="1800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800" dirty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sz="1800" i="1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sz="1800" dirty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s-AR" sz="18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AR" sz="18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1800" dirty="0">
                  <a:solidFill>
                    <a:schemeClr val="bg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6CDB9ED-2772-4385-84B8-EF93D1327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371" y="2279843"/>
                <a:ext cx="2137829" cy="387157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0091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14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1967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AR" sz="1800" i="1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accPr>
                      <m:e>
                        <m:r>
                          <a:rPr lang="es-AR" sz="180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AR" sz="1800" dirty="0">
                    <a:latin typeface="+mn-lt"/>
                    <a:cs typeface="ＭＳ Ｐゴシック" pitchFamily="-112" charset="-128"/>
                  </a:rPr>
                  <a:t> </a:t>
                </a:r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nary>
                              <m:naryPr>
                                <m:limLoc m:val="subSup"/>
                                <m:ctrlPr>
                                  <a:rPr lang="es-A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sSup>
                                  <m:sSupPr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es-A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p>
                              <m:e>
                                <m:r>
                                  <a:rPr lang="es-AR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s-A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s-A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e>
                                    <m:r>
                                      <a:rPr lang="es-A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  <m:r>
                                  <a:rPr lang="es-A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𝑑𝑥</m:t>
                                </m:r>
                              </m:e>
                            </m:nary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s-AR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5151FF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AR" i="1">
                                            <a:solidFill>
                                              <a:srgbClr val="5151FF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5151FF"/>
                                            </a:solidFill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 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𝑀𝐿𝐸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A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A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𝑎𝑟𝑔𝑚𝑎𝑥</m:t>
                                        </m:r>
                                        <m:r>
                                          <a:rPr lang="es-AR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 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AR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∈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AR"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Θ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eqAr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      </m:t>
                        </m:r>
                      </m:e>
                    </m:d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1967142"/>
              </a:xfrm>
              <a:prstGeom prst="rect">
                <a:avLst/>
              </a:prstGeom>
              <a:blipFill>
                <a:blip r:embed="rId3"/>
                <a:stretch>
                  <a:fillRect l="-676" t="-1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6C1A6DB-58A3-48C9-8611-881427BACB01}"/>
              </a:ext>
            </a:extLst>
          </p:cNvPr>
          <p:cNvSpPr/>
          <p:nvPr/>
        </p:nvSpPr>
        <p:spPr>
          <a:xfrm>
            <a:off x="5689523" y="2124616"/>
            <a:ext cx="1783501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ea typeface="ＭＳ Ｐゴシック" pitchFamily="28" charset="-128"/>
              </a:rPr>
              <a:t>EMPIRICAL BAYES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  <a:ea typeface="ＭＳ Ｐゴシック" pitchFamily="28" charset="-128"/>
              </a:rPr>
              <a:t> POSTERIOR</a:t>
            </a:r>
            <a:endParaRPr lang="en-GB" sz="2800" dirty="0">
              <a:latin typeface="Calibri Light" panose="020F03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2927DC-A628-4882-91BF-B157827A06B0}"/>
              </a:ext>
            </a:extLst>
          </p:cNvPr>
          <p:cNvCxnSpPr>
            <a:cxnSpLocks/>
          </p:cNvCxnSpPr>
          <p:nvPr/>
        </p:nvCxnSpPr>
        <p:spPr bwMode="auto">
          <a:xfrm>
            <a:off x="4915660" y="2709391"/>
            <a:ext cx="386205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653427" y="2653362"/>
                <a:ext cx="1986185" cy="522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AR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5151FF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𝑀𝐿𝐸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427" y="2653362"/>
                <a:ext cx="1986185" cy="5222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711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15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AR" sz="1800" i="1">
                                <a:latin typeface="Cambria Math" panose="02040503050406030204" pitchFamily="18" charset="0"/>
                                <a:cs typeface="ＭＳ Ｐゴシック" pitchFamily="-112" charset="-128"/>
                              </a:rPr>
                            </m:ctrlPr>
                          </m:accPr>
                          <m:e>
                            <m:r>
                              <a:rPr lang="es-AR" sz="1800">
                                <a:latin typeface="Cambria Math" panose="02040503050406030204" pitchFamily="18" charset="0"/>
                                <a:cs typeface="ＭＳ Ｐゴシック" pitchFamily="-112" charset="-128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 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 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  <a:blipFill>
                <a:blip r:embed="rId3"/>
                <a:stretch>
                  <a:fillRect l="-676" t="-31847" b="-10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3DF3EC1F-725F-40FB-A851-1BDA47C68373}"/>
              </a:ext>
            </a:extLst>
          </p:cNvPr>
          <p:cNvGrpSpPr/>
          <p:nvPr/>
        </p:nvGrpSpPr>
        <p:grpSpPr>
          <a:xfrm>
            <a:off x="628934" y="3018359"/>
            <a:ext cx="4834606" cy="2679128"/>
            <a:chOff x="628934" y="3018359"/>
            <a:chExt cx="4834606" cy="26791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8668F7-FCDC-49BA-BE69-E8117E4750F9}"/>
                </a:ext>
              </a:extLst>
            </p:cNvPr>
            <p:cNvGrpSpPr/>
            <p:nvPr/>
          </p:nvGrpSpPr>
          <p:grpSpPr>
            <a:xfrm>
              <a:off x="628934" y="3018359"/>
              <a:ext cx="4834606" cy="2476275"/>
              <a:chOff x="1643933" y="3989312"/>
              <a:chExt cx="3943066" cy="247627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0831D66-3A8C-4277-85A0-8B9437A2A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B651BD73-D1AF-45D7-9381-B06194F6F85C}"/>
                      </a:ext>
                    </a:extLst>
                  </p:cNvPr>
                  <p:cNvSpPr/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B651BD73-D1AF-45D7-9381-B06194F6F85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3933" y="3989312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D699826B-6B8D-40B4-8EE1-92C8063C14B5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D699826B-6B8D-40B4-8EE1-92C8063C14B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384ED07-7575-4D86-9E4B-B2C49AEAEF7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384ED07-7575-4D86-9E4B-B2C49AEAE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2E2BC46-146B-4E42-87A7-9AA498DFBDCE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471D886-5C63-4551-BAB8-8D30E6E01C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46431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16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AR" sz="1800" i="1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accPr>
                      <m:e>
                        <m:r>
                          <a:rPr lang="es-AR" sz="180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AR" sz="1800" dirty="0">
                    <a:latin typeface="+mn-lt"/>
                    <a:cs typeface="ＭＳ Ｐゴシック" pitchFamily="-112" charset="-128"/>
                  </a:rPr>
                  <a:t> </a:t>
                </a:r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  <a:blipFill>
                <a:blip r:embed="rId3"/>
                <a:stretch>
                  <a:fillRect l="-676" t="-31847" b="-10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FB1D1-A661-44CD-B196-E9ACC61EF8B2}"/>
              </a:ext>
            </a:extLst>
          </p:cNvPr>
          <p:cNvGrpSpPr/>
          <p:nvPr/>
        </p:nvGrpSpPr>
        <p:grpSpPr>
          <a:xfrm>
            <a:off x="628934" y="3018359"/>
            <a:ext cx="4834606" cy="2476275"/>
            <a:chOff x="1643933" y="3989312"/>
            <a:chExt cx="3943066" cy="2476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769173-5A38-4324-A6D3-B37F17A5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11680" y="4371706"/>
              <a:ext cx="3290185" cy="20808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/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/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5E0CDB72-0347-4D34-A6A0-6CFC0CD6D7CD}"/>
              </a:ext>
            </a:extLst>
          </p:cNvPr>
          <p:cNvSpPr/>
          <p:nvPr/>
        </p:nvSpPr>
        <p:spPr bwMode="auto">
          <a:xfrm>
            <a:off x="3069663" y="3530691"/>
            <a:ext cx="45719" cy="45719"/>
          </a:xfrm>
          <a:prstGeom prst="ellipse">
            <a:avLst/>
          </a:prstGeom>
          <a:solidFill>
            <a:srgbClr val="2525FF"/>
          </a:solidFill>
          <a:ln w="9525" cap="flat" cmpd="sng" algn="ctr">
            <a:solidFill>
              <a:srgbClr val="515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6150FC-FCC2-431C-9282-45E751676F7C}"/>
              </a:ext>
            </a:extLst>
          </p:cNvPr>
          <p:cNvCxnSpPr>
            <a:cxnSpLocks/>
          </p:cNvCxnSpPr>
          <p:nvPr/>
        </p:nvCxnSpPr>
        <p:spPr bwMode="auto">
          <a:xfrm>
            <a:off x="3090740" y="3576410"/>
            <a:ext cx="0" cy="1733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525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354DA-92AB-41BA-AFB2-B74644AA4D17}"/>
              </a:ext>
            </a:extLst>
          </p:cNvPr>
          <p:cNvCxnSpPr>
            <a:cxnSpLocks/>
          </p:cNvCxnSpPr>
          <p:nvPr/>
        </p:nvCxnSpPr>
        <p:spPr bwMode="auto">
          <a:xfrm>
            <a:off x="4422722" y="4343400"/>
            <a:ext cx="0" cy="9729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514F505-9E8B-49D1-BA19-15EDF4BCF9CE}"/>
              </a:ext>
            </a:extLst>
          </p:cNvPr>
          <p:cNvSpPr/>
          <p:nvPr/>
        </p:nvSpPr>
        <p:spPr bwMode="auto">
          <a:xfrm>
            <a:off x="4399862" y="43136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/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/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E0FD0C-2C16-4CB5-A510-89DAEEFC77FF}"/>
              </a:ext>
            </a:extLst>
          </p:cNvPr>
          <p:cNvCxnSpPr>
            <a:cxnSpLocks/>
          </p:cNvCxnSpPr>
          <p:nvPr/>
        </p:nvCxnSpPr>
        <p:spPr bwMode="auto">
          <a:xfrm>
            <a:off x="3789403" y="3807242"/>
            <a:ext cx="0" cy="1502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DEF2BDF-5D96-403C-988B-282908F14F51}"/>
              </a:ext>
            </a:extLst>
          </p:cNvPr>
          <p:cNvSpPr/>
          <p:nvPr/>
        </p:nvSpPr>
        <p:spPr bwMode="auto">
          <a:xfrm>
            <a:off x="3766543" y="374846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/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>
            <a:extLst>
              <a:ext uri="{FF2B5EF4-FFF2-40B4-BE49-F238E27FC236}">
                <a16:creationId xmlns:a16="http://schemas.microsoft.com/office/drawing/2014/main" id="{312F1E6B-D05C-483C-82F6-4A58F79018E1}"/>
              </a:ext>
            </a:extLst>
          </p:cNvPr>
          <p:cNvSpPr/>
          <p:nvPr/>
        </p:nvSpPr>
        <p:spPr bwMode="auto">
          <a:xfrm rot="12389495" flipH="1">
            <a:off x="3648850" y="5157124"/>
            <a:ext cx="732556" cy="493850"/>
          </a:xfrm>
          <a:prstGeom prst="arc">
            <a:avLst>
              <a:gd name="adj1" fmla="val 15233635"/>
              <a:gd name="adj2" fmla="val 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/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sz="20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  <a:blipFill>
                <a:blip r:embed="rId11"/>
                <a:stretch>
                  <a:fillRect t="-5970" b="-2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DAC686B-CCB5-4ADA-818E-921BB5D7BC91}"/>
              </a:ext>
            </a:extLst>
          </p:cNvPr>
          <p:cNvSpPr/>
          <p:nvPr/>
        </p:nvSpPr>
        <p:spPr>
          <a:xfrm>
            <a:off x="4345011" y="2994112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05E4DB-DDF7-4280-A478-F4939122EF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1130" y="4101002"/>
            <a:ext cx="3257671" cy="644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FB62F4-630E-4376-A08F-38E67F077AB6}"/>
                  </a:ext>
                </a:extLst>
              </p:cNvPr>
              <p:cNvSpPr/>
              <p:nvPr/>
            </p:nvSpPr>
            <p:spPr>
              <a:xfrm>
                <a:off x="2900364" y="5320140"/>
                <a:ext cx="756617" cy="377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s-AR" sz="16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sz="1600" i="1">
                          <a:solidFill>
                            <a:srgbClr val="5151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FB62F4-630E-4376-A08F-38E67F077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364" y="5320140"/>
                <a:ext cx="756617" cy="3773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0218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17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AR" sz="1800" i="1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accPr>
                      <m:e>
                        <m:r>
                          <a:rPr lang="es-AR" sz="180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AR" sz="1800" dirty="0">
                    <a:latin typeface="+mn-lt"/>
                    <a:cs typeface="ＭＳ Ｐゴシック" pitchFamily="-112" charset="-128"/>
                  </a:rPr>
                  <a:t> </a:t>
                </a:r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  <a:blipFill>
                <a:blip r:embed="rId3"/>
                <a:stretch>
                  <a:fillRect l="-676" t="-31847" b="-10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FB1D1-A661-44CD-B196-E9ACC61EF8B2}"/>
              </a:ext>
            </a:extLst>
          </p:cNvPr>
          <p:cNvGrpSpPr/>
          <p:nvPr/>
        </p:nvGrpSpPr>
        <p:grpSpPr>
          <a:xfrm>
            <a:off x="628934" y="3018359"/>
            <a:ext cx="4834606" cy="2476275"/>
            <a:chOff x="1643933" y="3989312"/>
            <a:chExt cx="3943066" cy="2476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769173-5A38-4324-A6D3-B37F17A5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11680" y="4371706"/>
              <a:ext cx="3290185" cy="20808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/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/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5E0CDB72-0347-4D34-A6A0-6CFC0CD6D7CD}"/>
              </a:ext>
            </a:extLst>
          </p:cNvPr>
          <p:cNvSpPr/>
          <p:nvPr/>
        </p:nvSpPr>
        <p:spPr bwMode="auto">
          <a:xfrm>
            <a:off x="3069663" y="3530691"/>
            <a:ext cx="45719" cy="45719"/>
          </a:xfrm>
          <a:prstGeom prst="ellipse">
            <a:avLst/>
          </a:prstGeom>
          <a:solidFill>
            <a:srgbClr val="2525FF"/>
          </a:solidFill>
          <a:ln w="9525" cap="flat" cmpd="sng" algn="ctr">
            <a:solidFill>
              <a:srgbClr val="515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6150FC-FCC2-431C-9282-45E751676F7C}"/>
              </a:ext>
            </a:extLst>
          </p:cNvPr>
          <p:cNvCxnSpPr>
            <a:cxnSpLocks/>
          </p:cNvCxnSpPr>
          <p:nvPr/>
        </p:nvCxnSpPr>
        <p:spPr bwMode="auto">
          <a:xfrm>
            <a:off x="3090740" y="3576410"/>
            <a:ext cx="0" cy="1733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525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354DA-92AB-41BA-AFB2-B74644AA4D17}"/>
              </a:ext>
            </a:extLst>
          </p:cNvPr>
          <p:cNvCxnSpPr>
            <a:cxnSpLocks/>
          </p:cNvCxnSpPr>
          <p:nvPr/>
        </p:nvCxnSpPr>
        <p:spPr bwMode="auto">
          <a:xfrm>
            <a:off x="4422722" y="4343400"/>
            <a:ext cx="0" cy="9729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514F505-9E8B-49D1-BA19-15EDF4BCF9CE}"/>
              </a:ext>
            </a:extLst>
          </p:cNvPr>
          <p:cNvSpPr/>
          <p:nvPr/>
        </p:nvSpPr>
        <p:spPr bwMode="auto">
          <a:xfrm>
            <a:off x="4399862" y="43136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/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/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E0FD0C-2C16-4CB5-A510-89DAEEFC77FF}"/>
              </a:ext>
            </a:extLst>
          </p:cNvPr>
          <p:cNvCxnSpPr>
            <a:cxnSpLocks/>
          </p:cNvCxnSpPr>
          <p:nvPr/>
        </p:nvCxnSpPr>
        <p:spPr bwMode="auto">
          <a:xfrm>
            <a:off x="3789403" y="3807242"/>
            <a:ext cx="0" cy="1502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DEF2BDF-5D96-403C-988B-282908F14F51}"/>
              </a:ext>
            </a:extLst>
          </p:cNvPr>
          <p:cNvSpPr/>
          <p:nvPr/>
        </p:nvSpPr>
        <p:spPr bwMode="auto">
          <a:xfrm>
            <a:off x="3766543" y="374846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/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>
            <a:extLst>
              <a:ext uri="{FF2B5EF4-FFF2-40B4-BE49-F238E27FC236}">
                <a16:creationId xmlns:a16="http://schemas.microsoft.com/office/drawing/2014/main" id="{312F1E6B-D05C-483C-82F6-4A58F79018E1}"/>
              </a:ext>
            </a:extLst>
          </p:cNvPr>
          <p:cNvSpPr/>
          <p:nvPr/>
        </p:nvSpPr>
        <p:spPr bwMode="auto">
          <a:xfrm rot="12389495" flipH="1">
            <a:off x="3648850" y="5157124"/>
            <a:ext cx="732556" cy="493850"/>
          </a:xfrm>
          <a:prstGeom prst="arc">
            <a:avLst>
              <a:gd name="adj1" fmla="val 15233635"/>
              <a:gd name="adj2" fmla="val 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/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sz="20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  <a:blipFill>
                <a:blip r:embed="rId11"/>
                <a:stretch>
                  <a:fillRect t="-5970" b="-2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DAC686B-CCB5-4ADA-818E-921BB5D7BC91}"/>
              </a:ext>
            </a:extLst>
          </p:cNvPr>
          <p:cNvSpPr/>
          <p:nvPr/>
        </p:nvSpPr>
        <p:spPr>
          <a:xfrm>
            <a:off x="4345011" y="2994112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05E4DB-DDF7-4280-A478-F4939122EF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1130" y="4101002"/>
            <a:ext cx="3257671" cy="64482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AE3210B-42E0-4840-AF9D-9225BBAAD4D6}"/>
              </a:ext>
            </a:extLst>
          </p:cNvPr>
          <p:cNvGrpSpPr/>
          <p:nvPr/>
        </p:nvGrpSpPr>
        <p:grpSpPr>
          <a:xfrm>
            <a:off x="3395008" y="2492835"/>
            <a:ext cx="1206777" cy="1015801"/>
            <a:chOff x="6460891" y="4438649"/>
            <a:chExt cx="1895140" cy="12229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48BF1B8-0F4A-4A07-A570-ADDA9AA356B4}"/>
                    </a:ext>
                  </a:extLst>
                </p:cNvPr>
                <p:cNvSpPr/>
                <p:nvPr/>
              </p:nvSpPr>
              <p:spPr>
                <a:xfrm>
                  <a:off x="6560095" y="4634779"/>
                  <a:ext cx="794399" cy="5654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s-AR" sz="200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AR" sz="20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sz="20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s-AR" sz="200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s-AR" sz="200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AR" sz="20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d>
                                  <m:dPr>
                                    <m:ctrlPr>
                                      <a:rPr lang="es-AR" sz="2000" i="1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sz="2000" i="1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s-AR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48BF1B8-0F4A-4A07-A570-ADDA9AA356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0095" y="4634779"/>
                  <a:ext cx="794399" cy="565445"/>
                </a:xfrm>
                <a:prstGeom prst="rect">
                  <a:avLst/>
                </a:prstGeom>
                <a:blipFill>
                  <a:blip r:embed="rId13"/>
                  <a:stretch>
                    <a:fillRect r="-89157" b="-57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2EAFE09A-2C59-446C-9692-54C00A0B8BB4}"/>
                </a:ext>
              </a:extLst>
            </p:cNvPr>
            <p:cNvSpPr/>
            <p:nvPr/>
          </p:nvSpPr>
          <p:spPr bwMode="auto">
            <a:xfrm>
              <a:off x="6460891" y="4438649"/>
              <a:ext cx="1895140" cy="1222957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5F77FB6-A2A0-4519-8E71-64FBCE59D291}"/>
                  </a:ext>
                </a:extLst>
              </p:cNvPr>
              <p:cNvSpPr/>
              <p:nvPr/>
            </p:nvSpPr>
            <p:spPr>
              <a:xfrm>
                <a:off x="2900364" y="5320140"/>
                <a:ext cx="756617" cy="377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s-AR" sz="16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sz="1600" i="1">
                          <a:solidFill>
                            <a:srgbClr val="5151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5F77FB6-A2A0-4519-8E71-64FBCE59D2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364" y="5320140"/>
                <a:ext cx="756617" cy="3773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4446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18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/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800" dirty="0">
                    <a:latin typeface="+mn-lt"/>
                    <a:cs typeface="ＭＳ Ｐゴシック" pitchFamily="-112" charset="-128"/>
                  </a:rPr>
                  <a:t>We want to find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s-AR" sz="1800" i="1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</m:ctrlPr>
                      </m:accPr>
                      <m:e>
                        <m:r>
                          <a:rPr lang="es-AR" sz="1800">
                            <a:latin typeface="Cambria Math" panose="02040503050406030204" pitchFamily="18" charset="0"/>
                            <a:cs typeface="ＭＳ Ｐゴシック" pitchFamily="-112" charset="-128"/>
                          </a:rPr>
                          <m:t>𝜃</m:t>
                        </m:r>
                      </m:e>
                    </m:acc>
                  </m:oMath>
                </a14:m>
                <a:r>
                  <a:rPr lang="es-AR" sz="1800" dirty="0">
                    <a:latin typeface="+mn-lt"/>
                    <a:cs typeface="ＭＳ Ｐゴシック" pitchFamily="-112" charset="-128"/>
                  </a:rPr>
                  <a:t> </a:t>
                </a:r>
                <a:r>
                  <a:rPr lang="en-US" sz="1800" dirty="0">
                    <a:latin typeface="+mn-lt"/>
                    <a:cs typeface="ＭＳ Ｐゴシック" pitchFamily="-112" charset="-128"/>
                  </a:rPr>
                  <a:t>that maximizes the marginal likelihood </a:t>
                </a:r>
                <a14:m>
                  <m:oMath xmlns:m="http://schemas.openxmlformats.org/officeDocument/2006/math"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𝑝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(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𝑦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|</m:t>
                    </m:r>
                    <m:r>
                      <a:rPr lang="es-AR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𝜃</m:t>
                    </m:r>
                    <m:r>
                      <a:rPr lang="en-US" sz="1800">
                        <a:latin typeface="Cambria Math" panose="02040503050406030204" pitchFamily="18" charset="0"/>
                        <a:cs typeface="ＭＳ Ｐゴシック" pitchFamily="-112" charset="-128"/>
                      </a:rPr>
                      <m:t>)</m:t>
                    </m:r>
                  </m:oMath>
                </a14:m>
                <a:r>
                  <a:rPr lang="en-US" sz="1800" dirty="0">
                    <a:latin typeface="+mn-lt"/>
                    <a:cs typeface="ＭＳ Ｐゴシック" pitchFamily="-112" charset="-128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s-AR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nary>
                      <m:naryPr>
                        <m:limLoc m:val="subSup"/>
                        <m:ctrlP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  <m:e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819469-5549-4FEA-AC4B-A80B38682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1049"/>
                <a:ext cx="8121316" cy="960006"/>
              </a:xfrm>
              <a:prstGeom prst="rect">
                <a:avLst/>
              </a:prstGeom>
              <a:blipFill>
                <a:blip r:embed="rId3"/>
                <a:stretch>
                  <a:fillRect l="-676" t="-31847" b="-1095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FB1D1-A661-44CD-B196-E9ACC61EF8B2}"/>
              </a:ext>
            </a:extLst>
          </p:cNvPr>
          <p:cNvGrpSpPr/>
          <p:nvPr/>
        </p:nvGrpSpPr>
        <p:grpSpPr>
          <a:xfrm>
            <a:off x="628934" y="3018359"/>
            <a:ext cx="4834606" cy="2476275"/>
            <a:chOff x="1643933" y="3989312"/>
            <a:chExt cx="3943066" cy="24762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769173-5A38-4324-A6D3-B37F17A5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11680" y="4371706"/>
              <a:ext cx="3290185" cy="20808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/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es-AR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0B97BDF-7159-43D2-8C47-8059C7F942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933" y="3989312"/>
                  <a:ext cx="12529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/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sz="1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829C5A9-7049-424A-845D-68712362D6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37" y="6096255"/>
                  <a:ext cx="38536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5E0CDB72-0347-4D34-A6A0-6CFC0CD6D7CD}"/>
              </a:ext>
            </a:extLst>
          </p:cNvPr>
          <p:cNvSpPr/>
          <p:nvPr/>
        </p:nvSpPr>
        <p:spPr bwMode="auto">
          <a:xfrm>
            <a:off x="3069663" y="3530691"/>
            <a:ext cx="45719" cy="45719"/>
          </a:xfrm>
          <a:prstGeom prst="ellipse">
            <a:avLst/>
          </a:prstGeom>
          <a:solidFill>
            <a:srgbClr val="2525FF"/>
          </a:solidFill>
          <a:ln w="9525" cap="flat" cmpd="sng" algn="ctr">
            <a:solidFill>
              <a:srgbClr val="515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6150FC-FCC2-431C-9282-45E751676F7C}"/>
              </a:ext>
            </a:extLst>
          </p:cNvPr>
          <p:cNvCxnSpPr>
            <a:cxnSpLocks/>
          </p:cNvCxnSpPr>
          <p:nvPr/>
        </p:nvCxnSpPr>
        <p:spPr bwMode="auto">
          <a:xfrm>
            <a:off x="3090740" y="3576410"/>
            <a:ext cx="0" cy="17335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2525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354DA-92AB-41BA-AFB2-B74644AA4D17}"/>
              </a:ext>
            </a:extLst>
          </p:cNvPr>
          <p:cNvCxnSpPr>
            <a:cxnSpLocks/>
          </p:cNvCxnSpPr>
          <p:nvPr/>
        </p:nvCxnSpPr>
        <p:spPr bwMode="auto">
          <a:xfrm>
            <a:off x="4422722" y="4343400"/>
            <a:ext cx="0" cy="9729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9514F505-9E8B-49D1-BA19-15EDF4BCF9CE}"/>
              </a:ext>
            </a:extLst>
          </p:cNvPr>
          <p:cNvSpPr/>
          <p:nvPr/>
        </p:nvSpPr>
        <p:spPr bwMode="auto">
          <a:xfrm>
            <a:off x="4399862" y="43136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/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EB26FCA-D30D-4AFB-8F62-C3B94FA14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507" y="5320140"/>
                <a:ext cx="44614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/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6F7CFE-2E71-4583-A059-6E42D3315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399" y="5320140"/>
                <a:ext cx="64171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E0FD0C-2C16-4CB5-A510-89DAEEFC77FF}"/>
              </a:ext>
            </a:extLst>
          </p:cNvPr>
          <p:cNvCxnSpPr>
            <a:cxnSpLocks/>
          </p:cNvCxnSpPr>
          <p:nvPr/>
        </p:nvCxnSpPr>
        <p:spPr bwMode="auto">
          <a:xfrm>
            <a:off x="3789403" y="3807242"/>
            <a:ext cx="0" cy="15027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5DEF2BDF-5D96-403C-988B-282908F14F51}"/>
              </a:ext>
            </a:extLst>
          </p:cNvPr>
          <p:cNvSpPr/>
          <p:nvPr/>
        </p:nvSpPr>
        <p:spPr bwMode="auto">
          <a:xfrm>
            <a:off x="3766543" y="374846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/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32E5D5E-EC5A-425C-B540-5E6CA51C3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20" y="5651391"/>
                <a:ext cx="1314782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 2">
            <a:extLst>
              <a:ext uri="{FF2B5EF4-FFF2-40B4-BE49-F238E27FC236}">
                <a16:creationId xmlns:a16="http://schemas.microsoft.com/office/drawing/2014/main" id="{312F1E6B-D05C-483C-82F6-4A58F79018E1}"/>
              </a:ext>
            </a:extLst>
          </p:cNvPr>
          <p:cNvSpPr/>
          <p:nvPr/>
        </p:nvSpPr>
        <p:spPr bwMode="auto">
          <a:xfrm rot="12389495" flipH="1">
            <a:off x="3648850" y="5157124"/>
            <a:ext cx="732556" cy="493850"/>
          </a:xfrm>
          <a:prstGeom prst="arc">
            <a:avLst>
              <a:gd name="adj1" fmla="val 15233635"/>
              <a:gd name="adj2" fmla="val 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/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sz="20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 sz="20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3F06F1D-00EE-4365-8032-73685EFA4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12" y="3495131"/>
                <a:ext cx="4262588" cy="405047"/>
              </a:xfrm>
              <a:prstGeom prst="rect">
                <a:avLst/>
              </a:prstGeom>
              <a:blipFill>
                <a:blip r:embed="rId11"/>
                <a:stretch>
                  <a:fillRect t="-5970" b="-25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DAC686B-CCB5-4ADA-818E-921BB5D7BC91}"/>
              </a:ext>
            </a:extLst>
          </p:cNvPr>
          <p:cNvSpPr/>
          <p:nvPr/>
        </p:nvSpPr>
        <p:spPr>
          <a:xfrm>
            <a:off x="4345011" y="2994112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05E4DB-DDF7-4280-A478-F4939122EF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1130" y="4101002"/>
            <a:ext cx="3257671" cy="644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48BF1B8-0F4A-4A07-A570-ADDA9AA356B4}"/>
                  </a:ext>
                </a:extLst>
              </p:cNvPr>
              <p:cNvSpPr/>
              <p:nvPr/>
            </p:nvSpPr>
            <p:spPr>
              <a:xfrm>
                <a:off x="3458179" y="2655743"/>
                <a:ext cx="505853" cy="469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AR" sz="20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AR" sz="2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AR" sz="20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s-AR" sz="20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AR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48BF1B8-0F4A-4A07-A570-ADDA9AA356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179" y="2655743"/>
                <a:ext cx="505853" cy="469665"/>
              </a:xfrm>
              <a:prstGeom prst="rect">
                <a:avLst/>
              </a:prstGeom>
              <a:blipFill>
                <a:blip r:embed="rId13"/>
                <a:stretch>
                  <a:fillRect r="-89157" b="-5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AC8344-A66D-4BAF-BC8D-7E2B1A9025AC}"/>
                  </a:ext>
                </a:extLst>
              </p:cNvPr>
              <p:cNvSpPr/>
              <p:nvPr/>
            </p:nvSpPr>
            <p:spPr>
              <a:xfrm>
                <a:off x="628934" y="6017870"/>
                <a:ext cx="8139344" cy="412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We developed an efficient stochastic optimization scheme for 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AR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AR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</m:sSub>
                          </m:e>
                        </m:acc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𝑀𝐿𝐸</m:t>
                        </m:r>
                      </m:sub>
                    </m:sSub>
                  </m:oMath>
                </a14:m>
                <a:endParaRPr lang="en-GB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1AC8344-A66D-4BAF-BC8D-7E2B1A902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34" y="6017870"/>
                <a:ext cx="8139344" cy="412934"/>
              </a:xfrm>
              <a:prstGeom prst="rect">
                <a:avLst/>
              </a:prstGeom>
              <a:blipFill>
                <a:blip r:embed="rId14"/>
                <a:stretch>
                  <a:fillRect l="-599" t="-2941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8B9B567-83E9-4170-8182-BBE253412F33}"/>
                  </a:ext>
                </a:extLst>
              </p:cNvPr>
              <p:cNvSpPr/>
              <p:nvPr/>
            </p:nvSpPr>
            <p:spPr>
              <a:xfrm>
                <a:off x="2900364" y="5320140"/>
                <a:ext cx="756617" cy="377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s-AR" sz="1600" i="1">
                                  <a:solidFill>
                                    <a:srgbClr val="5151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5151FF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5151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sz="1600" i="1">
                          <a:solidFill>
                            <a:srgbClr val="5151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GB" sz="1600" dirty="0">
                  <a:solidFill>
                    <a:srgbClr val="2525FF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8B9B567-83E9-4170-8182-BBE253412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364" y="5320140"/>
                <a:ext cx="756617" cy="3773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3966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19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3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231517-DC07-4BBE-BC24-EC754313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1" y="596973"/>
            <a:ext cx="7915275" cy="1143000"/>
          </a:xfrm>
        </p:spPr>
        <p:txBody>
          <a:bodyPr/>
          <a:lstStyle/>
          <a:p>
            <a:pPr eaLnBrk="1" hangingPunct="1"/>
            <a:r>
              <a:rPr lang="es-AR" altLang="es-ES" sz="2800" noProof="0" dirty="0"/>
              <a:t>High-dimensional </a:t>
            </a:r>
            <a:r>
              <a:rPr lang="en-GB" altLang="es-ES" sz="2800" noProof="0" dirty="0"/>
              <a:t>I</a:t>
            </a:r>
            <a:r>
              <a:rPr lang="en-GB" altLang="es-ES" sz="2800" dirty="0" err="1"/>
              <a:t>nverse</a:t>
            </a:r>
            <a:r>
              <a:rPr lang="es-AR" altLang="es-ES" sz="2800" noProof="0" dirty="0"/>
              <a:t> </a:t>
            </a:r>
            <a:r>
              <a:rPr lang="es-AR" altLang="es-ES" sz="2800" noProof="0" dirty="0" err="1"/>
              <a:t>Problems</a:t>
            </a:r>
            <a:endParaRPr lang="es-AR" altLang="es-ES" sz="28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C50D6991-B2DE-42EC-8873-B1CB516EC6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4361" y="1295589"/>
                <a:ext cx="8009218" cy="3646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We want to recover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600" dirty="0"/>
                  <a:t> from the observation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1600" b="0" dirty="0"/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:endParaRPr lang="en-GB" sz="2000" dirty="0"/>
              </a:p>
            </p:txBody>
          </p:sp>
        </mc:Choice>
        <mc:Fallback xmlns="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C50D6991-B2DE-42EC-8873-B1CB516EC6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1" y="1295589"/>
                <a:ext cx="8009218" cy="364696"/>
              </a:xfrm>
              <a:blipFill>
                <a:blip r:embed="rId3"/>
                <a:stretch>
                  <a:fillRect l="-457" t="-5085" b="-15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40D0DDC-A3A8-4776-A355-DB3A36FC2D46}"/>
              </a:ext>
            </a:extLst>
          </p:cNvPr>
          <p:cNvGrpSpPr/>
          <p:nvPr/>
        </p:nvGrpSpPr>
        <p:grpSpPr>
          <a:xfrm>
            <a:off x="614361" y="1954701"/>
            <a:ext cx="5209375" cy="1949419"/>
            <a:chOff x="2052277" y="1954701"/>
            <a:chExt cx="5209375" cy="1949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403B26-774E-4FD2-935D-10AB19FE26CE}"/>
                </a:ext>
              </a:extLst>
            </p:cNvPr>
            <p:cNvGrpSpPr/>
            <p:nvPr/>
          </p:nvGrpSpPr>
          <p:grpSpPr>
            <a:xfrm>
              <a:off x="2052277" y="1954701"/>
              <a:ext cx="5209375" cy="1788402"/>
              <a:chOff x="1767840" y="1255966"/>
              <a:chExt cx="5209375" cy="178840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3E02CD-3B54-4757-9A4A-314B471C37FA}"/>
                  </a:ext>
                </a:extLst>
              </p:cNvPr>
              <p:cNvSpPr/>
              <p:nvPr/>
            </p:nvSpPr>
            <p:spPr bwMode="auto">
              <a:xfrm>
                <a:off x="3248473" y="2076451"/>
                <a:ext cx="819151" cy="58673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A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6EAA966-9932-4FAB-8DCF-012BD93FDF89}"/>
                  </a:ext>
                </a:extLst>
              </p:cNvPr>
              <p:cNvCxnSpPr>
                <a:endCxn id="10" idx="1"/>
              </p:cNvCxnSpPr>
              <p:nvPr/>
            </p:nvCxnSpPr>
            <p:spPr bwMode="auto">
              <a:xfrm>
                <a:off x="2699833" y="2369820"/>
                <a:ext cx="54864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ED98A25-5ED0-4D7D-8939-CAC1E4DF3033}"/>
                  </a:ext>
                </a:extLst>
              </p:cNvPr>
              <p:cNvCxnSpPr>
                <a:stCxn id="10" idx="3"/>
                <a:endCxn id="14" idx="2"/>
              </p:cNvCxnSpPr>
              <p:nvPr/>
            </p:nvCxnSpPr>
            <p:spPr bwMode="auto">
              <a:xfrm>
                <a:off x="4067624" y="2369820"/>
                <a:ext cx="701898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A290305-5BE8-4D7A-B69D-D71474CA841E}"/>
                  </a:ext>
                </a:extLst>
              </p:cNvPr>
              <p:cNvCxnSpPr>
                <a:endCxn id="14" idx="0"/>
              </p:cNvCxnSpPr>
              <p:nvPr/>
            </p:nvCxnSpPr>
            <p:spPr bwMode="auto">
              <a:xfrm>
                <a:off x="4975262" y="1889760"/>
                <a:ext cx="0" cy="27432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BE8053C-6DE6-4FD9-930F-F67469F39463}"/>
                  </a:ext>
                </a:extLst>
              </p:cNvPr>
              <p:cNvSpPr/>
              <p:nvPr/>
            </p:nvSpPr>
            <p:spPr bwMode="auto">
              <a:xfrm>
                <a:off x="4769522" y="2164080"/>
                <a:ext cx="411480" cy="41148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+</a:t>
                </a:r>
                <a:endParaRPr lang="en-GB" sz="1800" dirty="0">
                  <a:latin typeface="Calibri" panose="020F0502020204030204" pitchFamily="34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7D8755C-0615-48AF-8524-A3266E2A9BCF}"/>
                      </a:ext>
                    </a:extLst>
                  </p:cNvPr>
                  <p:cNvSpPr/>
                  <p:nvPr/>
                </p:nvSpPr>
                <p:spPr>
                  <a:xfrm>
                    <a:off x="4313176" y="1461705"/>
                    <a:ext cx="1351377" cy="4070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GB" sz="2000" dirty="0"/>
                  </a:p>
                </p:txBody>
              </p:sp>
            </mc:Choice>
            <mc:Fallback xmlns="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7D8755C-0615-48AF-8524-A3266E2A9BC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13176" y="1461705"/>
                    <a:ext cx="1351377" cy="407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9369" b="-164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3F7E02C-20DA-4AC8-84DC-60F0C8E39A3F}"/>
                  </a:ext>
                </a:extLst>
              </p:cNvPr>
              <p:cNvCxnSpPr>
                <a:stCxn id="14" idx="6"/>
                <a:endCxn id="21" idx="1"/>
              </p:cNvCxnSpPr>
              <p:nvPr/>
            </p:nvCxnSpPr>
            <p:spPr bwMode="auto">
              <a:xfrm flipV="1">
                <a:off x="5181002" y="2369819"/>
                <a:ext cx="784505" cy="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B9CF8A4-C486-459E-B781-45357B7EE3BC}"/>
                      </a:ext>
                    </a:extLst>
                  </p:cNvPr>
                  <p:cNvSpPr/>
                  <p:nvPr/>
                </p:nvSpPr>
                <p:spPr>
                  <a:xfrm>
                    <a:off x="1767840" y="2663190"/>
                    <a:ext cx="945515" cy="37427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8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B9CF8A4-C486-459E-B781-45357B7EE3B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7840" y="2663190"/>
                    <a:ext cx="945515" cy="37427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D1C5ED-6678-4C14-A4BD-7519723677C0}"/>
                  </a:ext>
                </a:extLst>
              </p:cNvPr>
              <p:cNvSpPr/>
              <p:nvPr/>
            </p:nvSpPr>
            <p:spPr>
              <a:xfrm>
                <a:off x="1801025" y="1553231"/>
                <a:ext cx="10036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UNKNOWN</a:t>
                </a:r>
              </a:p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IMAGE</a:t>
                </a:r>
                <a:endParaRPr lang="en-GB" dirty="0">
                  <a:latin typeface="Calibri Light" panose="020F03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6D877EA0-DBE3-46A3-AB9F-A9D73E134E62}"/>
                      </a:ext>
                    </a:extLst>
                  </p:cNvPr>
                  <p:cNvSpPr/>
                  <p:nvPr/>
                </p:nvSpPr>
                <p:spPr>
                  <a:xfrm>
                    <a:off x="5873749" y="2675036"/>
                    <a:ext cx="9927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6D877EA0-DBE3-46A3-AB9F-A9D73E134E6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3749" y="2675036"/>
                    <a:ext cx="99277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6C3726E-D018-45F3-B6F1-9FEFE142AE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42" t="9723" r="49670" b="74269"/>
              <a:stretch/>
            </p:blipFill>
            <p:spPr>
              <a:xfrm>
                <a:off x="1869757" y="2049780"/>
                <a:ext cx="815340" cy="6400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07AC33A-3BBA-4F50-A3DA-BA286245A8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39" t="9914" r="49631" b="74651"/>
              <a:stretch/>
            </p:blipFill>
            <p:spPr>
              <a:xfrm>
                <a:off x="5965507" y="2061209"/>
                <a:ext cx="822960" cy="6172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A0731E2-0542-4425-A93B-C4EEB4627787}"/>
                  </a:ext>
                </a:extLst>
              </p:cNvPr>
              <p:cNvSpPr/>
              <p:nvPr/>
            </p:nvSpPr>
            <p:spPr>
              <a:xfrm>
                <a:off x="5776758" y="1756826"/>
                <a:ext cx="12004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OBSERVATION</a:t>
                </a:r>
                <a:endParaRPr lang="en-GB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7EE4804-0C40-4CC0-91B6-C683BB2A07C6}"/>
                  </a:ext>
                </a:extLst>
              </p:cNvPr>
              <p:cNvSpPr/>
              <p:nvPr/>
            </p:nvSpPr>
            <p:spPr>
              <a:xfrm>
                <a:off x="3189827" y="1590704"/>
                <a:ext cx="9588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LINEAR </a:t>
                </a:r>
              </a:p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OPERATOR</a:t>
                </a:r>
                <a:endParaRPr lang="en-GB" sz="1400" dirty="0">
                  <a:solidFill>
                    <a:schemeClr val="bg2"/>
                  </a:solidFill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96E034C-124F-4DCD-B887-75E7D0166040}"/>
                  </a:ext>
                </a:extLst>
              </p:cNvPr>
              <p:cNvSpPr/>
              <p:nvPr/>
            </p:nvSpPr>
            <p:spPr>
              <a:xfrm>
                <a:off x="4655698" y="1255966"/>
                <a:ext cx="62869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NOISE</a:t>
                </a:r>
                <a:endParaRPr lang="en-GB" sz="1400" dirty="0">
                  <a:solidFill>
                    <a:schemeClr val="bg2"/>
                  </a:solidFill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458576-5A6F-4F3B-BD71-1DA58E66E72E}"/>
                </a:ext>
              </a:extLst>
            </p:cNvPr>
            <p:cNvSpPr/>
            <p:nvPr/>
          </p:nvSpPr>
          <p:spPr>
            <a:xfrm>
              <a:off x="3374586" y="3380900"/>
              <a:ext cx="15369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rPr>
                <a:t>- rank deficient</a:t>
              </a:r>
            </a:p>
            <a:p>
              <a:r>
                <a:rPr lang="en-US" sz="1400" dirty="0"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rPr>
                <a:t>- small eigenvalues</a:t>
              </a:r>
              <a:endParaRPr lang="en-GB" sz="1400" dirty="0"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DEE75-ED34-4462-AE90-578D6B974400}"/>
                  </a:ext>
                </a:extLst>
              </p:cNvPr>
              <p:cNvSpPr/>
              <p:nvPr/>
            </p:nvSpPr>
            <p:spPr>
              <a:xfrm>
                <a:off x="6440259" y="2780933"/>
                <a:ext cx="18176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DEE75-ED34-4462-AE90-578D6B974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259" y="2780933"/>
                <a:ext cx="1817677" cy="461665"/>
              </a:xfrm>
              <a:prstGeom prst="rect">
                <a:avLst/>
              </a:prstGeom>
              <a:blipFill>
                <a:blip r:embed="rId11"/>
                <a:stretch>
                  <a:fillRect l="-1003"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391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20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421356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421356" cy="461217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732F9A-99D2-41AD-9052-AE842DD59B0C}"/>
                  </a:ext>
                </a:extLst>
              </p:cNvPr>
              <p:cNvSpPr/>
              <p:nvPr/>
            </p:nvSpPr>
            <p:spPr>
              <a:xfrm>
                <a:off x="5096179" y="468659"/>
                <a:ext cx="4130200" cy="1343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ＭＳ Ｐゴシック" pitchFamily="28" charset="-128"/>
                      </a:rPr>
                      <m:t>𝑝</m:t>
                    </m:r>
                    <m:d>
                      <m:dPr>
                        <m:ctrlPr>
                          <a:rPr lang="es-AR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𝑦</m:t>
                        </m:r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,</m:t>
                        </m:r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𝑥</m:t>
                        </m:r>
                      </m:e>
                      <m:e>
                        <m:r>
                          <a:rPr lang="es-AR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𝜃</m:t>
                        </m:r>
                      </m:e>
                    </m:d>
                    <m:r>
                      <m:rPr>
                        <m:nor/>
                      </m:rPr>
                      <a:rPr lang="es-A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m:t>∝ </m:t>
                    </m:r>
                    <m:sSup>
                      <m:sSupPr>
                        <m:ctrlPr>
                          <a:rPr lang="es-AR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</m:ctrlPr>
                      </m:sSupPr>
                      <m:e>
                        <m:r>
                          <a:rPr lang="es-AR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𝑒</m:t>
                        </m:r>
                      </m:e>
                      <m:sup>
                        <m:r>
                          <a: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−</m:t>
                        </m:r>
                        <m:f>
                          <m:fPr>
                            <m:ctrlPr>
                              <a:rPr lang="es-AR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s-AR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s-AR" i="1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  <m:t>𝑦</m:t>
                                    </m:r>
                                    <m:r>
                                      <a:rPr lang="es-AR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  <m:t>−</m:t>
                                    </m:r>
                                    <m:r>
                                      <a:rPr lang="es-AR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  <m:t>𝐴𝑥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s-AR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s-AR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</m:ctrlPr>
                              </m:sSupPr>
                              <m:e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s-AR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AR" sz="2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AR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s-AR" sz="280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s-AR" sz="280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AR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  <m:d>
                              <m:dPr>
                                <m:ctrlPr>
                                  <a:rPr lang="es-AR" sz="28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AR" sz="28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  <a:p>
                <a:endParaRPr lang="es-AR" sz="3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732F9A-99D2-41AD-9052-AE842DD59B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179" y="468659"/>
                <a:ext cx="4130200" cy="13433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1645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21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C475C9-2945-49C7-8E67-43F2EB20BEED}"/>
                  </a:ext>
                </a:extLst>
              </p:cNvPr>
              <p:cNvSpPr/>
              <p:nvPr/>
            </p:nvSpPr>
            <p:spPr>
              <a:xfrm>
                <a:off x="5096179" y="468659"/>
                <a:ext cx="4130200" cy="1343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ＭＳ Ｐゴシック" pitchFamily="28" charset="-128"/>
                      </a:rPr>
                      <m:t>𝑝</m:t>
                    </m:r>
                    <m:d>
                      <m:dPr>
                        <m:ctrlPr>
                          <a:rPr lang="es-AR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𝑦</m:t>
                        </m:r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,</m:t>
                        </m:r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𝑥</m:t>
                        </m:r>
                      </m:e>
                      <m:e>
                        <m:r>
                          <a:rPr lang="es-AR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𝜃</m:t>
                        </m:r>
                      </m:e>
                    </m:d>
                    <m:r>
                      <m:rPr>
                        <m:nor/>
                      </m:rPr>
                      <a:rPr lang="es-A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m:t>∝ </m:t>
                    </m:r>
                    <m:sSup>
                      <m:sSupPr>
                        <m:ctrlPr>
                          <a:rPr lang="es-AR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</m:ctrlPr>
                      </m:sSupPr>
                      <m:e>
                        <m:r>
                          <a:rPr lang="es-AR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𝑒</m:t>
                        </m:r>
                      </m:e>
                      <m:sup>
                        <m:r>
                          <a: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−</m:t>
                        </m:r>
                        <m:f>
                          <m:fPr>
                            <m:ctrlPr>
                              <a:rPr lang="es-AR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s-AR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s-AR" i="1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  <m:t>𝑦</m:t>
                                    </m:r>
                                    <m:r>
                                      <a:rPr lang="es-AR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  <m:t>−</m:t>
                                    </m:r>
                                    <m:r>
                                      <a:rPr lang="es-AR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  <m:t>𝐴𝑥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s-AR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s-AR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</m:ctrlPr>
                              </m:sSupPr>
                              <m:e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s-AR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AR" sz="2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AR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s-AR" sz="280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s-AR" sz="280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AR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  <m:d>
                              <m:dPr>
                                <m:ctrlPr>
                                  <a:rPr lang="es-AR" sz="28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AR" sz="28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GB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endParaRPr>
              </a:p>
              <a:p>
                <a:endParaRPr lang="es-AR" sz="3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4C475C9-2945-49C7-8E67-43F2EB20BE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179" y="468659"/>
                <a:ext cx="4130200" cy="13433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15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22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D383257-B8CF-4099-9CF2-BC1AD397F18D}"/>
                  </a:ext>
                </a:extLst>
              </p:cNvPr>
              <p:cNvSpPr/>
              <p:nvPr/>
            </p:nvSpPr>
            <p:spPr>
              <a:xfrm>
                <a:off x="930318" y="4470275"/>
                <a:ext cx="8473440" cy="73539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We can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 with Monte Carlo estimate</a:t>
                </a:r>
              </a:p>
              <a:p>
                <a:pPr algn="ctr"/>
                <a:endParaRPr lang="en-US" sz="2000" dirty="0">
                  <a:latin typeface="Calibri Light" panose="020F0302020204030204" pitchFamily="34" charset="0"/>
                  <a:ea typeface="ＭＳ Ｐゴシック" pitchFamily="28" charset="-128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D383257-B8CF-4099-9CF2-BC1AD397F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18" y="4470275"/>
                <a:ext cx="8473440" cy="735394"/>
              </a:xfrm>
              <a:prstGeom prst="rect">
                <a:avLst/>
              </a:prstGeom>
              <a:blipFill>
                <a:blip r:embed="rId6"/>
                <a:stretch>
                  <a:fillRect t="-33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DE32762-1809-4C48-B08A-06AE0C2A8280}"/>
                  </a:ext>
                </a:extLst>
              </p:cNvPr>
              <p:cNvSpPr/>
              <p:nvPr/>
            </p:nvSpPr>
            <p:spPr>
              <a:xfrm>
                <a:off x="5096179" y="468659"/>
                <a:ext cx="4130200" cy="1343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ＭＳ Ｐゴシック" pitchFamily="28" charset="-128"/>
                      </a:rPr>
                      <m:t>𝑝</m:t>
                    </m:r>
                    <m:d>
                      <m:dPr>
                        <m:ctrlPr>
                          <a:rPr lang="es-AR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𝑦</m:t>
                        </m:r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,</m:t>
                        </m:r>
                        <m:r>
                          <a:rPr lang="en-US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𝑥</m:t>
                        </m:r>
                      </m:e>
                      <m:e>
                        <m:r>
                          <a:rPr lang="es-AR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𝜃</m:t>
                        </m:r>
                      </m:e>
                    </m:d>
                    <m:r>
                      <m:rPr>
                        <m:nor/>
                      </m:rPr>
                      <a:rPr lang="es-AR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m:t>∝ </m:t>
                    </m:r>
                    <m:sSup>
                      <m:sSupPr>
                        <m:ctrlPr>
                          <a:rPr lang="es-AR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</m:ctrlPr>
                      </m:sSupPr>
                      <m:e>
                        <m:r>
                          <a:rPr lang="es-AR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𝑒</m:t>
                        </m:r>
                      </m:e>
                      <m:sup>
                        <m:r>
                          <a:rPr lang="en-US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−</m:t>
                        </m:r>
                        <m:f>
                          <m:fPr>
                            <m:ctrlPr>
                              <a:rPr lang="es-AR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s-AR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s-AR" i="1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  <m:t>𝑦</m:t>
                                    </m:r>
                                    <m:r>
                                      <a:rPr lang="es-AR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  <m:t>−</m:t>
                                    </m:r>
                                    <m:r>
                                      <a:rPr lang="es-AR">
                                        <a:solidFill>
                                          <a:schemeClr val="tx1">
                                            <a:lumMod val="50000"/>
                                            <a:lumOff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28" charset="-128"/>
                                      </a:rPr>
                                      <m:t>𝐴𝑥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s-AR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s-AR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</m:ctrlPr>
                              </m:sSupPr>
                              <m:e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s-AR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28" charset="-128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r>
                  <a:rPr lang="es-AR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AR" sz="2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AR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s-AR" sz="280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s-AR" sz="280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AR" sz="28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  <m:d>
                              <m:dPr>
                                <m:ctrlPr>
                                  <a:rPr lang="es-AR" sz="28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AR" sz="2800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GB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endParaRPr>
              </a:p>
              <a:p>
                <a:endParaRPr lang="es-AR" sz="3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DE32762-1809-4C48-B08A-06AE0C2A8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179" y="468659"/>
                <a:ext cx="4130200" cy="13433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9902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23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EC92B-7CAE-4749-BC9D-053E896AC322}"/>
              </a:ext>
            </a:extLst>
          </p:cNvPr>
          <p:cNvGrpSpPr/>
          <p:nvPr/>
        </p:nvGrpSpPr>
        <p:grpSpPr>
          <a:xfrm>
            <a:off x="6047302" y="1689416"/>
            <a:ext cx="3068104" cy="1700638"/>
            <a:chOff x="6188530" y="4438649"/>
            <a:chExt cx="2167501" cy="122295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92B6E5-82C0-4D06-9E29-B8C14AEDBC04}"/>
                </a:ext>
              </a:extLst>
            </p:cNvPr>
            <p:cNvGrpSpPr/>
            <p:nvPr/>
          </p:nvGrpSpPr>
          <p:grpSpPr>
            <a:xfrm>
              <a:off x="6188530" y="4634779"/>
              <a:ext cx="2167501" cy="793757"/>
              <a:chOff x="4330834" y="2888292"/>
              <a:chExt cx="2167501" cy="7937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C9A7F4B-78CC-4AC2-9924-D3A1EB2881AC}"/>
                      </a:ext>
                    </a:extLst>
                  </p:cNvPr>
                  <p:cNvSpPr/>
                  <p:nvPr/>
                </p:nvSpPr>
                <p:spPr>
                  <a:xfrm>
                    <a:off x="4702399" y="2888292"/>
                    <a:ext cx="1551065" cy="56544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20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000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AR" sz="200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AR" sz="200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s-AR" sz="200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lang="es-AR" sz="2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C9A7F4B-78CC-4AC2-9924-D3A1EB2881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02399" y="2888292"/>
                    <a:ext cx="1551065" cy="56544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03E0CE-6356-48CB-B5C3-4F41409D29E3}"/>
                  </a:ext>
                </a:extLst>
              </p:cNvPr>
              <p:cNvSpPr/>
              <p:nvPr/>
            </p:nvSpPr>
            <p:spPr>
              <a:xfrm>
                <a:off x="4330834" y="3438589"/>
                <a:ext cx="2167501" cy="24346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PRIOR DISTRIBUTION</a:t>
                </a:r>
                <a:endParaRPr lang="en-GB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4247E190-F23A-4748-B362-8AD893D34FCC}"/>
                </a:ext>
              </a:extLst>
            </p:cNvPr>
            <p:cNvSpPr/>
            <p:nvPr/>
          </p:nvSpPr>
          <p:spPr bwMode="auto">
            <a:xfrm>
              <a:off x="6460891" y="4438649"/>
              <a:ext cx="1895140" cy="1222957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87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24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EC92B-7CAE-4749-BC9D-053E896AC322}"/>
              </a:ext>
            </a:extLst>
          </p:cNvPr>
          <p:cNvGrpSpPr/>
          <p:nvPr/>
        </p:nvGrpSpPr>
        <p:grpSpPr>
          <a:xfrm>
            <a:off x="5544390" y="4004913"/>
            <a:ext cx="3681990" cy="1700638"/>
            <a:chOff x="6288837" y="4438649"/>
            <a:chExt cx="2167501" cy="122295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92B6E5-82C0-4D06-9E29-B8C14AEDBC04}"/>
                </a:ext>
              </a:extLst>
            </p:cNvPr>
            <p:cNvGrpSpPr/>
            <p:nvPr/>
          </p:nvGrpSpPr>
          <p:grpSpPr>
            <a:xfrm>
              <a:off x="6288837" y="4656168"/>
              <a:ext cx="2167501" cy="897758"/>
              <a:chOff x="4431141" y="2909681"/>
              <a:chExt cx="2167501" cy="8977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C9A7F4B-78CC-4AC2-9924-D3A1EB2881AC}"/>
                      </a:ext>
                    </a:extLst>
                  </p:cNvPr>
                  <p:cNvSpPr/>
                  <p:nvPr/>
                </p:nvSpPr>
                <p:spPr>
                  <a:xfrm>
                    <a:off x="4867223" y="2909681"/>
                    <a:ext cx="1305936" cy="4772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i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d>
                                <m:dPr>
                                  <m:ctrlP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oMath>
                      </m:oMathPara>
                    </a14:m>
                    <a:endParaRPr lang="es-AR" sz="1800" i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C9A7F4B-78CC-4AC2-9924-D3A1EB2881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7223" y="2909681"/>
                    <a:ext cx="1305936" cy="47723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ED03E0CE-6356-48CB-B5C3-4F41409D29E3}"/>
                      </a:ext>
                    </a:extLst>
                  </p:cNvPr>
                  <p:cNvSpPr/>
                  <p:nvPr/>
                </p:nvSpPr>
                <p:spPr>
                  <a:xfrm>
                    <a:off x="4431141" y="3386918"/>
                    <a:ext cx="2167501" cy="420521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60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6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a14:m>
                    <a:r>
                      <a: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a:t> k-homogeneous</a:t>
                    </a:r>
                  </a:p>
                  <a:p>
                    <a:pPr algn="ctr"/>
                    <a:r>
                      <a: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a:t>Scalar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𝜃</m:t>
                        </m:r>
                      </m:oMath>
                    </a14:m>
                    <a:endParaRPr lang="en-GB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 Light" panose="020F03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ED03E0CE-6356-48CB-B5C3-4F41409D29E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1141" y="3386918"/>
                    <a:ext cx="2167501" cy="42052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3125" b="-125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4247E190-F23A-4748-B362-8AD893D34FCC}"/>
                </a:ext>
              </a:extLst>
            </p:cNvPr>
            <p:cNvSpPr/>
            <p:nvPr/>
          </p:nvSpPr>
          <p:spPr bwMode="auto">
            <a:xfrm>
              <a:off x="6460891" y="4438649"/>
              <a:ext cx="1895140" cy="1222957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686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25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C756B-1CEE-472A-8CC9-9D322F7EC458}"/>
              </a:ext>
            </a:extLst>
          </p:cNvPr>
          <p:cNvCxnSpPr>
            <a:cxnSpLocks/>
          </p:cNvCxnSpPr>
          <p:nvPr/>
        </p:nvCxnSpPr>
        <p:spPr bwMode="auto">
          <a:xfrm>
            <a:off x="4681073" y="2368123"/>
            <a:ext cx="0" cy="106581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D448DFC-903B-4520-9FB6-0418AAC95D2E}"/>
              </a:ext>
            </a:extLst>
          </p:cNvPr>
          <p:cNvSpPr/>
          <p:nvPr/>
        </p:nvSpPr>
        <p:spPr>
          <a:xfrm>
            <a:off x="658090" y="2355069"/>
            <a:ext cx="240583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Fisher’s identity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/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AR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AR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e>
                                  <m:sSubSup>
                                    <m:sSubSupPr>
                                      <m:ctrlP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s-AR" sz="20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A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D64B033-85B9-441D-8F97-66FF2429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60" y="2715403"/>
                <a:ext cx="4771947" cy="427618"/>
              </a:xfrm>
              <a:prstGeom prst="rect">
                <a:avLst/>
              </a:prstGeom>
              <a:blipFill>
                <a:blip r:embed="rId4"/>
                <a:stretch>
                  <a:fillRect b="-1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/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AR" sz="2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s-AR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42A48-F5BC-4819-98CC-AB00F2E34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3404465"/>
                <a:ext cx="5751703" cy="461217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364F40-24E5-426A-B494-33B1C9280D76}"/>
                  </a:ext>
                </a:extLst>
              </p:cNvPr>
              <p:cNvSpPr/>
              <p:nvPr/>
            </p:nvSpPr>
            <p:spPr>
              <a:xfrm>
                <a:off x="1555853" y="4222511"/>
                <a:ext cx="3067443" cy="427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d>
                          <m:dPr>
                            <m:ctrlPr>
                              <a:rPr lang="es-AR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s-AR" sz="20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364F40-24E5-426A-B494-33B1C9280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853" y="4222511"/>
                <a:ext cx="3067443" cy="427618"/>
              </a:xfrm>
              <a:prstGeom prst="rect">
                <a:avLst/>
              </a:prstGeom>
              <a:blipFill>
                <a:blip r:embed="rId6"/>
                <a:stretch>
                  <a:fillRect t="-10000" r="-199" b="-1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01CC71-29C6-45F2-AC0C-9EA5C79E707D}"/>
              </a:ext>
            </a:extLst>
          </p:cNvPr>
          <p:cNvCxnSpPr>
            <a:cxnSpLocks/>
          </p:cNvCxnSpPr>
          <p:nvPr/>
        </p:nvCxnSpPr>
        <p:spPr bwMode="auto">
          <a:xfrm>
            <a:off x="4681073" y="3882408"/>
            <a:ext cx="0" cy="11078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68FA9-2828-43AE-B48F-639F7F53FF2A}"/>
                  </a:ext>
                </a:extLst>
              </p:cNvPr>
              <p:cNvSpPr/>
              <p:nvPr/>
            </p:nvSpPr>
            <p:spPr>
              <a:xfrm>
                <a:off x="2034804" y="4990232"/>
                <a:ext cx="5800562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2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A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20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AR" sz="220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22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22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68FA9-2828-43AE-B48F-639F7F53FF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804" y="4990232"/>
                <a:ext cx="5800562" cy="461217"/>
              </a:xfrm>
              <a:prstGeom prst="rect">
                <a:avLst/>
              </a:prstGeom>
              <a:blipFill>
                <a:blip r:embed="rId7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3134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26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/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s-A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A0A6E02-B3C2-4E60-AA92-038C2425FC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77" y="1811975"/>
                <a:ext cx="7158941" cy="467629"/>
              </a:xfrm>
              <a:prstGeom prst="rect">
                <a:avLst/>
              </a:prstGeom>
              <a:blipFill>
                <a:blip r:embed="rId3"/>
                <a:stretch>
                  <a:fillRect l="-256" t="-9091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4CEA393-5024-4A0C-ADD0-F733ACE52FDD}"/>
              </a:ext>
            </a:extLst>
          </p:cNvPr>
          <p:cNvSpPr/>
          <p:nvPr/>
        </p:nvSpPr>
        <p:spPr>
          <a:xfrm>
            <a:off x="217025" y="1352490"/>
            <a:ext cx="47180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PROJECTED GRADIENT ALGORITHM</a:t>
            </a:r>
            <a:endParaRPr lang="en-GB" sz="3600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68FA9-2828-43AE-B48F-639F7F53FF2A}"/>
                  </a:ext>
                </a:extLst>
              </p:cNvPr>
              <p:cNvSpPr/>
              <p:nvPr/>
            </p:nvSpPr>
            <p:spPr>
              <a:xfrm>
                <a:off x="1800151" y="3429000"/>
                <a:ext cx="5543697" cy="461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sub>
                    </m:sSub>
                    <m:func>
                      <m:func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log</m:t>
                        </m:r>
                      </m:fName>
                      <m:e>
                        <m:r>
                          <a:rPr lang="es-AR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s-AR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s-AR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AR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2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2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2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2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2200" dirty="0"/>
                  <a:t> </a:t>
                </a:r>
                <a14:m>
                  <m:oMath xmlns:m="http://schemas.openxmlformats.org/officeDocument/2006/math">
                    <m:r>
                      <a:rPr lang="es-AR" sz="22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2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2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2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22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68FA9-2828-43AE-B48F-639F7F53FF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151" y="3429000"/>
                <a:ext cx="5543697" cy="461217"/>
              </a:xfrm>
              <a:prstGeom prst="rect">
                <a:avLst/>
              </a:prstGeom>
              <a:blipFill>
                <a:blip r:embed="rId4"/>
                <a:stretch>
                  <a:fillRect l="-110" b="-1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EB8D301-2EAC-48BD-8EAF-5762F8B9D7F2}"/>
                  </a:ext>
                </a:extLst>
              </p:cNvPr>
              <p:cNvSpPr/>
              <p:nvPr/>
            </p:nvSpPr>
            <p:spPr>
              <a:xfrm>
                <a:off x="470227" y="4926592"/>
                <a:ext cx="8473440" cy="73539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We can 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20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20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lang="es-A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with Monte Carlo estimate</a:t>
                </a:r>
              </a:p>
              <a:p>
                <a:pPr algn="ctr"/>
                <a:endParaRPr lang="en-US" sz="2000" dirty="0">
                  <a:latin typeface="Calibri Light" panose="020F0302020204030204" pitchFamily="34" charset="0"/>
                  <a:ea typeface="ＭＳ Ｐゴシック" pitchFamily="28" charset="-128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EB8D301-2EAC-48BD-8EAF-5762F8B9D7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27" y="4926592"/>
                <a:ext cx="8473440" cy="735394"/>
              </a:xfrm>
              <a:prstGeom prst="rect">
                <a:avLst/>
              </a:prstGeom>
              <a:blipFill>
                <a:blip r:embed="rId5"/>
                <a:stretch>
                  <a:fillRect t="-33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667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27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4AA465-289F-4C87-AE18-CB18CB8D8D67}"/>
                  </a:ext>
                </a:extLst>
              </p:cNvPr>
              <p:cNvSpPr/>
              <p:nvPr/>
            </p:nvSpPr>
            <p:spPr>
              <a:xfrm>
                <a:off x="1137801" y="2164575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4AA465-289F-4C87-AE18-CB18CB8D8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801" y="2164575"/>
                <a:ext cx="3262816" cy="501163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CBEE67FC-81EA-4C54-B562-ECFFE4732088}"/>
              </a:ext>
            </a:extLst>
          </p:cNvPr>
          <p:cNvSpPr/>
          <p:nvPr/>
        </p:nvSpPr>
        <p:spPr bwMode="auto">
          <a:xfrm>
            <a:off x="904471" y="2238315"/>
            <a:ext cx="321848" cy="1664535"/>
          </a:xfrm>
          <a:prstGeom prst="leftBrace">
            <a:avLst>
              <a:gd name="adj1" fmla="val 6715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07361C-291C-4BC2-8402-7B1FD14E8387}"/>
                  </a:ext>
                </a:extLst>
              </p:cNvPr>
              <p:cNvSpPr/>
              <p:nvPr/>
            </p:nvSpPr>
            <p:spPr>
              <a:xfrm>
                <a:off x="1152549" y="2803732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07361C-291C-4BC2-8402-7B1FD14E8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49" y="2803732"/>
                <a:ext cx="296773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5CD6B6-12DB-4FB5-9D82-5EAC7B0CD136}"/>
                  </a:ext>
                </a:extLst>
              </p:cNvPr>
              <p:cNvSpPr/>
              <p:nvPr/>
            </p:nvSpPr>
            <p:spPr>
              <a:xfrm>
                <a:off x="1197783" y="3454836"/>
                <a:ext cx="69403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AR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5CD6B6-12DB-4FB5-9D82-5EAC7B0CD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783" y="3454836"/>
                <a:ext cx="6940379" cy="461665"/>
              </a:xfrm>
              <a:prstGeom prst="rect">
                <a:avLst/>
              </a:prstGeom>
              <a:blipFill>
                <a:blip r:embed="rId5"/>
                <a:stretch>
                  <a:fillRect l="-176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C1139D6-3EB2-4FE9-835A-DCF4A35A2801}"/>
              </a:ext>
            </a:extLst>
          </p:cNvPr>
          <p:cNvSpPr/>
          <p:nvPr/>
        </p:nvSpPr>
        <p:spPr>
          <a:xfrm>
            <a:off x="685800" y="1352490"/>
            <a:ext cx="846977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STOCHASTIC APPROXIMATION PROXIMAL GRADIENT ALGORITHM (SAPG)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97BDA0-1EA8-4438-85A1-4B33B8EA5F13}"/>
              </a:ext>
            </a:extLst>
          </p:cNvPr>
          <p:cNvSpPr/>
          <p:nvPr/>
        </p:nvSpPr>
        <p:spPr>
          <a:xfrm>
            <a:off x="3943412" y="2851819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8CFEA6-3304-4EB1-A258-BFE1ED3BADF8}"/>
              </a:ext>
            </a:extLst>
          </p:cNvPr>
          <p:cNvSpPr/>
          <p:nvPr/>
        </p:nvSpPr>
        <p:spPr>
          <a:xfrm>
            <a:off x="4164641" y="2241906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5F22CFF-16A3-4826-963D-193D5DA40C58}"/>
              </a:ext>
            </a:extLst>
          </p:cNvPr>
          <p:cNvSpPr/>
          <p:nvPr/>
        </p:nvSpPr>
        <p:spPr bwMode="auto">
          <a:xfrm rot="16200000">
            <a:off x="5096754" y="2932222"/>
            <a:ext cx="326646" cy="2591701"/>
          </a:xfrm>
          <a:prstGeom prst="leftBrace">
            <a:avLst>
              <a:gd name="adj1" fmla="val 6715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DA77D7-B5FE-4D85-B522-556366508790}"/>
              </a:ext>
            </a:extLst>
          </p:cNvPr>
          <p:cNvSpPr/>
          <p:nvPr/>
        </p:nvSpPr>
        <p:spPr>
          <a:xfrm>
            <a:off x="3363045" y="4477110"/>
            <a:ext cx="4645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ea typeface="ＭＳ Ｐゴシック" pitchFamily="28" charset="-128"/>
              </a:rPr>
              <a:t>We approximate each expectation with only one </a:t>
            </a:r>
            <a:r>
              <a:rPr lang="en-US" dirty="0" err="1">
                <a:latin typeface="Calibri Light" panose="020F0302020204030204" pitchFamily="34" charset="0"/>
                <a:ea typeface="ＭＳ Ｐゴシック" pitchFamily="28" charset="-128"/>
              </a:rPr>
              <a:t>Montecarlo</a:t>
            </a:r>
            <a:r>
              <a:rPr lang="en-US" dirty="0">
                <a:latin typeface="Calibri Light" panose="020F0302020204030204" pitchFamily="34" charset="0"/>
                <a:ea typeface="ＭＳ Ｐゴシック" pitchFamily="28" charset="-128"/>
              </a:rPr>
              <a:t> sample.</a:t>
            </a:r>
            <a:endParaRPr lang="es-AR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B2BF00-EB3C-4F4E-B53C-06FFC68574FE}"/>
              </a:ext>
            </a:extLst>
          </p:cNvPr>
          <p:cNvGrpSpPr/>
          <p:nvPr/>
        </p:nvGrpSpPr>
        <p:grpSpPr>
          <a:xfrm>
            <a:off x="5912973" y="2286668"/>
            <a:ext cx="2967735" cy="1009163"/>
            <a:chOff x="6280045" y="2014587"/>
            <a:chExt cx="2967735" cy="10091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A5B284F-DD28-403D-B79C-7AAF0E832CE2}"/>
                    </a:ext>
                  </a:extLst>
                </p:cNvPr>
                <p:cNvSpPr/>
                <p:nvPr/>
              </p:nvSpPr>
              <p:spPr>
                <a:xfrm>
                  <a:off x="6555928" y="2280975"/>
                  <a:ext cx="2548583" cy="361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s-AR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</m:ctrlPr>
                        </m:sSubPr>
                        <m:e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𝔼</m:t>
                          </m:r>
                        </m:e>
                        <m:sub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𝑥</m:t>
                          </m:r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|</m:t>
                          </m:r>
                          <m:sSub>
                            <m:sSubPr>
                              <m:ctrlPr>
                                <a:rPr lang="es-AR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</m:ctrlPr>
                            </m:sSubPr>
                            <m:e>
                              <m:r>
                                <a:rPr lang="es-AR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</m:ctrlPr>
                        </m:dPr>
                        <m:e>
                          <m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</m:ctrlPr>
                            </m:dPr>
                            <m:e>
                              <m:r>
                                <a:rPr lang="en-US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 </m:t>
                          </m:r>
                        </m:e>
                      </m:d>
                    </m:oMath>
                  </a14:m>
                  <a:r>
                    <a:rPr lang="es-AR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 Light" panose="020F0302020204030204" pitchFamily="34" charset="0"/>
                      <a:ea typeface="ＭＳ Ｐゴシック" pitchFamily="28" charset="-128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s-AR" sz="16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ＭＳ Ｐゴシック" pitchFamily="28" charset="-128"/>
                        </a:rPr>
                        <m:t>−</m:t>
                      </m:r>
                    </m:oMath>
                  </a14:m>
                  <a:r>
                    <a:rPr lang="es-AR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 Light" panose="020F0302020204030204" pitchFamily="34" charset="0"/>
                      <a:ea typeface="ＭＳ Ｐゴシック" pitchFamily="28" charset="-128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AR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</m:ctrlPr>
                        </m:sSubPr>
                        <m:e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𝔼</m:t>
                          </m:r>
                        </m:e>
                        <m:sub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𝑥</m:t>
                          </m:r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|</m:t>
                          </m:r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𝑦</m:t>
                          </m:r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,</m:t>
                          </m:r>
                          <m:sSub>
                            <m:sSubPr>
                              <m:ctrlPr>
                                <a:rPr lang="es-AR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</m:ctrlPr>
                            </m:sSubPr>
                            <m:e>
                              <m:r>
                                <a:rPr lang="es-AR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 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</m:ctrlPr>
                        </m:dPr>
                        <m:e>
                          <m:r>
                            <a:rPr lang="en-US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𝜑</m:t>
                          </m:r>
                          <m:d>
                            <m:dPr>
                              <m:ctrlPr>
                                <a:rPr lang="es-AR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</m:ctrlPr>
                            </m:dPr>
                            <m:e>
                              <m:r>
                                <a:rPr lang="en-US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ＭＳ Ｐゴシック" pitchFamily="28" charset="-128"/>
                                </a:rPr>
                                <m:t>𝑥</m:t>
                              </m:r>
                            </m:e>
                          </m:d>
                          <m:r>
                            <a:rPr lang="es-AR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ＭＳ Ｐゴシック" pitchFamily="28" charset="-128"/>
                            </a:rPr>
                            <m:t> </m:t>
                          </m:r>
                        </m:e>
                      </m:d>
                    </m:oMath>
                  </a14:m>
                  <a:endParaRPr lang="en-GB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anose="020F0302020204030204" pitchFamily="34" charset="0"/>
                    <a:ea typeface="ＭＳ Ｐゴシック" pitchFamily="28" charset="-128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A5B284F-DD28-403D-B79C-7AAF0E832C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5928" y="2280975"/>
                  <a:ext cx="2548583" cy="361061"/>
                </a:xfrm>
                <a:prstGeom prst="rect">
                  <a:avLst/>
                </a:prstGeom>
                <a:blipFill>
                  <a:blip r:embed="rId6"/>
                  <a:stretch>
                    <a:fillRect b="-678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7C8BEB20-7A74-44B1-A775-BFCF6C8CE6EB}"/>
                </a:ext>
              </a:extLst>
            </p:cNvPr>
            <p:cNvSpPr/>
            <p:nvPr/>
          </p:nvSpPr>
          <p:spPr bwMode="auto">
            <a:xfrm>
              <a:off x="6280045" y="2014587"/>
              <a:ext cx="2967735" cy="1009163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908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5C60-94B6-4AE9-B96E-F6D3205C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Bayes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28122-DFA1-40C9-9715-AE08AA1877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28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4AA465-289F-4C87-AE18-CB18CB8D8D67}"/>
                  </a:ext>
                </a:extLst>
              </p:cNvPr>
              <p:cNvSpPr/>
              <p:nvPr/>
            </p:nvSpPr>
            <p:spPr>
              <a:xfrm>
                <a:off x="1137801" y="2164575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4AA465-289F-4C87-AE18-CB18CB8D8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801" y="2164575"/>
                <a:ext cx="3262816" cy="501163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ft Brace 8">
            <a:extLst>
              <a:ext uri="{FF2B5EF4-FFF2-40B4-BE49-F238E27FC236}">
                <a16:creationId xmlns:a16="http://schemas.microsoft.com/office/drawing/2014/main" id="{CBEE67FC-81EA-4C54-B562-ECFFE4732088}"/>
              </a:ext>
            </a:extLst>
          </p:cNvPr>
          <p:cNvSpPr/>
          <p:nvPr/>
        </p:nvSpPr>
        <p:spPr bwMode="auto">
          <a:xfrm>
            <a:off x="904471" y="2238315"/>
            <a:ext cx="321848" cy="1664535"/>
          </a:xfrm>
          <a:prstGeom prst="leftBrace">
            <a:avLst>
              <a:gd name="adj1" fmla="val 6715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07361C-291C-4BC2-8402-7B1FD14E8387}"/>
                  </a:ext>
                </a:extLst>
              </p:cNvPr>
              <p:cNvSpPr/>
              <p:nvPr/>
            </p:nvSpPr>
            <p:spPr>
              <a:xfrm>
                <a:off x="1152549" y="2803732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F07361C-291C-4BC2-8402-7B1FD14E8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49" y="2803732"/>
                <a:ext cx="296773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5CD6B6-12DB-4FB5-9D82-5EAC7B0CD136}"/>
                  </a:ext>
                </a:extLst>
              </p:cNvPr>
              <p:cNvSpPr/>
              <p:nvPr/>
            </p:nvSpPr>
            <p:spPr>
              <a:xfrm>
                <a:off x="1197783" y="3454836"/>
                <a:ext cx="69403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AR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𝒫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AR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  <m:sSubSup>
                      <m:sSubSup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s-A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AR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AR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s-A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5CD6B6-12DB-4FB5-9D82-5EAC7B0CD1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783" y="3454836"/>
                <a:ext cx="6940379" cy="461665"/>
              </a:xfrm>
              <a:prstGeom prst="rect">
                <a:avLst/>
              </a:prstGeom>
              <a:blipFill>
                <a:blip r:embed="rId5"/>
                <a:stretch>
                  <a:fillRect l="-176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C1139D6-3EB2-4FE9-835A-DCF4A35A2801}"/>
              </a:ext>
            </a:extLst>
          </p:cNvPr>
          <p:cNvSpPr/>
          <p:nvPr/>
        </p:nvSpPr>
        <p:spPr>
          <a:xfrm>
            <a:off x="685800" y="1352490"/>
            <a:ext cx="846977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STOCHASTIC APPROXIMATION PROXIMAL GRADIENT ALGORITHM (SAPG)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97BDA0-1EA8-4438-85A1-4B33B8EA5F13}"/>
              </a:ext>
            </a:extLst>
          </p:cNvPr>
          <p:cNvSpPr/>
          <p:nvPr/>
        </p:nvSpPr>
        <p:spPr>
          <a:xfrm>
            <a:off x="3943412" y="2851819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8CFEA6-3304-4EB1-A258-BFE1ED3BADF8}"/>
              </a:ext>
            </a:extLst>
          </p:cNvPr>
          <p:cNvSpPr/>
          <p:nvPr/>
        </p:nvSpPr>
        <p:spPr>
          <a:xfrm>
            <a:off x="4164641" y="2241906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B09071-1964-4404-A8E2-7C2B0C3192E2}"/>
              </a:ext>
            </a:extLst>
          </p:cNvPr>
          <p:cNvCxnSpPr>
            <a:cxnSpLocks/>
          </p:cNvCxnSpPr>
          <p:nvPr/>
        </p:nvCxnSpPr>
        <p:spPr bwMode="auto">
          <a:xfrm>
            <a:off x="5388879" y="2412289"/>
            <a:ext cx="386205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8EE004-50E8-45A3-A4EE-6969036290FA}"/>
                  </a:ext>
                </a:extLst>
              </p:cNvPr>
              <p:cNvSpPr/>
              <p:nvPr/>
            </p:nvSpPr>
            <p:spPr>
              <a:xfrm>
                <a:off x="5759544" y="2084545"/>
                <a:ext cx="1986185" cy="522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A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𝑀𝐿𝐸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8EE004-50E8-45A3-A4EE-6969036290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44" y="2084545"/>
                <a:ext cx="1986185" cy="5222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EC7F5A-964F-4278-8355-C12074FCCBC9}"/>
              </a:ext>
            </a:extLst>
          </p:cNvPr>
          <p:cNvCxnSpPr>
            <a:cxnSpLocks/>
          </p:cNvCxnSpPr>
          <p:nvPr/>
        </p:nvCxnSpPr>
        <p:spPr bwMode="auto">
          <a:xfrm>
            <a:off x="4935085" y="3046893"/>
            <a:ext cx="808919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E24573-7556-42C2-8ACD-33CE3325161F}"/>
                  </a:ext>
                </a:extLst>
              </p:cNvPr>
              <p:cNvSpPr/>
              <p:nvPr/>
            </p:nvSpPr>
            <p:spPr>
              <a:xfrm>
                <a:off x="5759544" y="2727765"/>
                <a:ext cx="1695592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A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𝑀𝐿𝐸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E24573-7556-42C2-8ACD-33CE332516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44" y="2727765"/>
                <a:ext cx="1695592" cy="5222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159343-0321-4F2A-A39F-F1A0CB0B3EF3}"/>
              </a:ext>
            </a:extLst>
          </p:cNvPr>
          <p:cNvCxnSpPr>
            <a:cxnSpLocks/>
          </p:cNvCxnSpPr>
          <p:nvPr/>
        </p:nvCxnSpPr>
        <p:spPr bwMode="auto">
          <a:xfrm>
            <a:off x="6918615" y="3726216"/>
            <a:ext cx="536521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A421785-C163-45FA-9A66-EA46A2926C20}"/>
                  </a:ext>
                </a:extLst>
              </p:cNvPr>
              <p:cNvSpPr/>
              <p:nvPr/>
            </p:nvSpPr>
            <p:spPr>
              <a:xfrm>
                <a:off x="7554237" y="3451332"/>
                <a:ext cx="847796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s-A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𝑀𝐿𝐸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A421785-C163-45FA-9A66-EA46A2926C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237" y="3451332"/>
                <a:ext cx="847796" cy="5222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647B698-AEC2-415C-8E4A-1D513666C54D}"/>
              </a:ext>
            </a:extLst>
          </p:cNvPr>
          <p:cNvSpPr/>
          <p:nvPr/>
        </p:nvSpPr>
        <p:spPr>
          <a:xfrm>
            <a:off x="1037756" y="4993476"/>
            <a:ext cx="6057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arXiv:1911.11709v1 [stat.ME] 26 Nov 2019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69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62FA-0F06-47C4-A57F-9CE7FDF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generate the samples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D39F-A328-4619-97A3-774FD6410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29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/>
              <p:nvPr/>
            </p:nvSpPr>
            <p:spPr>
              <a:xfrm>
                <a:off x="700548" y="3429000"/>
                <a:ext cx="6876362" cy="1171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𝕀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s-AR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A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s-AR" i="1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rad>
                      <m:r>
                        <a:rPr lang="es-AR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s-AR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3429000"/>
                <a:ext cx="6876362" cy="117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6ED7DCA-FF85-444E-837F-B8A04CBC67CD}"/>
              </a:ext>
            </a:extLst>
          </p:cNvPr>
          <p:cNvSpPr/>
          <p:nvPr/>
        </p:nvSpPr>
        <p:spPr>
          <a:xfrm>
            <a:off x="701040" y="2932056"/>
            <a:ext cx="715894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UNADJUSTED LANGEVIN ALGORITHM (ULA)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/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/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  <a:blipFill>
                <a:blip r:embed="rId5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62787C3-FAA0-4E07-834E-F098AC16C7C8}"/>
              </a:ext>
            </a:extLst>
          </p:cNvPr>
          <p:cNvSpPr/>
          <p:nvPr/>
        </p:nvSpPr>
        <p:spPr>
          <a:xfrm>
            <a:off x="3491411" y="2035515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A54673-B421-4F81-91E3-B7C6B06DEA29}"/>
              </a:ext>
            </a:extLst>
          </p:cNvPr>
          <p:cNvSpPr/>
          <p:nvPr/>
        </p:nvSpPr>
        <p:spPr>
          <a:xfrm>
            <a:off x="3712640" y="1425602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/>
              <p:nvPr/>
            </p:nvSpPr>
            <p:spPr>
              <a:xfrm>
                <a:off x="3262789" y="4709893"/>
                <a:ext cx="2382447" cy="722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789" y="4709893"/>
                <a:ext cx="2382447" cy="72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C6184B-2F40-4CFC-BDC8-6F94D5277658}"/>
              </a:ext>
            </a:extLst>
          </p:cNvPr>
          <p:cNvCxnSpPr>
            <a:cxnSpLocks/>
          </p:cNvCxnSpPr>
          <p:nvPr/>
        </p:nvCxnSpPr>
        <p:spPr bwMode="auto">
          <a:xfrm>
            <a:off x="4074803" y="4407633"/>
            <a:ext cx="0" cy="3022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449901F-1ADE-49C7-BBF1-4D005B0CA15A}"/>
                  </a:ext>
                </a:extLst>
              </p:cNvPr>
              <p:cNvSpPr/>
              <p:nvPr/>
            </p:nvSpPr>
            <p:spPr>
              <a:xfrm>
                <a:off x="4324759" y="5432398"/>
                <a:ext cx="38014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 Light" panose="020F0302020204030204" pitchFamily="34" charset="0"/>
                    <a:ea typeface="ＭＳ Ｐゴシック" pitchFamily="28" charset="-128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may be non-differentiable</a:t>
                </a:r>
                <a:endParaRPr lang="es-A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449901F-1ADE-49C7-BBF1-4D005B0CA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759" y="5432398"/>
                <a:ext cx="3801425" cy="461665"/>
              </a:xfrm>
              <a:prstGeom prst="rect">
                <a:avLst/>
              </a:prstGeom>
              <a:blipFill>
                <a:blip r:embed="rId7"/>
                <a:stretch>
                  <a:fillRect l="-481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758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2307845-74DD-4514-9B98-908FEAF194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40579" y="6557920"/>
            <a:ext cx="685800" cy="365125"/>
          </a:xfrm>
        </p:spPr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</a:t>
            </a:fld>
            <a:endParaRPr lang="en-US" altLang="es-E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231517-DC07-4BBE-BC24-EC754313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1" y="596973"/>
            <a:ext cx="7915275" cy="1143000"/>
          </a:xfrm>
        </p:spPr>
        <p:txBody>
          <a:bodyPr/>
          <a:lstStyle/>
          <a:p>
            <a:pPr eaLnBrk="1" hangingPunct="1"/>
            <a:r>
              <a:rPr lang="es-AR" altLang="es-ES" sz="2800" noProof="0" dirty="0"/>
              <a:t>High-dimensional </a:t>
            </a:r>
            <a:r>
              <a:rPr lang="en-GB" altLang="es-ES" sz="2800" noProof="0" dirty="0"/>
              <a:t>I</a:t>
            </a:r>
            <a:r>
              <a:rPr lang="en-GB" altLang="es-ES" sz="2800" dirty="0" err="1"/>
              <a:t>nverse</a:t>
            </a:r>
            <a:r>
              <a:rPr lang="es-AR" altLang="es-ES" sz="2800" noProof="0" dirty="0"/>
              <a:t> </a:t>
            </a:r>
            <a:r>
              <a:rPr lang="es-AR" altLang="es-ES" sz="2800" noProof="0" dirty="0" err="1"/>
              <a:t>Problems</a:t>
            </a:r>
            <a:endParaRPr lang="es-AR" altLang="es-ES" sz="28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C50D6991-B2DE-42EC-8873-B1CB516EC6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4361" y="1295589"/>
                <a:ext cx="8009218" cy="3646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We want to recover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600" dirty="0"/>
                  <a:t> from the observation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1600" b="0" dirty="0"/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:endParaRPr lang="en-GB" sz="2000" dirty="0"/>
              </a:p>
            </p:txBody>
          </p:sp>
        </mc:Choice>
        <mc:Fallback xmlns="">
          <p:sp>
            <p:nvSpPr>
              <p:cNvPr id="7" name="Content Placeholder 4">
                <a:extLst>
                  <a:ext uri="{FF2B5EF4-FFF2-40B4-BE49-F238E27FC236}">
                    <a16:creationId xmlns:a16="http://schemas.microsoft.com/office/drawing/2014/main" id="{C50D6991-B2DE-42EC-8873-B1CB516EC6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1" y="1295589"/>
                <a:ext cx="8009218" cy="364696"/>
              </a:xfrm>
              <a:blipFill>
                <a:blip r:embed="rId3"/>
                <a:stretch>
                  <a:fillRect l="-457" t="-5085" b="-15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99A2D7-FCF4-44F9-BC28-C87E8D38E159}"/>
                  </a:ext>
                </a:extLst>
              </p:cNvPr>
              <p:cNvSpPr/>
              <p:nvPr/>
            </p:nvSpPr>
            <p:spPr>
              <a:xfrm>
                <a:off x="614361" y="3935878"/>
                <a:ext cx="8198899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2"/>
                  </a:buClr>
                </a:pPr>
                <a:r>
                  <a:rPr lang="en-GB" sz="1800" dirty="0"/>
                  <a:t>We measure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800" dirty="0"/>
                  <a:t>, related to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800" dirty="0"/>
                  <a:t> by a statistical model </a:t>
                </a:r>
                <a14:m>
                  <m:oMath xmlns:m="http://schemas.openxmlformats.org/officeDocument/2006/math">
                    <m:r>
                      <a:rPr lang="en-GB" sz="2000" b="1" i="1" dirty="0" smtClean="0"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ctrlPr>
                          <a:rPr lang="en-GB" sz="20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dirty="0" err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e>
                        <m:r>
                          <a:rPr lang="en-GB" sz="2000" b="1" i="1" dirty="0" err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GB" sz="2000" b="1" dirty="0"/>
              </a:p>
              <a:p>
                <a:pPr>
                  <a:buClr>
                    <a:schemeClr val="accent2"/>
                  </a:buClr>
                </a:pPr>
                <a:br>
                  <a:rPr lang="en-GB" sz="1800" dirty="0"/>
                </a:br>
                <a:endParaRPr lang="en-GB" sz="1800" dirty="0"/>
              </a:p>
              <a:p>
                <a:pPr>
                  <a:buClr>
                    <a:schemeClr val="accent2"/>
                  </a:buClr>
                </a:pPr>
                <a:endParaRPr lang="en-GB" sz="1800" dirty="0"/>
              </a:p>
              <a:p>
                <a:pPr>
                  <a:buClr>
                    <a:schemeClr val="accent2"/>
                  </a:buClr>
                </a:pPr>
                <a:endParaRPr lang="en-GB" sz="1800" dirty="0"/>
              </a:p>
              <a:p>
                <a:pPr>
                  <a:buClr>
                    <a:schemeClr val="accent2"/>
                  </a:buClr>
                </a:pPr>
                <a:endParaRPr lang="en-GB" sz="1800" dirty="0">
                  <a:solidFill>
                    <a:schemeClr val="accent2"/>
                  </a:solidFill>
                </a:endParaRPr>
              </a:p>
              <a:p>
                <a:pPr>
                  <a:buClr>
                    <a:schemeClr val="accent2"/>
                  </a:buClr>
                </a:pPr>
                <a:r>
                  <a:rPr lang="en-GB" sz="1800" dirty="0">
                    <a:solidFill>
                      <a:schemeClr val="accent2"/>
                    </a:solidFill>
                  </a:rPr>
                  <a:t>PROBLEM: </a:t>
                </a:r>
                <a:r>
                  <a:rPr lang="en-GB" sz="1800" dirty="0"/>
                  <a:t>The recovery of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from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800" dirty="0"/>
                  <a:t> is </a:t>
                </a:r>
                <a:r>
                  <a:rPr lang="en-GB" sz="1800" b="1" dirty="0"/>
                  <a:t>ill-posed</a:t>
                </a:r>
                <a:r>
                  <a:rPr lang="en-GB" sz="1800" dirty="0"/>
                  <a:t> or </a:t>
                </a:r>
                <a:r>
                  <a:rPr lang="en-GB" sz="1800" b="1" dirty="0"/>
                  <a:t>ill-conditioned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199A2D7-FCF4-44F9-BC28-C87E8D38E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1" y="3935878"/>
                <a:ext cx="8198899" cy="2062103"/>
              </a:xfrm>
              <a:prstGeom prst="rect">
                <a:avLst/>
              </a:prstGeom>
              <a:blipFill>
                <a:blip r:embed="rId4"/>
                <a:stretch>
                  <a:fillRect l="-669" t="-296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40D0DDC-A3A8-4776-A355-DB3A36FC2D46}"/>
              </a:ext>
            </a:extLst>
          </p:cNvPr>
          <p:cNvGrpSpPr/>
          <p:nvPr/>
        </p:nvGrpSpPr>
        <p:grpSpPr>
          <a:xfrm>
            <a:off x="614361" y="1954701"/>
            <a:ext cx="5209375" cy="1949419"/>
            <a:chOff x="2052277" y="1954701"/>
            <a:chExt cx="5209375" cy="1949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403B26-774E-4FD2-935D-10AB19FE26CE}"/>
                </a:ext>
              </a:extLst>
            </p:cNvPr>
            <p:cNvGrpSpPr/>
            <p:nvPr/>
          </p:nvGrpSpPr>
          <p:grpSpPr>
            <a:xfrm>
              <a:off x="2052277" y="1954701"/>
              <a:ext cx="5209375" cy="1788402"/>
              <a:chOff x="1767840" y="1255966"/>
              <a:chExt cx="5209375" cy="178840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3E02CD-3B54-4757-9A4A-314B471C37FA}"/>
                  </a:ext>
                </a:extLst>
              </p:cNvPr>
              <p:cNvSpPr/>
              <p:nvPr/>
            </p:nvSpPr>
            <p:spPr bwMode="auto">
              <a:xfrm>
                <a:off x="3248473" y="2076451"/>
                <a:ext cx="819151" cy="58673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A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6EAA966-9932-4FAB-8DCF-012BD93FDF89}"/>
                  </a:ext>
                </a:extLst>
              </p:cNvPr>
              <p:cNvCxnSpPr>
                <a:endCxn id="10" idx="1"/>
              </p:cNvCxnSpPr>
              <p:nvPr/>
            </p:nvCxnSpPr>
            <p:spPr bwMode="auto">
              <a:xfrm>
                <a:off x="2699833" y="2369820"/>
                <a:ext cx="548640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ED98A25-5ED0-4D7D-8939-CAC1E4DF3033}"/>
                  </a:ext>
                </a:extLst>
              </p:cNvPr>
              <p:cNvCxnSpPr>
                <a:stCxn id="10" idx="3"/>
                <a:endCxn id="14" idx="2"/>
              </p:cNvCxnSpPr>
              <p:nvPr/>
            </p:nvCxnSpPr>
            <p:spPr bwMode="auto">
              <a:xfrm>
                <a:off x="4067624" y="2369820"/>
                <a:ext cx="701898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A290305-5BE8-4D7A-B69D-D71474CA841E}"/>
                  </a:ext>
                </a:extLst>
              </p:cNvPr>
              <p:cNvCxnSpPr>
                <a:endCxn id="14" idx="0"/>
              </p:cNvCxnSpPr>
              <p:nvPr/>
            </p:nvCxnSpPr>
            <p:spPr bwMode="auto">
              <a:xfrm>
                <a:off x="4975262" y="1889760"/>
                <a:ext cx="0" cy="27432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BE8053C-6DE6-4FD9-930F-F67469F39463}"/>
                  </a:ext>
                </a:extLst>
              </p:cNvPr>
              <p:cNvSpPr/>
              <p:nvPr/>
            </p:nvSpPr>
            <p:spPr bwMode="auto">
              <a:xfrm>
                <a:off x="4769522" y="2164080"/>
                <a:ext cx="411480" cy="41148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800" dirty="0">
                    <a:latin typeface="Calibri" panose="020F05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+</a:t>
                </a:r>
                <a:endParaRPr lang="en-GB" sz="1800" dirty="0">
                  <a:latin typeface="Calibri" panose="020F0502020204030204" pitchFamily="34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7D8755C-0615-48AF-8524-A3266E2A9BCF}"/>
                      </a:ext>
                    </a:extLst>
                  </p:cNvPr>
                  <p:cNvSpPr/>
                  <p:nvPr/>
                </p:nvSpPr>
                <p:spPr>
                  <a:xfrm>
                    <a:off x="4313176" y="1461705"/>
                    <a:ext cx="1351377" cy="4070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GB" sz="2000" dirty="0"/>
                  </a:p>
                </p:txBody>
              </p:sp>
            </mc:Choice>
            <mc:Fallback xmlns="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7D8755C-0615-48AF-8524-A3266E2A9BC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13176" y="1461705"/>
                    <a:ext cx="1351377" cy="407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9369" b="-164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3F7E02C-20DA-4AC8-84DC-60F0C8E39A3F}"/>
                  </a:ext>
                </a:extLst>
              </p:cNvPr>
              <p:cNvCxnSpPr>
                <a:stCxn id="14" idx="6"/>
                <a:endCxn id="21" idx="1"/>
              </p:cNvCxnSpPr>
              <p:nvPr/>
            </p:nvCxnSpPr>
            <p:spPr bwMode="auto">
              <a:xfrm flipV="1">
                <a:off x="5181002" y="2369819"/>
                <a:ext cx="784505" cy="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B9CF8A4-C486-459E-B781-45357B7EE3BC}"/>
                      </a:ext>
                    </a:extLst>
                  </p:cNvPr>
                  <p:cNvSpPr/>
                  <p:nvPr/>
                </p:nvSpPr>
                <p:spPr>
                  <a:xfrm>
                    <a:off x="1767840" y="2663190"/>
                    <a:ext cx="945515" cy="37427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8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B9CF8A4-C486-459E-B781-45357B7EE3B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7840" y="2663190"/>
                    <a:ext cx="945515" cy="37427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0D1C5ED-6678-4C14-A4BD-7519723677C0}"/>
                  </a:ext>
                </a:extLst>
              </p:cNvPr>
              <p:cNvSpPr/>
              <p:nvPr/>
            </p:nvSpPr>
            <p:spPr>
              <a:xfrm>
                <a:off x="1801025" y="1553231"/>
                <a:ext cx="10036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UNKNOWN</a:t>
                </a:r>
              </a:p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IMAGE</a:t>
                </a:r>
                <a:endParaRPr lang="en-GB" dirty="0">
                  <a:latin typeface="Calibri Light" panose="020F03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6D877EA0-DBE3-46A3-AB9F-A9D73E134E62}"/>
                      </a:ext>
                    </a:extLst>
                  </p:cNvPr>
                  <p:cNvSpPr/>
                  <p:nvPr/>
                </p:nvSpPr>
                <p:spPr>
                  <a:xfrm>
                    <a:off x="5873749" y="2675036"/>
                    <a:ext cx="99277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6D877EA0-DBE3-46A3-AB9F-A9D73E134E6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3749" y="2675036"/>
                    <a:ext cx="992772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6C3726E-D018-45F3-B6F1-9FEFE142AE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42" t="9723" r="49670" b="74269"/>
              <a:stretch/>
            </p:blipFill>
            <p:spPr>
              <a:xfrm>
                <a:off x="1869757" y="2049780"/>
                <a:ext cx="815340" cy="6400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07AC33A-3BBA-4F50-A3DA-BA286245A8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FilmGrain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39" t="9914" r="49631" b="74651"/>
              <a:stretch/>
            </p:blipFill>
            <p:spPr>
              <a:xfrm>
                <a:off x="5965507" y="2061209"/>
                <a:ext cx="822960" cy="6172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A0731E2-0542-4425-A93B-C4EEB4627787}"/>
                  </a:ext>
                </a:extLst>
              </p:cNvPr>
              <p:cNvSpPr/>
              <p:nvPr/>
            </p:nvSpPr>
            <p:spPr>
              <a:xfrm>
                <a:off x="5776758" y="1756826"/>
                <a:ext cx="12004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OBSERVATION</a:t>
                </a:r>
                <a:endParaRPr lang="en-GB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7EE4804-0C40-4CC0-91B6-C683BB2A07C6}"/>
                  </a:ext>
                </a:extLst>
              </p:cNvPr>
              <p:cNvSpPr/>
              <p:nvPr/>
            </p:nvSpPr>
            <p:spPr>
              <a:xfrm>
                <a:off x="3189827" y="1590704"/>
                <a:ext cx="9588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LINEAR </a:t>
                </a:r>
              </a:p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OPERATOR</a:t>
                </a:r>
                <a:endParaRPr lang="en-GB" sz="1400" dirty="0">
                  <a:solidFill>
                    <a:schemeClr val="bg2"/>
                  </a:solidFill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96E034C-124F-4DCD-B887-75E7D0166040}"/>
                  </a:ext>
                </a:extLst>
              </p:cNvPr>
              <p:cNvSpPr/>
              <p:nvPr/>
            </p:nvSpPr>
            <p:spPr>
              <a:xfrm>
                <a:off x="4655698" y="1255966"/>
                <a:ext cx="62869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2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NOISE</a:t>
                </a:r>
                <a:endParaRPr lang="en-GB" sz="1400" dirty="0">
                  <a:solidFill>
                    <a:schemeClr val="bg2"/>
                  </a:solidFill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458576-5A6F-4F3B-BD71-1DA58E66E72E}"/>
                </a:ext>
              </a:extLst>
            </p:cNvPr>
            <p:cNvSpPr/>
            <p:nvPr/>
          </p:nvSpPr>
          <p:spPr>
            <a:xfrm>
              <a:off x="3374586" y="3380900"/>
              <a:ext cx="15369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rPr>
                <a:t>- rank deficient</a:t>
              </a:r>
            </a:p>
            <a:p>
              <a:r>
                <a:rPr lang="en-US" sz="1400" dirty="0"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rPr>
                <a:t>- small eigenvalues</a:t>
              </a:r>
              <a:endParaRPr lang="en-GB" sz="1400" dirty="0"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D39955-5C77-47E0-8A2E-5838C75B60DE}"/>
                  </a:ext>
                </a:extLst>
              </p:cNvPr>
              <p:cNvSpPr/>
              <p:nvPr/>
            </p:nvSpPr>
            <p:spPr>
              <a:xfrm>
                <a:off x="2862716" y="4375413"/>
                <a:ext cx="2886751" cy="722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D39955-5C77-47E0-8A2E-5838C75B6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716" y="4375413"/>
                <a:ext cx="2886751" cy="72250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5987FD43-8E4D-4B9A-B4CB-A2B66E4F6021}"/>
              </a:ext>
            </a:extLst>
          </p:cNvPr>
          <p:cNvSpPr/>
          <p:nvPr/>
        </p:nvSpPr>
        <p:spPr>
          <a:xfrm>
            <a:off x="2751407" y="5072197"/>
            <a:ext cx="145081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Calibri Light" panose="020F0302020204030204" pitchFamily="34" charset="0"/>
                <a:ea typeface="ＭＳ Ｐゴシック" pitchFamily="28" charset="-128"/>
              </a:rPr>
              <a:t>LIKELIHOOD</a:t>
            </a:r>
            <a:endParaRPr lang="en-GB" sz="2800" dirty="0">
              <a:solidFill>
                <a:schemeClr val="accent6"/>
              </a:solidFill>
              <a:latin typeface="Calibri Light" panose="020F03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A5B979DD-6805-49EC-933E-17D8BE19305A}"/>
              </a:ext>
            </a:extLst>
          </p:cNvPr>
          <p:cNvSpPr/>
          <p:nvPr/>
        </p:nvSpPr>
        <p:spPr bwMode="auto">
          <a:xfrm rot="16200000">
            <a:off x="5050044" y="4498782"/>
            <a:ext cx="224016" cy="1123007"/>
          </a:xfrm>
          <a:prstGeom prst="leftBrace">
            <a:avLst>
              <a:gd name="adj1" fmla="val 52539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9D92B5-34CE-4BF6-9024-D36BDD6E25D9}"/>
              </a:ext>
            </a:extLst>
          </p:cNvPr>
          <p:cNvSpPr/>
          <p:nvPr/>
        </p:nvSpPr>
        <p:spPr>
          <a:xfrm>
            <a:off x="4341454" y="5140788"/>
            <a:ext cx="163328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DATA FIDELITY</a:t>
            </a:r>
            <a:endParaRPr lang="en-GB" sz="2800" dirty="0">
              <a:solidFill>
                <a:schemeClr val="accent6"/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DEE75-ED34-4462-AE90-578D6B974400}"/>
                  </a:ext>
                </a:extLst>
              </p:cNvPr>
              <p:cNvSpPr/>
              <p:nvPr/>
            </p:nvSpPr>
            <p:spPr>
              <a:xfrm>
                <a:off x="6440259" y="2780933"/>
                <a:ext cx="18176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37DEE75-ED34-4462-AE90-578D6B974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259" y="2780933"/>
                <a:ext cx="1817677" cy="461665"/>
              </a:xfrm>
              <a:prstGeom prst="rect">
                <a:avLst/>
              </a:prstGeom>
              <a:blipFill>
                <a:blip r:embed="rId12"/>
                <a:stretch>
                  <a:fillRect l="-1003"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8172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62FA-0F06-47C4-A57F-9CE7FDF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generate the samples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D39F-A328-4619-97A3-774FD6410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30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/>
              <p:nvPr/>
            </p:nvSpPr>
            <p:spPr>
              <a:xfrm>
                <a:off x="700548" y="3429000"/>
                <a:ext cx="6876362" cy="1171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𝕀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es-A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A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s-A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</m:rad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3429000"/>
                <a:ext cx="6876362" cy="117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6ED7DCA-FF85-444E-837F-B8A04CBC67CD}"/>
              </a:ext>
            </a:extLst>
          </p:cNvPr>
          <p:cNvSpPr/>
          <p:nvPr/>
        </p:nvSpPr>
        <p:spPr>
          <a:xfrm>
            <a:off x="701040" y="2932056"/>
            <a:ext cx="715894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UNADJUSTED LANGEVIN ALGORITHM (ULA)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/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/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  <a:blipFill>
                <a:blip r:embed="rId5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62787C3-FAA0-4E07-834E-F098AC16C7C8}"/>
              </a:ext>
            </a:extLst>
          </p:cNvPr>
          <p:cNvSpPr/>
          <p:nvPr/>
        </p:nvSpPr>
        <p:spPr>
          <a:xfrm>
            <a:off x="3491411" y="2035515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A54673-B421-4F81-91E3-B7C6B06DEA29}"/>
              </a:ext>
            </a:extLst>
          </p:cNvPr>
          <p:cNvSpPr/>
          <p:nvPr/>
        </p:nvSpPr>
        <p:spPr>
          <a:xfrm>
            <a:off x="3712640" y="1425602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/>
              <p:nvPr/>
            </p:nvSpPr>
            <p:spPr>
              <a:xfrm>
                <a:off x="3262789" y="4709893"/>
                <a:ext cx="2382447" cy="722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789" y="4709893"/>
                <a:ext cx="2382447" cy="722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C6184B-2F40-4CFC-BDC8-6F94D5277658}"/>
              </a:ext>
            </a:extLst>
          </p:cNvPr>
          <p:cNvCxnSpPr>
            <a:cxnSpLocks/>
          </p:cNvCxnSpPr>
          <p:nvPr/>
        </p:nvCxnSpPr>
        <p:spPr bwMode="auto">
          <a:xfrm>
            <a:off x="4074803" y="4407633"/>
            <a:ext cx="0" cy="3022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45BA0-77B8-495F-B20C-DE477E26E4DC}"/>
              </a:ext>
            </a:extLst>
          </p:cNvPr>
          <p:cNvCxnSpPr/>
          <p:nvPr/>
        </p:nvCxnSpPr>
        <p:spPr bwMode="auto">
          <a:xfrm>
            <a:off x="4936878" y="4819066"/>
            <a:ext cx="594360" cy="613332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9AF1CF-CC5D-48FD-8985-F6DCA398B4F8}"/>
              </a:ext>
            </a:extLst>
          </p:cNvPr>
          <p:cNvCxnSpPr>
            <a:cxnSpLocks/>
          </p:cNvCxnSpPr>
          <p:nvPr/>
        </p:nvCxnSpPr>
        <p:spPr bwMode="auto">
          <a:xfrm flipH="1">
            <a:off x="4967422" y="4800095"/>
            <a:ext cx="503314" cy="509811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ACA899-5BAC-45ED-8851-80F15DDB40AF}"/>
              </a:ext>
            </a:extLst>
          </p:cNvPr>
          <p:cNvCxnSpPr>
            <a:cxnSpLocks/>
            <a:endCxn id="21" idx="1"/>
          </p:cNvCxnSpPr>
          <p:nvPr/>
        </p:nvCxnSpPr>
        <p:spPr bwMode="auto">
          <a:xfrm>
            <a:off x="5105607" y="5371438"/>
            <a:ext cx="175246" cy="2770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BCD05D-2B0A-4BA4-B7BC-37F03ADA502A}"/>
                  </a:ext>
                </a:extLst>
              </p:cNvPr>
              <p:cNvSpPr/>
              <p:nvPr/>
            </p:nvSpPr>
            <p:spPr>
              <a:xfrm>
                <a:off x="5280853" y="5417629"/>
                <a:ext cx="11283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dirty="0">
                          <a:solidFill>
                            <a:srgbClr val="FF0000"/>
                          </a:solidFill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BCD05D-2B0A-4BA4-B7BC-37F03ADA5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853" y="5417629"/>
                <a:ext cx="1128321" cy="461665"/>
              </a:xfrm>
              <a:prstGeom prst="rect">
                <a:avLst/>
              </a:prstGeom>
              <a:blipFill>
                <a:blip r:embed="rId7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43EC30D4-1847-413B-B70E-0D4BB8C956EC}"/>
              </a:ext>
            </a:extLst>
          </p:cNvPr>
          <p:cNvSpPr/>
          <p:nvPr/>
        </p:nvSpPr>
        <p:spPr>
          <a:xfrm>
            <a:off x="4446845" y="5809175"/>
            <a:ext cx="2469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itchFamily="28" charset="-128"/>
              </a:rPr>
              <a:t>Moreau Envelope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26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62FA-0F06-47C4-A57F-9CE7FDF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generate the samples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D39F-A328-4619-97A3-774FD6410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31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/>
              <p:nvPr/>
            </p:nvSpPr>
            <p:spPr>
              <a:xfrm>
                <a:off x="700548" y="1752600"/>
                <a:ext cx="6876362" cy="1171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𝕀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es-A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AR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s-A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</m:rad>
                      <m:r>
                        <a:rPr lang="es-AR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s-A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49D21-954A-4C5B-8833-078634FA4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1752600"/>
                <a:ext cx="6876362" cy="117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36ED7DCA-FF85-444E-837F-B8A04CBC67CD}"/>
              </a:ext>
            </a:extLst>
          </p:cNvPr>
          <p:cNvSpPr/>
          <p:nvPr/>
        </p:nvSpPr>
        <p:spPr>
          <a:xfrm>
            <a:off x="701040" y="1255656"/>
            <a:ext cx="715894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UNADJUSTED LANGEVIN ALGORITHM (ULA)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/>
              <p:nvPr/>
            </p:nvSpPr>
            <p:spPr>
              <a:xfrm>
                <a:off x="3262789" y="3033493"/>
                <a:ext cx="2382447" cy="722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7358E3-7064-4BA6-97DD-78F4D3F46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789" y="3033493"/>
                <a:ext cx="2382447" cy="722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C6184B-2F40-4CFC-BDC8-6F94D5277658}"/>
              </a:ext>
            </a:extLst>
          </p:cNvPr>
          <p:cNvCxnSpPr>
            <a:cxnSpLocks/>
          </p:cNvCxnSpPr>
          <p:nvPr/>
        </p:nvCxnSpPr>
        <p:spPr bwMode="auto">
          <a:xfrm>
            <a:off x="4074803" y="2731233"/>
            <a:ext cx="0" cy="3022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45BA0-77B8-495F-B20C-DE477E26E4DC}"/>
              </a:ext>
            </a:extLst>
          </p:cNvPr>
          <p:cNvCxnSpPr/>
          <p:nvPr/>
        </p:nvCxnSpPr>
        <p:spPr bwMode="auto">
          <a:xfrm>
            <a:off x="4936878" y="3142666"/>
            <a:ext cx="594360" cy="613332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9AF1CF-CC5D-48FD-8985-F6DCA398B4F8}"/>
              </a:ext>
            </a:extLst>
          </p:cNvPr>
          <p:cNvCxnSpPr>
            <a:cxnSpLocks/>
          </p:cNvCxnSpPr>
          <p:nvPr/>
        </p:nvCxnSpPr>
        <p:spPr bwMode="auto">
          <a:xfrm flipH="1">
            <a:off x="4967422" y="3123695"/>
            <a:ext cx="503314" cy="509811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ACA899-5BAC-45ED-8851-80F15DDB40AF}"/>
              </a:ext>
            </a:extLst>
          </p:cNvPr>
          <p:cNvCxnSpPr>
            <a:cxnSpLocks/>
            <a:endCxn id="21" idx="1"/>
          </p:cNvCxnSpPr>
          <p:nvPr/>
        </p:nvCxnSpPr>
        <p:spPr bwMode="auto">
          <a:xfrm>
            <a:off x="5105607" y="3695038"/>
            <a:ext cx="175246" cy="2770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BCD05D-2B0A-4BA4-B7BC-37F03ADA502A}"/>
                  </a:ext>
                </a:extLst>
              </p:cNvPr>
              <p:cNvSpPr/>
              <p:nvPr/>
            </p:nvSpPr>
            <p:spPr>
              <a:xfrm>
                <a:off x="5280853" y="3741229"/>
                <a:ext cx="11283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dirty="0">
                          <a:solidFill>
                            <a:srgbClr val="FF0000"/>
                          </a:solidFill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BCD05D-2B0A-4BA4-B7BC-37F03ADA5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853" y="3741229"/>
                <a:ext cx="1128321" cy="461665"/>
              </a:xfrm>
              <a:prstGeom prst="rect">
                <a:avLst/>
              </a:prstGeom>
              <a:blipFill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43EC30D4-1847-413B-B70E-0D4BB8C956EC}"/>
              </a:ext>
            </a:extLst>
          </p:cNvPr>
          <p:cNvSpPr/>
          <p:nvPr/>
        </p:nvSpPr>
        <p:spPr>
          <a:xfrm>
            <a:off x="4446845" y="4132775"/>
            <a:ext cx="2469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itchFamily="28" charset="-128"/>
              </a:rPr>
              <a:t>Moreau Envelope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39A1B90-A57D-4461-A885-F6BD5ED4BA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511"/>
          <a:stretch/>
        </p:blipFill>
        <p:spPr>
          <a:xfrm>
            <a:off x="93026" y="3497661"/>
            <a:ext cx="2946645" cy="2430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C07D182-9240-42EA-9A18-9EA07688DE54}"/>
                  </a:ext>
                </a:extLst>
              </p:cNvPr>
              <p:cNvSpPr/>
              <p:nvPr/>
            </p:nvSpPr>
            <p:spPr>
              <a:xfrm>
                <a:off x="-285102" y="5793911"/>
                <a:ext cx="385526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latin typeface="Calibri Light" panose="020F0302020204030204" pitchFamily="34" charset="0"/>
                    <a:ea typeface="ＭＳ Ｐゴシック" pitchFamily="28" charset="-128"/>
                  </a:rPr>
                  <a:t>Moreau-</a:t>
                </a:r>
                <a:r>
                  <a:rPr lang="en-US" sz="1800" dirty="0" err="1">
                    <a:latin typeface="Calibri Light" panose="020F0302020204030204" pitchFamily="34" charset="0"/>
                    <a:ea typeface="ＭＳ Ｐゴシック" pitchFamily="28" charset="-128"/>
                  </a:rPr>
                  <a:t>Yosida</a:t>
                </a:r>
                <a:r>
                  <a:rPr lang="en-US" sz="1800" dirty="0">
                    <a:latin typeface="Calibri Light" panose="020F0302020204030204" pitchFamily="34" charset="0"/>
                    <a:ea typeface="ＭＳ Ｐゴシック" pitchFamily="28" charset="-128"/>
                  </a:rPr>
                  <a:t> </a:t>
                </a:r>
                <a:r>
                  <a:rPr lang="en-US" sz="1800" dirty="0" err="1">
                    <a:latin typeface="Calibri Light" panose="020F0302020204030204" pitchFamily="34" charset="0"/>
                    <a:ea typeface="ＭＳ Ｐゴシック" pitchFamily="28" charset="-128"/>
                  </a:rPr>
                  <a:t>regularisation</a:t>
                </a:r>
                <a:r>
                  <a:rPr lang="en-US" sz="1800" dirty="0">
                    <a:latin typeface="Calibri Light" panose="020F0302020204030204" pitchFamily="34" charset="0"/>
                    <a:ea typeface="ＭＳ Ｐゴシック" pitchFamily="28" charset="-128"/>
                  </a:rPr>
                  <a:t>  controlled by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ＭＳ Ｐゴシック" pitchFamily="28" charset="-128"/>
                      </a:rPr>
                      <m:t>𝜆</m:t>
                    </m:r>
                  </m:oMath>
                </a14:m>
                <a:endParaRPr lang="es-AR" sz="18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C07D182-9240-42EA-9A18-9EA07688D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5102" y="5793911"/>
                <a:ext cx="3855268" cy="646331"/>
              </a:xfrm>
              <a:prstGeom prst="rect">
                <a:avLst/>
              </a:prstGeom>
              <a:blipFill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F6FECC-8748-4A51-B2A3-234A4F684345}"/>
                  </a:ext>
                </a:extLst>
              </p:cNvPr>
              <p:cNvSpPr txBox="1"/>
              <p:nvPr/>
            </p:nvSpPr>
            <p:spPr>
              <a:xfrm>
                <a:off x="4100660" y="5795574"/>
                <a:ext cx="4832733" cy="525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s-A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s-AR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s-AR" i="1" smtClean="0">
                              <a:latin typeface="Cambria Math" panose="02040503050406030204" pitchFamily="18" charset="0"/>
                            </a:rPr>
                            <m:t>inf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es-A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F6FECC-8748-4A51-B2A3-234A4F684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660" y="5795574"/>
                <a:ext cx="4832733" cy="525080"/>
              </a:xfrm>
              <a:prstGeom prst="rect">
                <a:avLst/>
              </a:prstGeom>
              <a:blipFill>
                <a:blip r:embed="rId8"/>
                <a:stretch>
                  <a:fillRect l="-884" b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F5660A2B-C4EE-4531-9FAA-B1F82DC4B682}"/>
              </a:ext>
            </a:extLst>
          </p:cNvPr>
          <p:cNvSpPr/>
          <p:nvPr/>
        </p:nvSpPr>
        <p:spPr>
          <a:xfrm>
            <a:off x="4936878" y="5155634"/>
            <a:ext cx="1869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infimal convolution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662D42-EDA4-4406-AF59-1F6C115F5069}"/>
              </a:ext>
            </a:extLst>
          </p:cNvPr>
          <p:cNvCxnSpPr>
            <a:cxnSpLocks/>
          </p:cNvCxnSpPr>
          <p:nvPr/>
        </p:nvCxnSpPr>
        <p:spPr bwMode="auto">
          <a:xfrm flipV="1">
            <a:off x="5383113" y="5482984"/>
            <a:ext cx="87623" cy="332323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F88170D-3C16-4945-8559-46811640BC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" t="79529" r="-590" b="-10307"/>
          <a:stretch/>
        </p:blipFill>
        <p:spPr>
          <a:xfrm>
            <a:off x="476210" y="5155634"/>
            <a:ext cx="2313290" cy="72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16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62FA-0F06-47C4-A57F-9CE7FDF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generate the samples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D39F-A328-4619-97A3-774FD6410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32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/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/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62787C3-FAA0-4E07-834E-F098AC16C7C8}"/>
              </a:ext>
            </a:extLst>
          </p:cNvPr>
          <p:cNvSpPr/>
          <p:nvPr/>
        </p:nvSpPr>
        <p:spPr>
          <a:xfrm>
            <a:off x="3491411" y="2035515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A54673-B421-4F81-91E3-B7C6B06DEA29}"/>
              </a:ext>
            </a:extLst>
          </p:cNvPr>
          <p:cNvSpPr/>
          <p:nvPr/>
        </p:nvSpPr>
        <p:spPr>
          <a:xfrm>
            <a:off x="3712640" y="1425602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9EBA54-609D-4527-B094-A786CDF3AE9F}"/>
              </a:ext>
            </a:extLst>
          </p:cNvPr>
          <p:cNvSpPr txBox="1">
            <a:spLocks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9pPr>
          </a:lstStyle>
          <a:p>
            <a:r>
              <a:rPr lang="en-US" sz="2800" kern="0"/>
              <a:t>How to generate the samples</a:t>
            </a:r>
            <a:endParaRPr lang="es-AR" sz="2800" kern="0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41EFF65-4BF6-4AA0-B3F9-FFC67A1C954C}"/>
              </a:ext>
            </a:extLst>
          </p:cNvPr>
          <p:cNvSpPr txBox="1">
            <a:spLocks/>
          </p:cNvSpPr>
          <p:nvPr/>
        </p:nvSpPr>
        <p:spPr>
          <a:xfrm>
            <a:off x="8540579" y="655792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32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9E8F72-0976-46AB-A6E7-64FC59B32B38}"/>
                  </a:ext>
                </a:extLst>
              </p:cNvPr>
              <p:cNvSpPr/>
              <p:nvPr/>
            </p:nvSpPr>
            <p:spPr>
              <a:xfrm>
                <a:off x="708697" y="3577721"/>
                <a:ext cx="9010493" cy="816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sz="20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AR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𝑝𝑟𝑜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𝜆𝜃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GB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rad>
                      <m:r>
                        <a:rPr lang="es-AR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9E8F72-0976-46AB-A6E7-64FC59B32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97" y="3577721"/>
                <a:ext cx="9010493" cy="8169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11F8DF-F074-46B5-9FE7-147BDE9ABA92}"/>
                  </a:ext>
                </a:extLst>
              </p:cNvPr>
              <p:cNvSpPr/>
              <p:nvPr/>
            </p:nvSpPr>
            <p:spPr>
              <a:xfrm>
                <a:off x="4918876" y="4543206"/>
                <a:ext cx="187773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0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sz="2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sz="2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8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2800" dirty="0">
                          <a:solidFill>
                            <a:srgbClr val="00B050"/>
                          </a:solidFill>
                        </a:rPr>
                        <m:t> </m:t>
                      </m:r>
                    </m:oMath>
                  </m:oMathPara>
                </a14:m>
                <a:endParaRPr lang="es-AR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611F8DF-F074-46B5-9FE7-147BDE9ABA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876" y="4543206"/>
                <a:ext cx="187773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Left Brace 30">
            <a:extLst>
              <a:ext uri="{FF2B5EF4-FFF2-40B4-BE49-F238E27FC236}">
                <a16:creationId xmlns:a16="http://schemas.microsoft.com/office/drawing/2014/main" id="{9FA49192-E3A9-48C9-BE50-5C8B614B21CB}"/>
              </a:ext>
            </a:extLst>
          </p:cNvPr>
          <p:cNvSpPr/>
          <p:nvPr/>
        </p:nvSpPr>
        <p:spPr bwMode="auto">
          <a:xfrm rot="16200000">
            <a:off x="5656193" y="3597499"/>
            <a:ext cx="302261" cy="1835887"/>
          </a:xfrm>
          <a:prstGeom prst="leftBrace">
            <a:avLst>
              <a:gd name="adj1" fmla="val 67156"/>
              <a:gd name="adj2" fmla="val 50000"/>
            </a:avLst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822264C7-EAF2-467D-A503-3503B5F447BF}"/>
              </a:ext>
            </a:extLst>
          </p:cNvPr>
          <p:cNvSpPr/>
          <p:nvPr/>
        </p:nvSpPr>
        <p:spPr bwMode="auto">
          <a:xfrm rot="16200000">
            <a:off x="3745928" y="3772852"/>
            <a:ext cx="302261" cy="1485180"/>
          </a:xfrm>
          <a:prstGeom prst="leftBrace">
            <a:avLst>
              <a:gd name="adj1" fmla="val 67156"/>
              <a:gd name="adj2" fmla="val 50000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FEE113-AF54-4068-BC09-2959A3066879}"/>
                  </a:ext>
                </a:extLst>
              </p:cNvPr>
              <p:cNvSpPr/>
              <p:nvPr/>
            </p:nvSpPr>
            <p:spPr>
              <a:xfrm>
                <a:off x="3253133" y="4804816"/>
                <a:ext cx="1405834" cy="652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A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s-AR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s-AR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s-AR" sz="18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s-AR" sz="18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s-AR" sz="1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s-AR" sz="1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s-AR" sz="180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s-AR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s-AR" sz="1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FEE113-AF54-4068-BC09-2959A30668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133" y="4804816"/>
                <a:ext cx="1405834" cy="6525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AD8A0E-3EC2-4C3F-9C5D-253C021C2455}"/>
                  </a:ext>
                </a:extLst>
              </p:cNvPr>
              <p:cNvSpPr/>
              <p:nvPr/>
            </p:nvSpPr>
            <p:spPr>
              <a:xfrm>
                <a:off x="2878302" y="4748128"/>
                <a:ext cx="5523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AD8A0E-3EC2-4C3F-9C5D-253C021C2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302" y="4748128"/>
                <a:ext cx="55233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DFBD56-78B9-42B3-8512-404409A370B6}"/>
                  </a:ext>
                </a:extLst>
              </p:cNvPr>
              <p:cNvSpPr/>
              <p:nvPr/>
            </p:nvSpPr>
            <p:spPr>
              <a:xfrm>
                <a:off x="642329" y="4409907"/>
                <a:ext cx="18504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sz="2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s-A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0, 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𝕀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DFBD56-78B9-42B3-8512-404409A370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29" y="4409907"/>
                <a:ext cx="185044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5E6B2538-8094-47B5-A89B-87B2E0637F6F}"/>
              </a:ext>
            </a:extLst>
          </p:cNvPr>
          <p:cNvSpPr/>
          <p:nvPr/>
        </p:nvSpPr>
        <p:spPr>
          <a:xfrm>
            <a:off x="685800" y="2932056"/>
            <a:ext cx="715894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MOREAU-YOSIDA UNADJUSTED LANGEVIN ALGORITHM (MYULA)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69617E7-782F-4601-A48C-F8FAB543D863}"/>
                  </a:ext>
                </a:extLst>
              </p:cNvPr>
              <p:cNvSpPr/>
              <p:nvPr/>
            </p:nvSpPr>
            <p:spPr>
              <a:xfrm>
                <a:off x="651944" y="5793365"/>
                <a:ext cx="6078844" cy="666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𝑝𝑟𝑜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AR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AR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𝜆𝜃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1" dirty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acc>
                                <m:accPr>
                                  <m:chr m:val="̃"/>
                                  <m:ctrlPr>
                                    <a:rPr lang="en-US" i="1" dirty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i="1" dirty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 dirty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s-AR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i="1" dirty="0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bg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es-AR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69617E7-782F-4601-A48C-F8FAB543D8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44" y="5793365"/>
                <a:ext cx="6078844" cy="6661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7950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62FA-0F06-47C4-A57F-9CE7FDFC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generate the samples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3D39F-A328-4619-97A3-774FD6410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33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/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980BFC-2CBD-4AA6-9DFA-CA86C4E9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48271"/>
                <a:ext cx="3262816" cy="501163"/>
              </a:xfrm>
              <a:prstGeom prst="rect">
                <a:avLst/>
              </a:prstGeom>
              <a:blipFill>
                <a:blip r:embed="rId3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/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s-A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e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C2BB08-AF4F-461F-82EC-DDB919853C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1987428"/>
                <a:ext cx="2967736" cy="501163"/>
              </a:xfrm>
              <a:prstGeom prst="rect">
                <a:avLst/>
              </a:prstGeom>
              <a:blipFill>
                <a:blip r:embed="rId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62787C3-FAA0-4E07-834E-F098AC16C7C8}"/>
              </a:ext>
            </a:extLst>
          </p:cNvPr>
          <p:cNvSpPr/>
          <p:nvPr/>
        </p:nvSpPr>
        <p:spPr>
          <a:xfrm>
            <a:off x="3491411" y="2035515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28" charset="-128"/>
              </a:rPr>
              <a:t>PRIOR</a:t>
            </a:r>
            <a:endParaRPr lang="en-GB" sz="28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A54673-B421-4F81-91E3-B7C6B06DEA29}"/>
              </a:ext>
            </a:extLst>
          </p:cNvPr>
          <p:cNvSpPr/>
          <p:nvPr/>
        </p:nvSpPr>
        <p:spPr>
          <a:xfrm>
            <a:off x="3712640" y="1425602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9EBA54-609D-4527-B094-A786CDF3AE9F}"/>
              </a:ext>
            </a:extLst>
          </p:cNvPr>
          <p:cNvSpPr txBox="1">
            <a:spLocks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-112" charset="0"/>
                <a:ea typeface="MS PGothic" panose="020B0600070205080204" pitchFamily="34" charset="-128"/>
                <a:cs typeface="ＭＳ Ｐゴシック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28" charset="0"/>
                <a:ea typeface="ＭＳ Ｐゴシック" pitchFamily="28" charset="-128"/>
                <a:cs typeface="ＭＳ Ｐゴシック" pitchFamily="28" charset="-128"/>
              </a:defRPr>
            </a:lvl9pPr>
          </a:lstStyle>
          <a:p>
            <a:r>
              <a:rPr lang="en-US" sz="2800" kern="0"/>
              <a:t>How to generate the samples</a:t>
            </a:r>
            <a:endParaRPr lang="es-AR" sz="2800" kern="0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41EFF65-4BF6-4AA0-B3F9-FFC67A1C954C}"/>
              </a:ext>
            </a:extLst>
          </p:cNvPr>
          <p:cNvSpPr txBox="1">
            <a:spLocks/>
          </p:cNvSpPr>
          <p:nvPr/>
        </p:nvSpPr>
        <p:spPr>
          <a:xfrm>
            <a:off x="8540579" y="655792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33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9E8F72-0976-46AB-A6E7-64FC59B32B38}"/>
                  </a:ext>
                </a:extLst>
              </p:cNvPr>
              <p:cNvSpPr/>
              <p:nvPr/>
            </p:nvSpPr>
            <p:spPr>
              <a:xfrm>
                <a:off x="700548" y="3575685"/>
                <a:ext cx="10179862" cy="816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 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s-A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A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𝑝𝑟𝑜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𝜆𝜃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rad>
                      <m:r>
                        <a:rPr lang="es-AR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39E8F72-0976-46AB-A6E7-64FC59B32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8" y="3575685"/>
                <a:ext cx="10179862" cy="8169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3D4124FE-0BF5-4B09-89A2-CFA5D4492633}"/>
              </a:ext>
            </a:extLst>
          </p:cNvPr>
          <p:cNvSpPr/>
          <p:nvPr/>
        </p:nvSpPr>
        <p:spPr>
          <a:xfrm>
            <a:off x="685800" y="2932056"/>
            <a:ext cx="715894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MOREAU-YOSIDA UNADJUSTED LANGEVIN ALGORITHM (MYULA)</a:t>
            </a:r>
            <a:endParaRPr lang="en-GB" sz="2000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094C73-FE7E-42F6-A374-2837A6D3C755}"/>
                  </a:ext>
                </a:extLst>
              </p:cNvPr>
              <p:cNvSpPr/>
              <p:nvPr/>
            </p:nvSpPr>
            <p:spPr>
              <a:xfrm>
                <a:off x="172880" y="4426603"/>
                <a:ext cx="7444515" cy="816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𝑝𝑟𝑜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𝜆𝜃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rad>
                      <m:r>
                        <a:rPr lang="es-AR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094C73-FE7E-42F6-A374-2837A6D3C7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80" y="4426603"/>
                <a:ext cx="7444515" cy="8169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A2D4274-45E9-4C6B-ACD1-FD060FFA99A0}"/>
              </a:ext>
            </a:extLst>
          </p:cNvPr>
          <p:cNvSpPr/>
          <p:nvPr/>
        </p:nvSpPr>
        <p:spPr>
          <a:xfrm>
            <a:off x="802148" y="5582727"/>
            <a:ext cx="866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arXiv:1612.07471v1 [stat.CO]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53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34</a:t>
            </a:fld>
            <a:endParaRPr lang="en-US" alt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11D20A-45D0-4018-9239-A6DA151B31AD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TV non-blind deconvolution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84FFB-6314-40FB-A048-D7F1F8FFE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22" y="2562140"/>
            <a:ext cx="1336687" cy="1334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2AECA-7EF5-4995-A133-8E163913E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91" y="2562140"/>
            <a:ext cx="1336687" cy="13341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A0B6B1-B325-4642-B445-8777C0610023}"/>
              </a:ext>
            </a:extLst>
          </p:cNvPr>
          <p:cNvSpPr/>
          <p:nvPr/>
        </p:nvSpPr>
        <p:spPr bwMode="auto">
          <a:xfrm>
            <a:off x="3065140" y="2804275"/>
            <a:ext cx="1202447" cy="84992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400" dirty="0"/>
              <a:t>uniform blur 9x9 pixels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D845E7-CC2E-414E-9FE6-4AACB6936513}"/>
              </a:ext>
            </a:extLst>
          </p:cNvPr>
          <p:cNvCxnSpPr>
            <a:cxnSpLocks/>
          </p:cNvCxnSpPr>
          <p:nvPr/>
        </p:nvCxnSpPr>
        <p:spPr bwMode="auto">
          <a:xfrm>
            <a:off x="2516500" y="3229236"/>
            <a:ext cx="5486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A3A83D-6224-4CD1-9DB5-AD6FF879512B}"/>
              </a:ext>
            </a:extLst>
          </p:cNvPr>
          <p:cNvCxnSpPr>
            <a:cxnSpLocks/>
          </p:cNvCxnSpPr>
          <p:nvPr/>
        </p:nvCxnSpPr>
        <p:spPr bwMode="auto">
          <a:xfrm>
            <a:off x="4267587" y="3229236"/>
            <a:ext cx="31860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9A80FE-60B7-4B0C-818A-21A79FFD12C1}"/>
              </a:ext>
            </a:extLst>
          </p:cNvPr>
          <p:cNvCxnSpPr>
            <a:cxnSpLocks/>
            <a:endCxn id="15" idx="0"/>
          </p:cNvCxnSpPr>
          <p:nvPr/>
        </p:nvCxnSpPr>
        <p:spPr bwMode="auto">
          <a:xfrm>
            <a:off x="4791929" y="2530690"/>
            <a:ext cx="0" cy="492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95D55AD-8BCA-43D9-9EF6-E7FE2B3C1AC3}"/>
              </a:ext>
            </a:extLst>
          </p:cNvPr>
          <p:cNvSpPr/>
          <p:nvPr/>
        </p:nvSpPr>
        <p:spPr bwMode="auto">
          <a:xfrm>
            <a:off x="4586189" y="3023496"/>
            <a:ext cx="411480" cy="4114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ＭＳ Ｐゴシック" pitchFamily="28" charset="-128"/>
                <a:cs typeface="ＭＳ Ｐゴシック" pitchFamily="28" charset="-128"/>
              </a:rPr>
              <a:t>+</a:t>
            </a:r>
            <a:endParaRPr lang="en-GB" sz="1800" dirty="0">
              <a:latin typeface="Calibri" panose="020F05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A23DB8F-D0F6-4508-B53E-F2F4999AD955}"/>
                  </a:ext>
                </a:extLst>
              </p:cNvPr>
              <p:cNvSpPr/>
              <p:nvPr/>
            </p:nvSpPr>
            <p:spPr>
              <a:xfrm>
                <a:off x="4129843" y="2147799"/>
                <a:ext cx="1351377" cy="407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s-AR" sz="20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AR" sz="20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A23DB8F-D0F6-4508-B53E-F2F4999AD9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843" y="2147799"/>
                <a:ext cx="1351377" cy="407099"/>
              </a:xfrm>
              <a:prstGeom prst="rect">
                <a:avLst/>
              </a:prstGeom>
              <a:blipFill>
                <a:blip r:embed="rId5"/>
                <a:stretch>
                  <a:fillRect r="-19369" b="-164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0A84CD-1D02-4761-854B-60D94AE890D0}"/>
              </a:ext>
            </a:extLst>
          </p:cNvPr>
          <p:cNvCxnSpPr>
            <a:cxnSpLocks/>
          </p:cNvCxnSpPr>
          <p:nvPr/>
        </p:nvCxnSpPr>
        <p:spPr bwMode="auto">
          <a:xfrm flipV="1">
            <a:off x="4997669" y="3229236"/>
            <a:ext cx="784505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BE9F130-AEE5-4131-933C-2F3587B900A5}"/>
                  </a:ext>
                </a:extLst>
              </p:cNvPr>
              <p:cNvSpPr/>
              <p:nvPr/>
            </p:nvSpPr>
            <p:spPr>
              <a:xfrm>
                <a:off x="1047959" y="3893614"/>
                <a:ext cx="14194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262144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BE9F130-AEE5-4131-933C-2F3587B90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59" y="3893614"/>
                <a:ext cx="1419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AA2214-0224-4EAB-B06C-443923253296}"/>
                  </a:ext>
                </a:extLst>
              </p:cNvPr>
              <p:cNvSpPr/>
              <p:nvPr/>
            </p:nvSpPr>
            <p:spPr>
              <a:xfrm>
                <a:off x="5782174" y="3893614"/>
                <a:ext cx="14228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262144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AA2214-0224-4EAB-B06C-443923253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74" y="3893614"/>
                <a:ext cx="1422890" cy="36933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AE0F25BE-46F5-47AD-A80E-7FCAE4AD1BFE}"/>
              </a:ext>
            </a:extLst>
          </p:cNvPr>
          <p:cNvSpPr/>
          <p:nvPr/>
        </p:nvSpPr>
        <p:spPr>
          <a:xfrm>
            <a:off x="4472365" y="1942060"/>
            <a:ext cx="628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NOISE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22122CA-E58E-4754-89BA-346B126523F0}"/>
                  </a:ext>
                </a:extLst>
              </p:cNvPr>
              <p:cNvSpPr/>
              <p:nvPr/>
            </p:nvSpPr>
            <p:spPr>
              <a:xfrm>
                <a:off x="1158969" y="3524282"/>
                <a:ext cx="12859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12×512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22122CA-E58E-4754-89BA-346B12652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969" y="3524282"/>
                <a:ext cx="128592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B5F0C34-FA29-4E67-8E2F-86C74D7713F4}"/>
                  </a:ext>
                </a:extLst>
              </p:cNvPr>
              <p:cNvSpPr/>
              <p:nvPr/>
            </p:nvSpPr>
            <p:spPr>
              <a:xfrm>
                <a:off x="368388" y="4431673"/>
                <a:ext cx="40565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s-AR" sz="1800" dirty="0"/>
                  <a:t>Regularisation  </a:t>
                </a:r>
                <a14:m>
                  <m:oMath xmlns:m="http://schemas.openxmlformats.org/officeDocument/2006/math">
                    <m:r>
                      <a:rPr lang="es-A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𝑇𝑉</m:t>
                    </m:r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B5F0C34-FA29-4E67-8E2F-86C74D771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88" y="4431673"/>
                <a:ext cx="4056560" cy="369332"/>
              </a:xfrm>
              <a:prstGeom prst="rect">
                <a:avLst/>
              </a:prstGeom>
              <a:blipFill>
                <a:blip r:embed="rId9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0E77EB3-281C-4C18-9F40-8AEDE834A509}"/>
                  </a:ext>
                </a:extLst>
              </p:cNvPr>
              <p:cNvSpPr/>
              <p:nvPr/>
            </p:nvSpPr>
            <p:spPr>
              <a:xfrm>
                <a:off x="5825200" y="3538481"/>
                <a:ext cx="12859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12×512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0E77EB3-281C-4C18-9F40-8AEDE834A5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200" y="3538481"/>
                <a:ext cx="128592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07B4AA79-A79B-42FF-9F88-34DFCB8D8C39}"/>
              </a:ext>
            </a:extLst>
          </p:cNvPr>
          <p:cNvSpPr/>
          <p:nvPr/>
        </p:nvSpPr>
        <p:spPr>
          <a:xfrm>
            <a:off x="5799822" y="2028245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NimbusRomNo9L-Regu"/>
              </a:rPr>
              <a:t>SNR=20dB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479ADDD-F277-4F0E-8B58-F57636B83F8D}"/>
                  </a:ext>
                </a:extLst>
              </p:cNvPr>
              <p:cNvSpPr/>
              <p:nvPr/>
            </p:nvSpPr>
            <p:spPr>
              <a:xfrm>
                <a:off x="748992" y="5586211"/>
                <a:ext cx="3809120" cy="684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sSubSup>
                                <m:sSubSupPr>
                                  <m:ctrlP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s-AR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p>
                              </m:sSubSup>
                              <m: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f>
                        <m:fPr>
                          <m:ctrlPr>
                            <a:rPr lang="es-AR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AR" sz="2000" i="1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s-AR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479ADDD-F277-4F0E-8B58-F57636B83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92" y="5586211"/>
                <a:ext cx="3809120" cy="6844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1E4D9A2-C557-4398-B28B-96ACFE477670}"/>
              </a:ext>
            </a:extLst>
          </p:cNvPr>
          <p:cNvGrpSpPr/>
          <p:nvPr/>
        </p:nvGrpSpPr>
        <p:grpSpPr>
          <a:xfrm>
            <a:off x="5481220" y="4525673"/>
            <a:ext cx="3681990" cy="1700638"/>
            <a:chOff x="6288837" y="4438649"/>
            <a:chExt cx="2167501" cy="122295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22266C-C88F-4DAB-A0C7-BF124138B03A}"/>
                </a:ext>
              </a:extLst>
            </p:cNvPr>
            <p:cNvGrpSpPr/>
            <p:nvPr/>
          </p:nvGrpSpPr>
          <p:grpSpPr>
            <a:xfrm>
              <a:off x="6288837" y="4656168"/>
              <a:ext cx="2167501" cy="897758"/>
              <a:chOff x="4431141" y="2909681"/>
              <a:chExt cx="2167501" cy="8977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D9F74FA4-7009-44FF-93E3-A37333DC42BE}"/>
                      </a:ext>
                    </a:extLst>
                  </p:cNvPr>
                  <p:cNvSpPr/>
                  <p:nvPr/>
                </p:nvSpPr>
                <p:spPr>
                  <a:xfrm>
                    <a:off x="4867223" y="2909681"/>
                    <a:ext cx="1305936" cy="47723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18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i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d>
                                <m:dPr>
                                  <m:ctrlPr>
                                    <a:rPr lang="es-AR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8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AR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oMath>
                      </m:oMathPara>
                    </a14:m>
                    <a:endParaRPr lang="es-AR" sz="1800" i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D9F74FA4-7009-44FF-93E3-A37333DC42B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7223" y="2909681"/>
                    <a:ext cx="1305936" cy="47723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79BB3DBE-6F3C-4757-B4FF-DDC39485A320}"/>
                      </a:ext>
                    </a:extLst>
                  </p:cNvPr>
                  <p:cNvSpPr/>
                  <p:nvPr/>
                </p:nvSpPr>
                <p:spPr>
                  <a:xfrm>
                    <a:off x="4431141" y="3386918"/>
                    <a:ext cx="2167501" cy="420521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60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6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a14:m>
                    <a:r>
                      <a: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a:t> k-homogeneous</a:t>
                    </a:r>
                  </a:p>
                  <a:p>
                    <a:pPr algn="ctr"/>
                    <a:r>
                      <a: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 Light" panose="020F0302020204030204" pitchFamily="34" charset="0"/>
                        <a:ea typeface="ＭＳ Ｐゴシック" pitchFamily="28" charset="-128"/>
                      </a:rPr>
                      <a:t>Scalar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𝜃</m:t>
                        </m:r>
                      </m:oMath>
                    </a14:m>
                    <a:endParaRPr lang="en-GB" sz="2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 Light" panose="020F03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79BB3DBE-6F3C-4757-B4FF-DDC39485A32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1141" y="3386918"/>
                    <a:ext cx="2167501" cy="42052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t="-3125" b="-125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AD408C4F-D0BB-4BA6-BF09-40CABB0257E2}"/>
                </a:ext>
              </a:extLst>
            </p:cNvPr>
            <p:cNvSpPr/>
            <p:nvPr/>
          </p:nvSpPr>
          <p:spPr bwMode="auto">
            <a:xfrm>
              <a:off x="6460891" y="4438649"/>
              <a:ext cx="1895140" cy="1222957"/>
            </a:xfrm>
            <a:prstGeom prst="cloud">
              <a:avLst/>
            </a:prstGeom>
            <a:noFill/>
            <a:ln w="95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1D1E330-3D0A-4607-892D-18A004A0E4E6}"/>
                  </a:ext>
                </a:extLst>
              </p:cNvPr>
              <p:cNvSpPr/>
              <p:nvPr/>
            </p:nvSpPr>
            <p:spPr>
              <a:xfrm>
                <a:off x="742817" y="5033978"/>
                <a:ext cx="3262816" cy="501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AR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AR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AR" i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1D1E330-3D0A-4607-892D-18A004A0E4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817" y="5033978"/>
                <a:ext cx="3262816" cy="501163"/>
              </a:xfrm>
              <a:prstGeom prst="rect">
                <a:avLst/>
              </a:prstGeom>
              <a:blipFill>
                <a:blip r:embed="rId14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FC47BBE6-01D2-4809-A691-9BB503706BED}"/>
              </a:ext>
            </a:extLst>
          </p:cNvPr>
          <p:cNvSpPr/>
          <p:nvPr/>
        </p:nvSpPr>
        <p:spPr>
          <a:xfrm>
            <a:off x="3747788" y="5110153"/>
            <a:ext cx="122423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accent2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E6AD5B4B-74B3-486B-BD14-B8C5C7371B5F}"/>
              </a:ext>
            </a:extLst>
          </p:cNvPr>
          <p:cNvSpPr/>
          <p:nvPr/>
        </p:nvSpPr>
        <p:spPr bwMode="auto">
          <a:xfrm>
            <a:off x="584288" y="5045013"/>
            <a:ext cx="321848" cy="1098106"/>
          </a:xfrm>
          <a:prstGeom prst="leftBrace">
            <a:avLst>
              <a:gd name="adj1" fmla="val 6715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5456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35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TV non-blind deconvolution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E2101-6DF4-4C06-BD3C-4F410E56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882" y="1557172"/>
            <a:ext cx="4197118" cy="2981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B96F7D-9DD5-432C-A135-1D5B25651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4" y="4660422"/>
            <a:ext cx="9144000" cy="19671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C7098C-AFDA-4DC3-AC48-DC560399D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379" y="1557172"/>
            <a:ext cx="3886200" cy="26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52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36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TV non-blind deconvolution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B96F7D-9DD5-432C-A135-1D5B25651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4" y="4660422"/>
            <a:ext cx="9144000" cy="19671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C7098C-AFDA-4DC3-AC48-DC560399D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642" y="1523662"/>
            <a:ext cx="4476579" cy="30445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E9EB15-EB6F-4CBD-8880-92207D95F859}"/>
              </a:ext>
            </a:extLst>
          </p:cNvPr>
          <p:cNvSpPr/>
          <p:nvPr/>
        </p:nvSpPr>
        <p:spPr>
          <a:xfrm>
            <a:off x="651145" y="3199346"/>
            <a:ext cx="4845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Hierarchical</a:t>
            </a:r>
            <a:r>
              <a:rPr lang="pt-BR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Bayes</a:t>
            </a:r>
            <a:r>
              <a:rPr lang="pt-BR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pt-BR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Pereyra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</a:p>
          <a:p>
            <a:r>
              <a:rPr lang="pt-BR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Bioucas</a:t>
            </a: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-Dias &amp; Figueiredo  2015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9B9111-B7DE-4881-A153-4C40A378EC8A}"/>
              </a:ext>
            </a:extLst>
          </p:cNvPr>
          <p:cNvSpPr/>
          <p:nvPr/>
        </p:nvSpPr>
        <p:spPr>
          <a:xfrm>
            <a:off x="603421" y="2692978"/>
            <a:ext cx="3129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SUGAR: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arXiv:1405.1164v2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B3DC3-C44D-4650-938F-415B5C746CEA}"/>
              </a:ext>
            </a:extLst>
          </p:cNvPr>
          <p:cNvSpPr/>
          <p:nvPr/>
        </p:nvSpPr>
        <p:spPr>
          <a:xfrm>
            <a:off x="603421" y="2028136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Discrepancy: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Morozov 1984</a:t>
            </a:r>
          </a:p>
        </p:txBody>
      </p:sp>
    </p:spTree>
    <p:extLst>
      <p:ext uri="{BB962C8B-B14F-4D97-AF65-F5344CB8AC3E}">
        <p14:creationId xmlns:p14="http://schemas.microsoft.com/office/powerpoint/2010/main" val="132014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19979" y="6930043"/>
            <a:ext cx="685800" cy="365125"/>
          </a:xfrm>
        </p:spPr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37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46564" y="1740907"/>
                <a:ext cx="843463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latin typeface="NimbusRomNo9L-Regu"/>
                  </a:rPr>
                  <a:t>We compute the </a:t>
                </a:r>
                <a:r>
                  <a:rPr lang="en-GB" sz="1600" b="1" dirty="0">
                    <a:latin typeface="NimbusRomNo9L-Regu"/>
                  </a:rPr>
                  <a:t>MAP estimator</a:t>
                </a:r>
                <a:r>
                  <a:rPr lang="en-GB" sz="1600" dirty="0">
                    <a:latin typeface="NimbusRomNo9L-Regu"/>
                  </a:rPr>
                  <a:t>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600" dirty="0">
                    <a:latin typeface="NimbusRomNo9L-Regu"/>
                  </a:rPr>
                  <a:t> average results for 10 test images</a:t>
                </a:r>
                <a:endParaRPr lang="en-GB" sz="1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64" y="1740907"/>
                <a:ext cx="8434639" cy="338554"/>
              </a:xfrm>
              <a:prstGeom prst="rect">
                <a:avLst/>
              </a:prstGeom>
              <a:blipFill>
                <a:blip r:embed="rId3"/>
                <a:stretch>
                  <a:fillRect l="-361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TV non-blind deconvolution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08BEB5-409E-43F5-BE34-F63FE3563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396" y="2273613"/>
            <a:ext cx="610197" cy="610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910B9-56A6-4545-8DBA-370AAA742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724" y="2273613"/>
            <a:ext cx="610197" cy="610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9DB540-342B-4C27-822B-89ECCF032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052" y="2273613"/>
            <a:ext cx="610197" cy="610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438B0B-7767-45A6-8983-ED33EDECB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060" y="2273613"/>
            <a:ext cx="610197" cy="610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F8B02F-1187-4C84-8235-2E91A27C5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388" y="2273613"/>
            <a:ext cx="610197" cy="610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015249-E8DD-424D-921E-0E9D83F8C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732" y="2273613"/>
            <a:ext cx="610197" cy="610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E0BE2C-145D-4D4F-AFFA-E663127769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649" y="3328647"/>
            <a:ext cx="3897427" cy="26553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6598D3-3730-48F2-BDA2-ABDD9469E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4716" y="2273041"/>
            <a:ext cx="610197" cy="6113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362146-FF17-4EAE-B8DD-2642DEA642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084380" y="2279327"/>
            <a:ext cx="610196" cy="5987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9927B2-59B8-4EEA-B88C-8A4F073BB8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4043" y="2281675"/>
            <a:ext cx="592963" cy="59407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9912D06-EC86-4D83-914D-6D3AEC9433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6475" y="2276799"/>
            <a:ext cx="602696" cy="6038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2FA3FC8-7404-42E6-9102-0F35A2C24A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032" y="3429000"/>
            <a:ext cx="3762866" cy="229324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B458997-C624-4B4C-A7BF-B63EB65BF9EE}"/>
              </a:ext>
            </a:extLst>
          </p:cNvPr>
          <p:cNvSpPr/>
          <p:nvPr/>
        </p:nvSpPr>
        <p:spPr>
          <a:xfrm>
            <a:off x="3919608" y="5787523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800" dirty="0">
                <a:solidFill>
                  <a:srgbClr val="FF0000"/>
                </a:solidFill>
              </a:rPr>
              <a:t>minutes</a:t>
            </a:r>
            <a:endParaRPr lang="en-GB" sz="1800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BBC9DD-F6D3-4A3C-B3E0-1C891DF59AA7}"/>
              </a:ext>
            </a:extLst>
          </p:cNvPr>
          <p:cNvCxnSpPr>
            <a:cxnSpLocks/>
          </p:cNvCxnSpPr>
          <p:nvPr/>
        </p:nvCxnSpPr>
        <p:spPr bwMode="auto">
          <a:xfrm>
            <a:off x="4156452" y="5561793"/>
            <a:ext cx="175246" cy="2770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6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38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F57F8C-1F5E-4316-B9E0-4B2B972D06AD}"/>
              </a:ext>
            </a:extLst>
          </p:cNvPr>
          <p:cNvCxnSpPr>
            <a:cxnSpLocks/>
          </p:cNvCxnSpPr>
          <p:nvPr/>
        </p:nvCxnSpPr>
        <p:spPr bwMode="auto">
          <a:xfrm>
            <a:off x="5023721" y="2091520"/>
            <a:ext cx="449913" cy="4498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0FF16E3-10FB-4697-A0D9-AF9713992559}"/>
                  </a:ext>
                </a:extLst>
              </p:cNvPr>
              <p:cNvSpPr/>
              <p:nvPr/>
            </p:nvSpPr>
            <p:spPr>
              <a:xfrm>
                <a:off x="6912234" y="5388962"/>
                <a:ext cx="1971245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12×</m:t>
                          </m:r>
                          <m:r>
                            <a:rPr lang="en-US" sz="18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=67500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0FF16E3-10FB-4697-A0D9-AF9713992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34" y="5388962"/>
                <a:ext cx="1971245" cy="3724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DF93B6-017C-4C41-BDFD-7750BD2A167E}"/>
                  </a:ext>
                </a:extLst>
              </p:cNvPr>
              <p:cNvSpPr/>
              <p:nvPr/>
            </p:nvSpPr>
            <p:spPr>
              <a:xfrm>
                <a:off x="3475761" y="2832612"/>
                <a:ext cx="11576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24×12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DF93B6-017C-4C41-BDFD-7750BD2A16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761" y="2832612"/>
                <a:ext cx="11576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309A5EA-56DC-40B8-9957-AE162313CA57}"/>
                  </a:ext>
                </a:extLst>
              </p:cNvPr>
              <p:cNvSpPr/>
              <p:nvPr/>
            </p:nvSpPr>
            <p:spPr>
              <a:xfrm>
                <a:off x="3390504" y="1614726"/>
                <a:ext cx="27040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309A5EA-56DC-40B8-9957-AE162313C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504" y="1614726"/>
                <a:ext cx="27040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935E98F9-FE1E-467B-9180-72B25E45E220}"/>
              </a:ext>
            </a:extLst>
          </p:cNvPr>
          <p:cNvGrpSpPr/>
          <p:nvPr/>
        </p:nvGrpSpPr>
        <p:grpSpPr>
          <a:xfrm>
            <a:off x="4952918" y="2419386"/>
            <a:ext cx="2446505" cy="2855667"/>
            <a:chOff x="3292801" y="2940494"/>
            <a:chExt cx="2446505" cy="285566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A0FD644-E5FA-4A1E-9DF6-5D122E4E0A6F}"/>
                </a:ext>
              </a:extLst>
            </p:cNvPr>
            <p:cNvGrpSpPr/>
            <p:nvPr/>
          </p:nvGrpSpPr>
          <p:grpSpPr>
            <a:xfrm>
              <a:off x="3617519" y="2940494"/>
              <a:ext cx="1841258" cy="2046450"/>
              <a:chOff x="3639962" y="3353323"/>
              <a:chExt cx="1841258" cy="204645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B766CA2-76B0-48C8-8FA1-6CEC92329A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0522" t="56300" r="6081" b="4946"/>
              <a:stretch/>
            </p:blipFill>
            <p:spPr>
              <a:xfrm>
                <a:off x="4405522" y="3353323"/>
                <a:ext cx="1075698" cy="949780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0612EB6-054C-4A27-B388-94710C8111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7663" t="55387" r="38940" b="5238"/>
              <a:stretch/>
            </p:blipFill>
            <p:spPr>
              <a:xfrm>
                <a:off x="4204692" y="3604349"/>
                <a:ext cx="1075698" cy="964970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E154FF2-5C8B-40D0-AAD9-40DC30F36C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032" t="55645" r="71571" b="5123"/>
              <a:stretch/>
            </p:blipFill>
            <p:spPr>
              <a:xfrm>
                <a:off x="4030566" y="3898890"/>
                <a:ext cx="1075698" cy="961471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122FBD3-AEC0-427D-8B6E-FCE2B658AC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0673" t="3493" r="5930" b="56925"/>
              <a:stretch/>
            </p:blipFill>
            <p:spPr>
              <a:xfrm>
                <a:off x="3850344" y="4181349"/>
                <a:ext cx="1075698" cy="970054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93E5741-A6C4-46BD-B05C-D6BD877305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7769" t="3297" r="38834" b="57120"/>
              <a:stretch/>
            </p:blipFill>
            <p:spPr>
              <a:xfrm>
                <a:off x="3639962" y="4429719"/>
                <a:ext cx="1075698" cy="970054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10405D0-FCB4-43D5-821C-5742B9E4F3E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42541" y="4081804"/>
              <a:ext cx="884138" cy="12148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D1A9329-D628-4907-9937-FD130083FFEE}"/>
                    </a:ext>
                  </a:extLst>
                </p:cNvPr>
                <p:cNvSpPr/>
                <p:nvPr/>
              </p:nvSpPr>
              <p:spPr>
                <a:xfrm rot="18267617">
                  <a:off x="4541286" y="4598141"/>
                  <a:ext cx="1811265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600" b="1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𝑒𝑛𝑑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𝑚𝑒𝑚𝑏𝑒𝑟𝑠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𝑚𝑎𝑡𝑒𝑟𝑖𝑎𝑙𝑠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6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D1A9329-D628-4907-9937-FD130083FF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267617">
                  <a:off x="4541286" y="4598141"/>
                  <a:ext cx="1811265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F6986A0-2772-47F1-AB36-5E25636DEB1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5591" y="4832418"/>
              <a:ext cx="697488" cy="4028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057CA82-7837-41E6-BFFE-00871108A90C}"/>
                    </a:ext>
                  </a:extLst>
                </p:cNvPr>
                <p:cNvSpPr/>
                <p:nvPr/>
              </p:nvSpPr>
              <p:spPr>
                <a:xfrm rot="1610120">
                  <a:off x="3344540" y="5088237"/>
                  <a:ext cx="106894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75 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𝑝𝑖𝑥𝑒𝑙𝑠</m:t>
                        </m:r>
                      </m:oMath>
                    </m:oMathPara>
                  </a14:m>
                  <a:endParaRPr lang="en-GB" sz="16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057CA82-7837-41E6-BFFE-00871108A9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10120">
                  <a:off x="3344540" y="5088237"/>
                  <a:ext cx="1068947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505CF14-F7EA-4CF5-BF0D-6655612A2C3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659527" y="3890274"/>
              <a:ext cx="5626" cy="76226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C5131C-07BF-418D-87A0-574FAC7B47BB}"/>
                    </a:ext>
                  </a:extLst>
                </p:cNvPr>
                <p:cNvSpPr/>
                <p:nvPr/>
              </p:nvSpPr>
              <p:spPr>
                <a:xfrm rot="16200000">
                  <a:off x="2927604" y="4088249"/>
                  <a:ext cx="1068947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75 </m:t>
                        </m:r>
                        <m:r>
                          <a:rPr lang="en-US" sz="1600" b="0" i="1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𝑝𝑖𝑥𝑒𝑙𝑠</m:t>
                        </m:r>
                      </m:oMath>
                    </m:oMathPara>
                  </a14:m>
                  <a:endParaRPr lang="en-GB" sz="1600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C5131C-07BF-418D-87A0-574FAC7B47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927604" y="4088249"/>
                  <a:ext cx="1068947" cy="338554"/>
                </a:xfrm>
                <a:prstGeom prst="rect">
                  <a:avLst/>
                </a:prstGeom>
                <a:blipFill>
                  <a:blip r:embed="rId9"/>
                  <a:stretch>
                    <a:fillRect r="-10714"/>
                  </a:stretch>
                </a:blipFill>
              </p:spPr>
              <p:txBody>
                <a:bodyPr/>
                <a:lstStyle/>
                <a:p>
                  <a:r>
                    <a:rPr lang="es-A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618A20-30B3-43C5-840B-C687AFED32EF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8436" y="2094967"/>
            <a:ext cx="503564" cy="7785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BD3DEEA-F08F-4EF5-924B-769769821AEA}"/>
                  </a:ext>
                </a:extLst>
              </p:cNvPr>
              <p:cNvSpPr/>
              <p:nvPr/>
            </p:nvSpPr>
            <p:spPr>
              <a:xfrm rot="20985832">
                <a:off x="5863785" y="1411790"/>
                <a:ext cx="17298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s-AR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(0,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s-AR" i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AR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BD3DEEA-F08F-4EF5-924B-769769821A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85832">
                <a:off x="5863785" y="1411790"/>
                <a:ext cx="1729896" cy="461665"/>
              </a:xfrm>
              <a:prstGeom prst="rect">
                <a:avLst/>
              </a:prstGeom>
              <a:blipFill>
                <a:blip r:embed="rId10"/>
                <a:stretch>
                  <a:fillRect r="-680" b="-158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5BA53B-F61C-4113-854E-0DDD9D3FC7BF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8715" y="2137946"/>
            <a:ext cx="851789" cy="4591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A2CC801-52D4-4B2D-8B0B-1BB7418694C5}"/>
                  </a:ext>
                </a:extLst>
              </p:cNvPr>
              <p:cNvSpPr/>
              <p:nvPr/>
            </p:nvSpPr>
            <p:spPr>
              <a:xfrm>
                <a:off x="1821987" y="2595621"/>
                <a:ext cx="1165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24×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𝑛𝑝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A2CC801-52D4-4B2D-8B0B-1BB741869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987" y="2595621"/>
                <a:ext cx="1165319" cy="369332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030E0-8CC8-4C80-BEA8-1FF16FFC7475}"/>
                  </a:ext>
                </a:extLst>
              </p:cNvPr>
              <p:cNvSpPr/>
              <p:nvPr/>
            </p:nvSpPr>
            <p:spPr>
              <a:xfrm>
                <a:off x="701040" y="1768614"/>
                <a:ext cx="15949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=75×75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030E0-8CC8-4C80-BEA8-1FF16FFC74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1768614"/>
                <a:ext cx="1594924" cy="369332"/>
              </a:xfrm>
              <a:prstGeom prst="rect">
                <a:avLst/>
              </a:prstGeom>
              <a:blipFill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EDB05ED6-74C3-43D4-821F-DA80C97AD247}"/>
              </a:ext>
            </a:extLst>
          </p:cNvPr>
          <p:cNvGrpSpPr/>
          <p:nvPr/>
        </p:nvGrpSpPr>
        <p:grpSpPr>
          <a:xfrm>
            <a:off x="778773" y="2981436"/>
            <a:ext cx="1920715" cy="2195071"/>
            <a:chOff x="3553216" y="3341146"/>
            <a:chExt cx="1920715" cy="219507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628A6C-A7CF-4C81-84B5-9CD706ADC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398233" y="334114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D34FDD-803E-4883-96B4-B668DFA3B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311487" y="347759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595A681-0490-4FA0-832B-1CA70FAFD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204692" y="3614711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863B561-FF52-4374-8286-DD68621B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117946" y="3751155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3178437-7AC9-4BBA-9AFD-E295FAD45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024454" y="390404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0FF3C3-593F-49AA-9D47-0DE7C1DE9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937708" y="404049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44AEC58-345D-4133-BC4D-CE193EB4B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848430" y="4193192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07AE0A2-E289-439F-9C90-1494FC678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761684" y="432963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D242DDC-A6E3-4360-AB42-332748393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639962" y="445546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8A13C32-97C4-4C7C-9EF8-9E1551211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553216" y="4591904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316FD3C-CE35-4146-B8F5-046A191C455E}"/>
              </a:ext>
            </a:extLst>
          </p:cNvPr>
          <p:cNvCxnSpPr>
            <a:cxnSpLocks/>
          </p:cNvCxnSpPr>
          <p:nvPr/>
        </p:nvCxnSpPr>
        <p:spPr bwMode="auto">
          <a:xfrm flipV="1">
            <a:off x="1776238" y="4061948"/>
            <a:ext cx="1039451" cy="13523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049B1CF-A978-414B-8709-5B068E878A1C}"/>
                  </a:ext>
                </a:extLst>
              </p:cNvPr>
              <p:cNvSpPr/>
              <p:nvPr/>
            </p:nvSpPr>
            <p:spPr>
              <a:xfrm rot="18426847">
                <a:off x="1528390" y="4678949"/>
                <a:ext cx="1887696" cy="33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𝟐𝟐𝟒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𝑓𝑟𝑒𝑞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𝑏𝑎𝑛𝑑𝑠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sz="1600" b="0" i="1" dirty="0">
                    <a:solidFill>
                      <a:schemeClr val="bg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</a:br>
                <a:endParaRPr lang="en-GB" sz="16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049B1CF-A978-414B-8709-5B068E878A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26847">
                <a:off x="1528390" y="4678949"/>
                <a:ext cx="1887696" cy="33861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CA59397-48B7-45DC-8766-CC8B88463EAB}"/>
              </a:ext>
            </a:extLst>
          </p:cNvPr>
          <p:cNvCxnSpPr>
            <a:cxnSpLocks/>
          </p:cNvCxnSpPr>
          <p:nvPr/>
        </p:nvCxnSpPr>
        <p:spPr bwMode="auto">
          <a:xfrm>
            <a:off x="893230" y="4967366"/>
            <a:ext cx="697488" cy="4028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1C790E6-B89C-41B0-A156-2344FE9EFA71}"/>
                  </a:ext>
                </a:extLst>
              </p:cNvPr>
              <p:cNvSpPr/>
              <p:nvPr/>
            </p:nvSpPr>
            <p:spPr>
              <a:xfrm rot="1610120">
                <a:off x="592540" y="5141356"/>
                <a:ext cx="10689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75 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𝑝𝑖𝑥𝑒𝑙𝑠</m:t>
                      </m:r>
                    </m:oMath>
                  </m:oMathPara>
                </a14:m>
                <a:endParaRPr lang="en-GB" sz="16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1C790E6-B89C-41B0-A156-2344FE9EF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10120">
                <a:off x="592540" y="5141356"/>
                <a:ext cx="1068947" cy="338554"/>
              </a:xfrm>
              <a:prstGeom prst="rect">
                <a:avLst/>
              </a:prstGeom>
              <a:blipFill>
                <a:blip r:embed="rId1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7E0F6D8-032C-4A30-A931-E6003B2F148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15725" y="4135751"/>
            <a:ext cx="5626" cy="7622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624843-DBC6-4577-9B80-2D9E2831CA79}"/>
                  </a:ext>
                </a:extLst>
              </p:cNvPr>
              <p:cNvSpPr/>
              <p:nvPr/>
            </p:nvSpPr>
            <p:spPr>
              <a:xfrm rot="16200000">
                <a:off x="83803" y="4333726"/>
                <a:ext cx="10689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75 </m:t>
                      </m:r>
                      <m:r>
                        <a:rPr lang="en-US" sz="16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𝑝𝑖𝑥𝑒𝑙𝑠</m:t>
                      </m:r>
                    </m:oMath>
                  </m:oMathPara>
                </a14:m>
                <a:endParaRPr lang="en-GB" sz="16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B624843-DBC6-4577-9B80-2D9E2831C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3803" y="4333726"/>
                <a:ext cx="1068947" cy="338554"/>
              </a:xfrm>
              <a:prstGeom prst="rect">
                <a:avLst/>
              </a:prstGeom>
              <a:blipFill>
                <a:blip r:embed="rId17"/>
                <a:stretch>
                  <a:fillRect r="-1272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ectangle 101">
            <a:extLst>
              <a:ext uri="{FF2B5EF4-FFF2-40B4-BE49-F238E27FC236}">
                <a16:creationId xmlns:a16="http://schemas.microsoft.com/office/drawing/2014/main" id="{F3450F27-139D-433D-8A2D-820DE369D4D7}"/>
              </a:ext>
            </a:extLst>
          </p:cNvPr>
          <p:cNvSpPr/>
          <p:nvPr/>
        </p:nvSpPr>
        <p:spPr>
          <a:xfrm>
            <a:off x="5722159" y="5255346"/>
            <a:ext cx="1195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FRACTIONAL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ABUNDANCES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02DB97E-6761-4BFF-95A5-0B706BC9AFBF}"/>
              </a:ext>
            </a:extLst>
          </p:cNvPr>
          <p:cNvSpPr/>
          <p:nvPr/>
        </p:nvSpPr>
        <p:spPr>
          <a:xfrm>
            <a:off x="3575546" y="3165907"/>
            <a:ext cx="107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SIGNATURE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DICTIONARY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B3B5E0E-939B-4752-AAF6-BDEDE75DEB6F}"/>
              </a:ext>
            </a:extLst>
          </p:cNvPr>
          <p:cNvSpPr/>
          <p:nvPr/>
        </p:nvSpPr>
        <p:spPr>
          <a:xfrm>
            <a:off x="971571" y="5538253"/>
            <a:ext cx="1425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MEASUREMENTS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C46999-D3C4-47FD-987E-7FDB87586F27}"/>
                  </a:ext>
                </a:extLst>
              </p:cNvPr>
              <p:cNvSpPr/>
              <p:nvPr/>
            </p:nvSpPr>
            <p:spPr>
              <a:xfrm>
                <a:off x="4988788" y="2479525"/>
                <a:ext cx="10370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2×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𝑛𝑝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C46999-D3C4-47FD-987E-7FDB87586F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788" y="2479525"/>
                <a:ext cx="1037079" cy="369332"/>
              </a:xfrm>
              <a:prstGeom prst="rect">
                <a:avLst/>
              </a:prstGeom>
              <a:blipFill>
                <a:blip r:embed="rId1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4EC229-3F56-4229-BB7E-3AC4934F0F48}"/>
                  </a:ext>
                </a:extLst>
              </p:cNvPr>
              <p:cNvSpPr/>
              <p:nvPr/>
            </p:nvSpPr>
            <p:spPr>
              <a:xfrm>
                <a:off x="2324538" y="5485295"/>
                <a:ext cx="23466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224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=1260000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4EC229-3F56-4229-BB7E-3AC4934F0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538" y="5485295"/>
                <a:ext cx="2346668" cy="369332"/>
              </a:xfrm>
              <a:prstGeom prst="rect">
                <a:avLst/>
              </a:prstGeom>
              <a:blipFill>
                <a:blip r:embed="rId19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Rectangle 108">
            <a:extLst>
              <a:ext uri="{FF2B5EF4-FFF2-40B4-BE49-F238E27FC236}">
                <a16:creationId xmlns:a16="http://schemas.microsoft.com/office/drawing/2014/main" id="{F38D63DC-0D08-400E-9012-9F9638F77EDA}"/>
              </a:ext>
            </a:extLst>
          </p:cNvPr>
          <p:cNvSpPr/>
          <p:nvPr/>
        </p:nvSpPr>
        <p:spPr>
          <a:xfrm>
            <a:off x="706989" y="5878592"/>
            <a:ext cx="8256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222222"/>
                </a:solidFill>
              </a:rPr>
              <a:t>Iordache</a:t>
            </a:r>
            <a:r>
              <a:rPr lang="en-GB" sz="1200" dirty="0">
                <a:solidFill>
                  <a:srgbClr val="222222"/>
                </a:solidFill>
              </a:rPr>
              <a:t>, Marian-Daniel, José M. </a:t>
            </a:r>
            <a:r>
              <a:rPr lang="en-GB" sz="1200" dirty="0" err="1">
                <a:solidFill>
                  <a:srgbClr val="222222"/>
                </a:solidFill>
              </a:rPr>
              <a:t>Bioucas</a:t>
            </a:r>
            <a:r>
              <a:rPr lang="en-GB" sz="1200" dirty="0">
                <a:solidFill>
                  <a:srgbClr val="222222"/>
                </a:solidFill>
              </a:rPr>
              <a:t>-Dias, and Antonio Plaza. "</a:t>
            </a:r>
            <a:r>
              <a:rPr lang="en-GB" sz="1200" b="1" dirty="0">
                <a:solidFill>
                  <a:srgbClr val="222222"/>
                </a:solidFill>
              </a:rPr>
              <a:t>Total variation spatial regularization for sparse hyperspectral unmixing</a:t>
            </a:r>
            <a:r>
              <a:rPr lang="en-GB" sz="1200" dirty="0">
                <a:solidFill>
                  <a:srgbClr val="222222"/>
                </a:solidFill>
              </a:rPr>
              <a:t>." </a:t>
            </a:r>
            <a:r>
              <a:rPr lang="en-GB" sz="1200" i="1" dirty="0">
                <a:solidFill>
                  <a:srgbClr val="222222"/>
                </a:solidFill>
              </a:rPr>
              <a:t>IEEE Transactions on Geoscience and Remote Sensing</a:t>
            </a:r>
            <a:r>
              <a:rPr lang="en-GB" sz="1200" dirty="0">
                <a:solidFill>
                  <a:srgbClr val="222222"/>
                </a:solidFill>
              </a:rPr>
              <a:t> 50, no. 11 (2012): 4484-4502.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47402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39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F57F8C-1F5E-4316-B9E0-4B2B972D06AD}"/>
              </a:ext>
            </a:extLst>
          </p:cNvPr>
          <p:cNvCxnSpPr>
            <a:cxnSpLocks/>
          </p:cNvCxnSpPr>
          <p:nvPr/>
        </p:nvCxnSpPr>
        <p:spPr bwMode="auto">
          <a:xfrm>
            <a:off x="5023721" y="2091520"/>
            <a:ext cx="449913" cy="44984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0FF16E3-10FB-4697-A0D9-AF9713992559}"/>
                  </a:ext>
                </a:extLst>
              </p:cNvPr>
              <p:cNvSpPr/>
              <p:nvPr/>
            </p:nvSpPr>
            <p:spPr>
              <a:xfrm>
                <a:off x="4898482" y="4539356"/>
                <a:ext cx="13605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12×</m:t>
                          </m:r>
                          <m:r>
                            <a:rPr lang="en-US" sz="18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0FF16E3-10FB-4697-A0D9-AF9713992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482" y="4539356"/>
                <a:ext cx="136050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DF93B6-017C-4C41-BDFD-7750BD2A167E}"/>
                  </a:ext>
                </a:extLst>
              </p:cNvPr>
              <p:cNvSpPr/>
              <p:nvPr/>
            </p:nvSpPr>
            <p:spPr>
              <a:xfrm>
                <a:off x="3475761" y="2832612"/>
                <a:ext cx="11576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24×12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FDF93B6-017C-4C41-BDFD-7750BD2A16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761" y="2832612"/>
                <a:ext cx="115768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E705A3-123F-4BA3-ABC9-0C34CF7D6017}"/>
                  </a:ext>
                </a:extLst>
              </p:cNvPr>
              <p:cNvSpPr/>
              <p:nvPr/>
            </p:nvSpPr>
            <p:spPr>
              <a:xfrm>
                <a:off x="223950" y="5479410"/>
                <a:ext cx="59159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s-AR" sz="1800" dirty="0">
                    <a:solidFill>
                      <a:schemeClr val="accent1"/>
                    </a:solidFill>
                  </a:rPr>
                  <a:t>Regularisation</a:t>
                </a:r>
                <a:r>
                  <a:rPr lang="es-AR" sz="1800" dirty="0"/>
                  <a:t>  </a:t>
                </a:r>
                <a14:m>
                  <m:oMath xmlns:m="http://schemas.openxmlformats.org/officeDocument/2006/math">
                    <m:r>
                      <a:rPr lang="es-AR" sz="1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𝑇𝑉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𝑇𝑉</m:t>
                    </m:r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1800" dirty="0"/>
                  <a:t> +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 ,    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.   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GB" sz="1800" b="1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E705A3-123F-4BA3-ABC9-0C34CF7D6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50" y="5479410"/>
                <a:ext cx="5915915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309A5EA-56DC-40B8-9957-AE162313CA57}"/>
                  </a:ext>
                </a:extLst>
              </p:cNvPr>
              <p:cNvSpPr/>
              <p:nvPr/>
            </p:nvSpPr>
            <p:spPr>
              <a:xfrm>
                <a:off x="3390504" y="1614726"/>
                <a:ext cx="27040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309A5EA-56DC-40B8-9957-AE162313C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504" y="1614726"/>
                <a:ext cx="27040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618A20-30B3-43C5-840B-C687AFED32EF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8436" y="2094967"/>
            <a:ext cx="503564" cy="7785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45BA53B-F61C-4113-854E-0DDD9D3FC7BF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8715" y="2137946"/>
            <a:ext cx="851789" cy="4591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A2CC801-52D4-4B2D-8B0B-1BB7418694C5}"/>
                  </a:ext>
                </a:extLst>
              </p:cNvPr>
              <p:cNvSpPr/>
              <p:nvPr/>
            </p:nvSpPr>
            <p:spPr>
              <a:xfrm>
                <a:off x="1821987" y="2595621"/>
                <a:ext cx="1165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24×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𝑛𝑝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A2CC801-52D4-4B2D-8B0B-1BB741869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987" y="2595621"/>
                <a:ext cx="1165319" cy="369332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030E0-8CC8-4C80-BEA8-1FF16FFC7475}"/>
                  </a:ext>
                </a:extLst>
              </p:cNvPr>
              <p:cNvSpPr/>
              <p:nvPr/>
            </p:nvSpPr>
            <p:spPr>
              <a:xfrm>
                <a:off x="701040" y="1768614"/>
                <a:ext cx="15949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=75×75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C030E0-8CC8-4C80-BEA8-1FF16FFC74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1768614"/>
                <a:ext cx="1594924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EDB05ED6-74C3-43D4-821F-DA80C97AD247}"/>
              </a:ext>
            </a:extLst>
          </p:cNvPr>
          <p:cNvGrpSpPr/>
          <p:nvPr/>
        </p:nvGrpSpPr>
        <p:grpSpPr>
          <a:xfrm>
            <a:off x="1751386" y="3034104"/>
            <a:ext cx="992280" cy="1134018"/>
            <a:chOff x="3553216" y="3341146"/>
            <a:chExt cx="1920715" cy="219507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8628A6C-A7CF-4C81-84B5-9CD706ADC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398233" y="334114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D8D34FDD-803E-4883-96B4-B668DFA3B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311487" y="347759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595A681-0490-4FA0-832B-1CA70FAFD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204692" y="3614711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863B561-FF52-4374-8286-DD68621B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117946" y="3751155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3178437-7AC9-4BBA-9AFD-E295FAD45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4024454" y="390404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A0FF3C3-593F-49AA-9D47-0DE7C1DE9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937708" y="404049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44AEC58-345D-4133-BC4D-CE193EB4B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848430" y="4193192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07AE0A2-E289-439F-9C90-1494FC678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761684" y="4329636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D242DDC-A6E3-4360-AB42-332748393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639962" y="4455460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8A13C32-97C4-4C7C-9EF8-9E1551211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l="37769" t="4347" r="38834" b="57120"/>
            <a:stretch/>
          </p:blipFill>
          <p:spPr>
            <a:xfrm>
              <a:off x="3553216" y="4591904"/>
              <a:ext cx="1075698" cy="94431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3450F27-139D-433D-8A2D-820DE369D4D7}"/>
              </a:ext>
            </a:extLst>
          </p:cNvPr>
          <p:cNvSpPr/>
          <p:nvPr/>
        </p:nvSpPr>
        <p:spPr>
          <a:xfrm>
            <a:off x="4983698" y="4064056"/>
            <a:ext cx="1195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FRACTIONAL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ABUNDANCES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02DB97E-6761-4BFF-95A5-0B706BC9AFBF}"/>
              </a:ext>
            </a:extLst>
          </p:cNvPr>
          <p:cNvSpPr/>
          <p:nvPr/>
        </p:nvSpPr>
        <p:spPr>
          <a:xfrm>
            <a:off x="3575546" y="3165907"/>
            <a:ext cx="107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SIGNATURE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DICTIONARY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B3B5E0E-939B-4752-AAF6-BDEDE75DEB6F}"/>
              </a:ext>
            </a:extLst>
          </p:cNvPr>
          <p:cNvSpPr/>
          <p:nvPr/>
        </p:nvSpPr>
        <p:spPr>
          <a:xfrm>
            <a:off x="1443645" y="4317585"/>
            <a:ext cx="1425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MEASUREMENTS</a:t>
            </a:r>
            <a:endParaRPr lang="en-GB" sz="1400" dirty="0">
              <a:solidFill>
                <a:schemeClr val="bg2"/>
              </a:solidFill>
              <a:latin typeface="Calibri Light" panose="020F0302020204030204" pitchFamily="34" charset="0"/>
              <a:ea typeface="ＭＳ Ｐゴシック" pitchFamily="28" charset="-128"/>
              <a:cs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C46999-D3C4-47FD-987E-7FDB87586F27}"/>
                  </a:ext>
                </a:extLst>
              </p:cNvPr>
              <p:cNvSpPr/>
              <p:nvPr/>
            </p:nvSpPr>
            <p:spPr>
              <a:xfrm>
                <a:off x="4988788" y="2479525"/>
                <a:ext cx="10370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2×</m:t>
                      </m:r>
                      <m:r>
                        <a:rPr lang="en-US" sz="1800" b="0" i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𝑛𝑝</m:t>
                      </m:r>
                    </m:oMath>
                  </m:oMathPara>
                </a14:m>
                <a:endParaRPr lang="en-GB" sz="18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C46999-D3C4-47FD-987E-7FDB87586F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788" y="2479525"/>
                <a:ext cx="1037079" cy="369332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4EC229-3F56-4229-BB7E-3AC4934F0F48}"/>
                  </a:ext>
                </a:extLst>
              </p:cNvPr>
              <p:cNvSpPr/>
              <p:nvPr/>
            </p:nvSpPr>
            <p:spPr>
              <a:xfrm>
                <a:off x="1377230" y="4570190"/>
                <a:ext cx="14666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224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54EC229-3F56-4229-BB7E-3AC4934F0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230" y="4570190"/>
                <a:ext cx="1466619" cy="369332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9823D70D-B8B9-4F58-BEFA-EB0970D8CEBE}"/>
              </a:ext>
            </a:extLst>
          </p:cNvPr>
          <p:cNvSpPr/>
          <p:nvPr/>
        </p:nvSpPr>
        <p:spPr>
          <a:xfrm>
            <a:off x="6258983" y="5172925"/>
            <a:ext cx="2868446" cy="1384995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222222"/>
                </a:solidFill>
              </a:rPr>
              <a:t>Iordache</a:t>
            </a:r>
            <a:r>
              <a:rPr lang="en-GB" sz="1200" dirty="0">
                <a:solidFill>
                  <a:srgbClr val="222222"/>
                </a:solidFill>
              </a:rPr>
              <a:t>, Marian-Daniel, José M. </a:t>
            </a:r>
            <a:r>
              <a:rPr lang="en-GB" sz="1200" dirty="0" err="1">
                <a:solidFill>
                  <a:srgbClr val="222222"/>
                </a:solidFill>
              </a:rPr>
              <a:t>Bioucas</a:t>
            </a:r>
            <a:r>
              <a:rPr lang="en-GB" sz="1200" dirty="0">
                <a:solidFill>
                  <a:srgbClr val="222222"/>
                </a:solidFill>
              </a:rPr>
              <a:t>-Dias, and Antonio Plaza. "</a:t>
            </a:r>
            <a:r>
              <a:rPr lang="en-GB" sz="1200" b="1" dirty="0">
                <a:solidFill>
                  <a:srgbClr val="222222"/>
                </a:solidFill>
              </a:rPr>
              <a:t>Total variation spatial regularization for sparse hyperspectral unmixing</a:t>
            </a:r>
            <a:r>
              <a:rPr lang="en-GB" sz="1200" dirty="0">
                <a:solidFill>
                  <a:srgbClr val="222222"/>
                </a:solidFill>
              </a:rPr>
              <a:t>." </a:t>
            </a:r>
            <a:r>
              <a:rPr lang="en-GB" sz="1200" i="1" dirty="0">
                <a:solidFill>
                  <a:srgbClr val="222222"/>
                </a:solidFill>
              </a:rPr>
              <a:t>IEEE Transactions on Geoscience and Remote Sensing</a:t>
            </a:r>
            <a:r>
              <a:rPr lang="en-GB" sz="1200" dirty="0">
                <a:solidFill>
                  <a:srgbClr val="222222"/>
                </a:solidFill>
              </a:rPr>
              <a:t> 50, no. 11 (2012): 4484-4502.</a:t>
            </a:r>
            <a:endParaRPr lang="en-GB" sz="1200" dirty="0"/>
          </a:p>
        </p:txBody>
      </p:sp>
      <p:grpSp>
        <p:nvGrpSpPr>
          <p:cNvPr id="37" name="Grupp 36">
            <a:extLst>
              <a:ext uri="{FF2B5EF4-FFF2-40B4-BE49-F238E27FC236}">
                <a16:creationId xmlns:a16="http://schemas.microsoft.com/office/drawing/2014/main" id="{AEDEA0FD-F71D-4FC9-8166-5248A2AA2BA8}"/>
              </a:ext>
            </a:extLst>
          </p:cNvPr>
          <p:cNvGrpSpPr/>
          <p:nvPr/>
        </p:nvGrpSpPr>
        <p:grpSpPr>
          <a:xfrm>
            <a:off x="4993146" y="2873501"/>
            <a:ext cx="1067496" cy="1186460"/>
            <a:chOff x="9246036" y="1206642"/>
            <a:chExt cx="1841258" cy="2046450"/>
          </a:xfrm>
        </p:grpSpPr>
        <p:pic>
          <p:nvPicPr>
            <p:cNvPr id="38" name="Picture 30">
              <a:extLst>
                <a:ext uri="{FF2B5EF4-FFF2-40B4-BE49-F238E27FC236}">
                  <a16:creationId xmlns:a16="http://schemas.microsoft.com/office/drawing/2014/main" id="{5A20C1E5-9F2C-46F8-9C83-450AE3364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0522" t="56300" r="6081" b="4946"/>
            <a:stretch/>
          </p:blipFill>
          <p:spPr>
            <a:xfrm>
              <a:off x="10011596" y="1206642"/>
              <a:ext cx="1075698" cy="94978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0" name="Picture 31">
              <a:extLst>
                <a:ext uri="{FF2B5EF4-FFF2-40B4-BE49-F238E27FC236}">
                  <a16:creationId xmlns:a16="http://schemas.microsoft.com/office/drawing/2014/main" id="{D3F6B1E5-C72A-492F-A9ED-53B970569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7663" t="55387" r="38940" b="5238"/>
            <a:stretch/>
          </p:blipFill>
          <p:spPr>
            <a:xfrm>
              <a:off x="9810766" y="1457668"/>
              <a:ext cx="1075698" cy="96497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1" name="Picture 32">
              <a:extLst>
                <a:ext uri="{FF2B5EF4-FFF2-40B4-BE49-F238E27FC236}">
                  <a16:creationId xmlns:a16="http://schemas.microsoft.com/office/drawing/2014/main" id="{A6AEFF52-CFE4-48E6-A9D1-ED39BB869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032" t="55645" r="71571" b="5123"/>
            <a:stretch/>
          </p:blipFill>
          <p:spPr>
            <a:xfrm>
              <a:off x="9636640" y="1752209"/>
              <a:ext cx="1075698" cy="96147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2" name="Picture 33">
              <a:extLst>
                <a:ext uri="{FF2B5EF4-FFF2-40B4-BE49-F238E27FC236}">
                  <a16:creationId xmlns:a16="http://schemas.microsoft.com/office/drawing/2014/main" id="{B1B4B7E7-F923-40F5-AC70-E39BE27D7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0673" t="3493" r="5930" b="56925"/>
            <a:stretch/>
          </p:blipFill>
          <p:spPr>
            <a:xfrm>
              <a:off x="9456418" y="2034668"/>
              <a:ext cx="1075698" cy="97005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" name="Picture 34">
              <a:extLst>
                <a:ext uri="{FF2B5EF4-FFF2-40B4-BE49-F238E27FC236}">
                  <a16:creationId xmlns:a16="http://schemas.microsoft.com/office/drawing/2014/main" id="{E63A7C6A-628D-4854-809A-B1757AA8D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7769" t="3297" r="38834" b="57120"/>
            <a:stretch/>
          </p:blipFill>
          <p:spPr>
            <a:xfrm>
              <a:off x="9246036" y="2283038"/>
              <a:ext cx="1075698" cy="97005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84132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</a:t>
            </a:fld>
            <a:endParaRPr lang="en-US" altLang="es-E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4361" y="596973"/>
            <a:ext cx="7915275" cy="1143000"/>
          </a:xfrm>
        </p:spPr>
        <p:txBody>
          <a:bodyPr/>
          <a:lstStyle/>
          <a:p>
            <a:pPr eaLnBrk="1" hangingPunct="1"/>
            <a:r>
              <a:rPr lang="es-AR" altLang="es-ES" sz="2800" dirty="0"/>
              <a:t>High-dimensional </a:t>
            </a:r>
            <a:r>
              <a:rPr lang="en-GB" altLang="es-ES" sz="2800" dirty="0"/>
              <a:t>Inverse</a:t>
            </a:r>
            <a:r>
              <a:rPr lang="es-AR" altLang="es-ES" sz="2800" dirty="0"/>
              <a:t> </a:t>
            </a:r>
            <a:r>
              <a:rPr lang="es-AR" altLang="es-ES" sz="2800" dirty="0" err="1"/>
              <a:t>Problems</a:t>
            </a:r>
            <a:endParaRPr lang="es-AR" altLang="es-ES" sz="2800" noProof="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50A6AEC-6696-458E-9FB7-ADA9CB61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52" y="2622178"/>
            <a:ext cx="2625295" cy="2635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034BCC-63D2-40EE-8218-49E1F059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229" y="2622176"/>
            <a:ext cx="2625296" cy="26355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9D4B3A-D718-43BC-B54A-8786FFD3A87A}"/>
                  </a:ext>
                </a:extLst>
              </p:cNvPr>
              <p:cNvSpPr/>
              <p:nvPr/>
            </p:nvSpPr>
            <p:spPr>
              <a:xfrm>
                <a:off x="3500783" y="5257727"/>
                <a:ext cx="21877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𝑜𝑏𝑠𝑒𝑟𝑣𝑎𝑡𝑖𝑜𝑛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9D4B3A-D718-43BC-B54A-8786FFD3A8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783" y="5257727"/>
                <a:ext cx="2187714" cy="461665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34C8795-ABD4-447C-970F-20545AFE8EEC}"/>
                  </a:ext>
                </a:extLst>
              </p:cNvPr>
              <p:cNvSpPr/>
              <p:nvPr/>
            </p:nvSpPr>
            <p:spPr>
              <a:xfrm>
                <a:off x="952631" y="5257726"/>
                <a:ext cx="14175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34C8795-ABD4-447C-970F-20545AFE8E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31" y="5257726"/>
                <a:ext cx="1417504" cy="461665"/>
              </a:xfrm>
              <a:prstGeom prst="rect">
                <a:avLst/>
              </a:prstGeom>
              <a:blipFill>
                <a:blip r:embed="rId7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4468D4F-06F9-4597-AE51-4EF467237CBE}"/>
                  </a:ext>
                </a:extLst>
              </p:cNvPr>
              <p:cNvSpPr/>
              <p:nvPr/>
            </p:nvSpPr>
            <p:spPr>
              <a:xfrm>
                <a:off x="614361" y="1419821"/>
                <a:ext cx="2838085" cy="640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4468D4F-06F9-4597-AE51-4EF467237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1" y="1419821"/>
                <a:ext cx="2838085" cy="640303"/>
              </a:xfrm>
              <a:prstGeom prst="rect">
                <a:avLst/>
              </a:prstGeom>
              <a:blipFill>
                <a:blip r:embed="rId8"/>
                <a:stretch>
                  <a:fillRect t="-1905" b="-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1D28945-9F90-49D0-BA5C-C1BEB6580FA9}"/>
                  </a:ext>
                </a:extLst>
              </p:cNvPr>
              <p:cNvSpPr/>
              <p:nvPr/>
            </p:nvSpPr>
            <p:spPr>
              <a:xfrm>
                <a:off x="4350085" y="1413216"/>
                <a:ext cx="3498329" cy="6535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𝐴𝑥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1D28945-9F90-49D0-BA5C-C1BEB6580F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085" y="1413216"/>
                <a:ext cx="3498329" cy="653512"/>
              </a:xfrm>
              <a:prstGeom prst="rect">
                <a:avLst/>
              </a:prstGeom>
              <a:blipFill>
                <a:blip r:embed="rId9"/>
                <a:stretch>
                  <a:fillRect b="-37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8EF8632-B779-49C4-986C-09464130C986}"/>
              </a:ext>
            </a:extLst>
          </p:cNvPr>
          <p:cNvCxnSpPr>
            <a:stCxn id="9" idx="3"/>
            <a:endCxn id="11" idx="1"/>
          </p:cNvCxnSpPr>
          <p:nvPr/>
        </p:nvCxnSpPr>
        <p:spPr bwMode="auto">
          <a:xfrm flipV="1">
            <a:off x="3452446" y="1739972"/>
            <a:ext cx="89763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43258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40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328993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3B5E5-3393-4CC7-8927-99F55862A6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1450" y="1660411"/>
            <a:ext cx="9143244" cy="51445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A8F6F2-6C09-40AA-9A55-A4364DBC45E5}"/>
              </a:ext>
            </a:extLst>
          </p:cNvPr>
          <p:cNvSpPr/>
          <p:nvPr/>
        </p:nvSpPr>
        <p:spPr>
          <a:xfrm>
            <a:off x="6887475" y="1216654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20dB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932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41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62CB88-CFCF-4B0F-B35B-F2EF8FAEC4C8}"/>
                  </a:ext>
                </a:extLst>
              </p:cNvPr>
              <p:cNvSpPr/>
              <p:nvPr/>
            </p:nvSpPr>
            <p:spPr>
              <a:xfrm>
                <a:off x="701040" y="1902768"/>
                <a:ext cx="6166368" cy="736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Signal to reconstruction error (SRE)=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2 </m:t>
                            </m:r>
                          </m:sup>
                        </m:sSubSup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862CB88-CFCF-4B0F-B35B-F2EF8FAEC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1902768"/>
                <a:ext cx="6166368" cy="736164"/>
              </a:xfrm>
              <a:prstGeom prst="rect">
                <a:avLst/>
              </a:prstGeom>
              <a:blipFill>
                <a:blip r:embed="rId3"/>
                <a:stretch>
                  <a:fillRect l="-148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9C87E548-5BF7-4D00-81EC-F6FBF38ABD2C}"/>
              </a:ext>
            </a:extLst>
          </p:cNvPr>
          <p:cNvSpPr/>
          <p:nvPr/>
        </p:nvSpPr>
        <p:spPr>
          <a:xfrm>
            <a:off x="754275" y="2946881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20dB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5993C6-55B3-437A-8ED2-FD024DFF3C9F}"/>
              </a:ext>
            </a:extLst>
          </p:cNvPr>
          <p:cNvSpPr/>
          <p:nvPr/>
        </p:nvSpPr>
        <p:spPr>
          <a:xfrm>
            <a:off x="3515452" y="2946881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30dB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F1482D-38D5-4C3A-9886-6DEFDD1DCFEB}"/>
              </a:ext>
            </a:extLst>
          </p:cNvPr>
          <p:cNvSpPr/>
          <p:nvPr/>
        </p:nvSpPr>
        <p:spPr>
          <a:xfrm>
            <a:off x="6314111" y="2946881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40dB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D18B40-1A8A-4BCA-BF89-3D0D210E939F}"/>
              </a:ext>
            </a:extLst>
          </p:cNvPr>
          <p:cNvGrpSpPr/>
          <p:nvPr/>
        </p:nvGrpSpPr>
        <p:grpSpPr>
          <a:xfrm>
            <a:off x="7028403" y="1991226"/>
            <a:ext cx="1706275" cy="666280"/>
            <a:chOff x="7028403" y="1991226"/>
            <a:chExt cx="1706275" cy="666280"/>
          </a:xfrm>
        </p:grpSpPr>
        <p:grpSp>
          <p:nvGrpSpPr>
            <p:cNvPr id="2056" name="Group 2055">
              <a:extLst>
                <a:ext uri="{FF2B5EF4-FFF2-40B4-BE49-F238E27FC236}">
                  <a16:creationId xmlns:a16="http://schemas.microsoft.com/office/drawing/2014/main" id="{995EE7F6-5516-41E3-A20B-D74581FF6713}"/>
                </a:ext>
              </a:extLst>
            </p:cNvPr>
            <p:cNvGrpSpPr/>
            <p:nvPr/>
          </p:nvGrpSpPr>
          <p:grpSpPr>
            <a:xfrm>
              <a:off x="7028403" y="1991226"/>
              <a:ext cx="1706275" cy="666280"/>
              <a:chOff x="7443788" y="2079605"/>
              <a:chExt cx="1706275" cy="666280"/>
            </a:xfrm>
          </p:grpSpPr>
          <p:pic>
            <p:nvPicPr>
              <p:cNvPr id="9" name="Picture 2" descr="https://gitlab.com/mihw/phdstudents/anafv/phd-general/uploads/e35292ad5a11b5e7dff27a97ccd753b9/image.png">
                <a:extLst>
                  <a:ext uri="{FF2B5EF4-FFF2-40B4-BE49-F238E27FC236}">
                    <a16:creationId xmlns:a16="http://schemas.microsoft.com/office/drawing/2014/main" id="{CCBF712E-C1B6-44F4-A0F7-ACD9B6BBB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383" t="26032" r="7390" b="64908"/>
              <a:stretch/>
            </p:blipFill>
            <p:spPr bwMode="auto">
              <a:xfrm>
                <a:off x="7495971" y="2146581"/>
                <a:ext cx="188026" cy="496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54" name="Rectangle 2053">
                <a:extLst>
                  <a:ext uri="{FF2B5EF4-FFF2-40B4-BE49-F238E27FC236}">
                    <a16:creationId xmlns:a16="http://schemas.microsoft.com/office/drawing/2014/main" id="{A4EB68BA-B695-4C6A-AB3E-D2F109749D8A}"/>
                  </a:ext>
                </a:extLst>
              </p:cNvPr>
              <p:cNvSpPr/>
              <p:nvPr/>
            </p:nvSpPr>
            <p:spPr bwMode="auto">
              <a:xfrm>
                <a:off x="7443788" y="2079605"/>
                <a:ext cx="1706275" cy="66628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2055" name="Rectangle 2054">
                <a:extLst>
                  <a:ext uri="{FF2B5EF4-FFF2-40B4-BE49-F238E27FC236}">
                    <a16:creationId xmlns:a16="http://schemas.microsoft.com/office/drawing/2014/main" id="{D335FA5B-F643-495C-8D7C-6FBB22A5B59C}"/>
                  </a:ext>
                </a:extLst>
              </p:cNvPr>
              <p:cNvSpPr/>
              <p:nvPr/>
            </p:nvSpPr>
            <p:spPr>
              <a:xfrm>
                <a:off x="7687803" y="2091084"/>
                <a:ext cx="1847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1200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6194924-9FC5-472C-B7C4-6208780ABB47}"/>
                  </a:ext>
                </a:extLst>
              </p:cNvPr>
              <p:cNvSpPr/>
              <p:nvPr/>
            </p:nvSpPr>
            <p:spPr>
              <a:xfrm>
                <a:off x="7687803" y="2135542"/>
                <a:ext cx="14622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/>
                  <a:t>Hierarchical Bayes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37029B5-8511-4B6F-BE32-154B566B840F}"/>
                  </a:ext>
                </a:extLst>
              </p:cNvPr>
              <p:cNvSpPr/>
              <p:nvPr/>
            </p:nvSpPr>
            <p:spPr>
              <a:xfrm>
                <a:off x="7687803" y="2435059"/>
                <a:ext cx="128432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/>
                  <a:t>Empirical Bayes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C43893A-67F5-497A-8B59-2BD63A093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093" t="9000" r="61513" b="79217"/>
            <a:stretch/>
          </p:blipFill>
          <p:spPr>
            <a:xfrm>
              <a:off x="7040099" y="2053664"/>
              <a:ext cx="324684" cy="563515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9C8245A-E63B-4652-8744-62611B6AA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792"/>
          <a:stretch/>
        </p:blipFill>
        <p:spPr>
          <a:xfrm>
            <a:off x="298621" y="3337731"/>
            <a:ext cx="8591550" cy="25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35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C65D-50C8-4F27-B14F-4E68AF57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92480"/>
          </a:xfrm>
        </p:spPr>
        <p:txBody>
          <a:bodyPr/>
          <a:lstStyle/>
          <a:p>
            <a:r>
              <a:rPr lang="es-AR" dirty="0" err="1"/>
              <a:t>Numerical</a:t>
            </a:r>
            <a:r>
              <a:rPr lang="es-AR" dirty="0"/>
              <a:t> </a:t>
            </a:r>
            <a:r>
              <a:rPr lang="es-AR" dirty="0" err="1"/>
              <a:t>Experiments</a:t>
            </a:r>
            <a:endParaRPr lang="es-A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23CDE-B7CA-4993-BD60-4C96D3E09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42</a:t>
            </a:fld>
            <a:endParaRPr lang="en-US" altLang="es-E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7182B-BE88-41B5-9255-7E5BA9B16908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Hyperspectral Unmixing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87E548-5BF7-4D00-81EC-F6FBF38ABD2C}"/>
              </a:ext>
            </a:extLst>
          </p:cNvPr>
          <p:cNvSpPr/>
          <p:nvPr/>
        </p:nvSpPr>
        <p:spPr>
          <a:xfrm>
            <a:off x="754275" y="1692837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20dB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5993C6-55B3-437A-8ED2-FD024DFF3C9F}"/>
              </a:ext>
            </a:extLst>
          </p:cNvPr>
          <p:cNvSpPr/>
          <p:nvPr/>
        </p:nvSpPr>
        <p:spPr>
          <a:xfrm>
            <a:off x="3515452" y="1692837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30dB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F1482D-38D5-4C3A-9886-6DEFDD1DCFEB}"/>
              </a:ext>
            </a:extLst>
          </p:cNvPr>
          <p:cNvSpPr/>
          <p:nvPr/>
        </p:nvSpPr>
        <p:spPr>
          <a:xfrm>
            <a:off x="6314111" y="1692837"/>
            <a:ext cx="1369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ea typeface="ＭＳ Ｐゴシック" pitchFamily="28" charset="-128"/>
              </a:rPr>
              <a:t>SNR 40dB</a:t>
            </a:r>
            <a:endParaRPr lang="en-GB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3FCCAD2-2285-4920-A7AA-760E2FA6A1C4}"/>
              </a:ext>
            </a:extLst>
          </p:cNvPr>
          <p:cNvSpPr/>
          <p:nvPr/>
        </p:nvSpPr>
        <p:spPr>
          <a:xfrm>
            <a:off x="199536" y="5012418"/>
            <a:ext cx="5654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EB performs well at low SNR values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Achieves close-to-optimal performance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sz="16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466110-140E-4864-BB26-8846F6405DE5}"/>
              </a:ext>
            </a:extLst>
          </p:cNvPr>
          <p:cNvSpPr/>
          <p:nvPr/>
        </p:nvSpPr>
        <p:spPr>
          <a:xfrm>
            <a:off x="199536" y="5635511"/>
            <a:ext cx="6438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US" sz="1600" dirty="0"/>
              <a:t>F</a:t>
            </a:r>
            <a:r>
              <a:rPr lang="en-GB" sz="1600" dirty="0"/>
              <a:t>or high SNR values marginalisation is better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DCD5187-72AA-42EF-A08B-F38F2EE8C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92"/>
          <a:stretch/>
        </p:blipFill>
        <p:spPr>
          <a:xfrm>
            <a:off x="298621" y="2084371"/>
            <a:ext cx="8591550" cy="258092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F56E3FE-0D0E-4465-BC92-807EF2E17B73}"/>
              </a:ext>
            </a:extLst>
          </p:cNvPr>
          <p:cNvGrpSpPr/>
          <p:nvPr/>
        </p:nvGrpSpPr>
        <p:grpSpPr>
          <a:xfrm>
            <a:off x="6998754" y="653626"/>
            <a:ext cx="1706275" cy="666280"/>
            <a:chOff x="7028403" y="1991226"/>
            <a:chExt cx="1706275" cy="66628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D297F58-70C4-4563-B48F-8D6E8925D69C}"/>
                </a:ext>
              </a:extLst>
            </p:cNvPr>
            <p:cNvGrpSpPr/>
            <p:nvPr/>
          </p:nvGrpSpPr>
          <p:grpSpPr>
            <a:xfrm>
              <a:off x="7028403" y="1991226"/>
              <a:ext cx="1706275" cy="666280"/>
              <a:chOff x="7443788" y="2079605"/>
              <a:chExt cx="1706275" cy="666280"/>
            </a:xfrm>
          </p:grpSpPr>
          <p:pic>
            <p:nvPicPr>
              <p:cNvPr id="55" name="Picture 2" descr="https://gitlab.com/mihw/phdstudents/anafv/phd-general/uploads/e35292ad5a11b5e7dff27a97ccd753b9/image.png">
                <a:extLst>
                  <a:ext uri="{FF2B5EF4-FFF2-40B4-BE49-F238E27FC236}">
                    <a16:creationId xmlns:a16="http://schemas.microsoft.com/office/drawing/2014/main" id="{FEA5AC47-5CE9-4EA3-9EEB-328E6D54CA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383" t="26032" r="7390" b="64908"/>
              <a:stretch/>
            </p:blipFill>
            <p:spPr bwMode="auto">
              <a:xfrm>
                <a:off x="7495971" y="2146581"/>
                <a:ext cx="188026" cy="496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79E1475-91B7-4876-9EBA-F9A42955AFDB}"/>
                  </a:ext>
                </a:extLst>
              </p:cNvPr>
              <p:cNvSpPr/>
              <p:nvPr/>
            </p:nvSpPr>
            <p:spPr bwMode="auto">
              <a:xfrm>
                <a:off x="7443788" y="2079605"/>
                <a:ext cx="1706275" cy="66628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E4C22BC-2E18-42EC-BE9F-6AE88F5BDA30}"/>
                  </a:ext>
                </a:extLst>
              </p:cNvPr>
              <p:cNvSpPr/>
              <p:nvPr/>
            </p:nvSpPr>
            <p:spPr>
              <a:xfrm>
                <a:off x="7687803" y="2091084"/>
                <a:ext cx="1847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1200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09DE90-B59B-4BD2-A08F-D64CD325C96C}"/>
                  </a:ext>
                </a:extLst>
              </p:cNvPr>
              <p:cNvSpPr/>
              <p:nvPr/>
            </p:nvSpPr>
            <p:spPr>
              <a:xfrm>
                <a:off x="7687803" y="2135542"/>
                <a:ext cx="14622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/>
                  <a:t>Hierarchical Bayes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880C535-BE28-489C-9F81-5614D1CDE4CB}"/>
                  </a:ext>
                </a:extLst>
              </p:cNvPr>
              <p:cNvSpPr/>
              <p:nvPr/>
            </p:nvSpPr>
            <p:spPr>
              <a:xfrm>
                <a:off x="7687803" y="2435059"/>
                <a:ext cx="128432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/>
                  <a:t>Empirical Bayes</a:t>
                </a: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9698225-BF46-49DA-AA05-188BC47DB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093" t="9000" r="61513" b="79217"/>
            <a:stretch/>
          </p:blipFill>
          <p:spPr>
            <a:xfrm>
              <a:off x="7040099" y="2053664"/>
              <a:ext cx="324684" cy="563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771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43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A41FD0-F299-4BDC-AF63-77BB666CAA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00" y="1660411"/>
            <a:ext cx="6489700" cy="6585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71EFD4-1B3A-47F6-98AD-41EB37E780C4}"/>
                  </a:ext>
                </a:extLst>
              </p:cNvPr>
              <p:cNvSpPr/>
              <p:nvPr/>
            </p:nvSpPr>
            <p:spPr>
              <a:xfrm>
                <a:off x="825500" y="3101478"/>
                <a:ext cx="5848985" cy="439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dirty="0">
                        <a:latin typeface="Cambria Math" panose="02040503050406030204" pitchFamily="18" charset="0"/>
                        <a:ea typeface="ＭＳ Ｐゴシック" pitchFamily="28" charset="-128"/>
                      </a:rPr>
                      <m:t>∆ = </m:t>
                    </m:r>
                    <m:d>
                      <m:dPr>
                        <m:ctrlPr>
                          <a:rPr lang="en-GB" sz="2000" i="1" dirty="0"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</m:ctrlPr>
                          </m:sSupPr>
                          <m:e>
                            <m:r>
                              <a:rPr lang="en-GB" sz="2000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∆</m:t>
                            </m:r>
                          </m:e>
                          <m:sup>
                            <m:r>
                              <a:rPr lang="en-GB" sz="2000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𝑣</m:t>
                            </m:r>
                          </m:sup>
                        </m:sSup>
                        <m:r>
                          <a:rPr lang="en-GB" sz="2000" dirty="0"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 ,</m:t>
                        </m:r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</m:ctrlPr>
                          </m:sSupPr>
                          <m:e>
                            <m:r>
                              <a:rPr lang="en-GB" sz="2000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∆</m:t>
                            </m:r>
                          </m:e>
                          <m:sup>
                            <m:r>
                              <a:rPr lang="en-GB" sz="2000" dirty="0">
                                <a:latin typeface="Cambria Math" panose="02040503050406030204" pitchFamily="18" charset="0"/>
                                <a:ea typeface="ＭＳ Ｐゴシック" pitchFamily="28" charset="-128"/>
                              </a:rPr>
                              <m:t>h</m:t>
                            </m:r>
                          </m:sup>
                        </m:sSup>
                        <m:r>
                          <a:rPr lang="en-GB" sz="2000" dirty="0">
                            <a:latin typeface="Cambria Math" panose="02040503050406030204" pitchFamily="18" charset="0"/>
                            <a:ea typeface="ＭＳ Ｐゴシック" pitchFamily="28" charset="-128"/>
                          </a:rPr>
                          <m:t> </m:t>
                        </m:r>
                      </m:e>
                    </m:d>
                    <m:r>
                      <a:rPr lang="en-GB" sz="2000" dirty="0">
                        <a:latin typeface="Cambria Math" panose="02040503050406030204" pitchFamily="18" charset="0"/>
                        <a:ea typeface="ＭＳ Ｐゴシック" pitchFamily="28" charset="-128"/>
                      </a:rPr>
                      <m:t> </m:t>
                    </m:r>
                    <m:r>
                      <a:rPr lang="en-US" sz="2000" dirty="0">
                        <a:latin typeface="Cambria Math" panose="02040503050406030204" pitchFamily="18" charset="0"/>
                        <a:ea typeface="ＭＳ Ｐゴシック" pitchFamily="28" charset="-128"/>
                      </a:rPr>
                      <m:t> </m:t>
                    </m:r>
                  </m:oMath>
                </a14:m>
                <a:r>
                  <a:rPr lang="en-GB" sz="2000" dirty="0">
                    <a:latin typeface="Calibri Light" panose="020F0302020204030204" pitchFamily="34" charset="0"/>
                    <a:ea typeface="ＭＳ Ｐゴシック" pitchFamily="28" charset="-128"/>
                  </a:rPr>
                  <a:t> is  the discrete image-gradient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71EFD4-1B3A-47F6-98AD-41EB37E780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00" y="3101478"/>
                <a:ext cx="5848985" cy="439736"/>
              </a:xfrm>
              <a:prstGeom prst="rect">
                <a:avLst/>
              </a:prstGeom>
              <a:blipFill>
                <a:blip r:embed="rId4"/>
                <a:stretch>
                  <a:fillRect t="-2778" b="-2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75A1C85-F521-4DD7-8D70-2A9157AE3017}"/>
              </a:ext>
            </a:extLst>
          </p:cNvPr>
          <p:cNvSpPr/>
          <p:nvPr/>
        </p:nvSpPr>
        <p:spPr>
          <a:xfrm>
            <a:off x="825500" y="2580581"/>
            <a:ext cx="8631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alibri Light" panose="020F0302020204030204" pitchFamily="34" charset="0"/>
                <a:ea typeface="ＭＳ Ｐゴシック" pitchFamily="28" charset="-128"/>
              </a:rPr>
              <a:t>J computes the Jacobian  </a:t>
            </a:r>
            <a:r>
              <a:rPr lang="en-GB" sz="2000" dirty="0" err="1">
                <a:latin typeface="Calibri Light" panose="020F0302020204030204" pitchFamily="34" charset="0"/>
                <a:ea typeface="ＭＳ Ｐゴシック" pitchFamily="28" charset="-128"/>
              </a:rPr>
              <a:t>matrixof</a:t>
            </a:r>
            <a:r>
              <a:rPr lang="en-GB" sz="2000" dirty="0">
                <a:latin typeface="Calibri Light" panose="020F0302020204030204" pitchFamily="34" charset="0"/>
                <a:ea typeface="ＭＳ Ｐゴシック" pitchFamily="28" charset="-128"/>
              </a:rPr>
              <a:t> the image-gradient vector field to 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3F15F9-71D4-4336-8A6B-1704F6379113}"/>
              </a:ext>
            </a:extLst>
          </p:cNvPr>
          <p:cNvSpPr/>
          <p:nvPr/>
        </p:nvSpPr>
        <p:spPr>
          <a:xfrm>
            <a:off x="701040" y="3642560"/>
            <a:ext cx="5848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2000" dirty="0">
                <a:latin typeface="Calibri Light" panose="020F0302020204030204" pitchFamily="34" charset="0"/>
                <a:ea typeface="ＭＳ Ｐゴシック" pitchFamily="28" charset="-128"/>
              </a:rPr>
              <a:t>(J∆)(x) is a discrete image-Hessian operator</a:t>
            </a:r>
          </a:p>
        </p:txBody>
      </p:sp>
    </p:spTree>
    <p:extLst>
      <p:ext uri="{BB962C8B-B14F-4D97-AF65-F5344CB8AC3E}">
        <p14:creationId xmlns:p14="http://schemas.microsoft.com/office/powerpoint/2010/main" val="622494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44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A41FD0-F299-4BDC-AF63-77BB666CAA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00" y="1660411"/>
            <a:ext cx="6489700" cy="658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4FE4FA-9175-4E6B-ACE8-BDD79B192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90" y="2475913"/>
            <a:ext cx="3669807" cy="3586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32960-6FA8-4F61-A106-E0933E870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969" y="2666149"/>
            <a:ext cx="4702510" cy="39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95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45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B755D-922B-4888-945F-4F7D50ACD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530" y="1567772"/>
            <a:ext cx="4960180" cy="4382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0C52F-41B9-4CE0-B2F5-E11ADDE41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32000"/>
            <a:ext cx="3812438" cy="345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62EB5F-3373-49BE-B948-6B61A840DDAD}"/>
                  </a:ext>
                </a:extLst>
              </p:cNvPr>
              <p:cNvSpPr txBox="1"/>
              <p:nvPr/>
            </p:nvSpPr>
            <p:spPr>
              <a:xfrm>
                <a:off x="5833150" y="5544227"/>
                <a:ext cx="3898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62EB5F-3373-49BE-B948-6B61A840D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150" y="5544227"/>
                <a:ext cx="389850" cy="369332"/>
              </a:xfrm>
              <a:prstGeom prst="rect">
                <a:avLst/>
              </a:prstGeom>
              <a:blipFill>
                <a:blip r:embed="rId5"/>
                <a:stretch>
                  <a:fillRect l="-17188" r="-3125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F12B08-06FD-4293-89C9-2E748FF20942}"/>
                  </a:ext>
                </a:extLst>
              </p:cNvPr>
              <p:cNvSpPr txBox="1"/>
              <p:nvPr/>
            </p:nvSpPr>
            <p:spPr>
              <a:xfrm>
                <a:off x="8417608" y="4736069"/>
                <a:ext cx="3827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F12B08-06FD-4293-89C9-2E748FF20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608" y="4736069"/>
                <a:ext cx="382732" cy="369332"/>
              </a:xfrm>
              <a:prstGeom prst="rect">
                <a:avLst/>
              </a:prstGeom>
              <a:blipFill>
                <a:blip r:embed="rId6"/>
                <a:stretch>
                  <a:fillRect l="-17460" r="-3175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ED6749-A369-4417-8A69-4D3778D14447}"/>
                  </a:ext>
                </a:extLst>
              </p:cNvPr>
              <p:cNvSpPr txBox="1"/>
              <p:nvPr/>
            </p:nvSpPr>
            <p:spPr>
              <a:xfrm>
                <a:off x="147975" y="3339067"/>
                <a:ext cx="3898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ED6749-A369-4417-8A69-4D3778D14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5" y="3339067"/>
                <a:ext cx="389850" cy="369332"/>
              </a:xfrm>
              <a:prstGeom prst="rect">
                <a:avLst/>
              </a:prstGeom>
              <a:blipFill>
                <a:blip r:embed="rId7"/>
                <a:stretch>
                  <a:fillRect l="-15625" r="-3125" b="-1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E87AAD-0E12-45FA-A813-E34674BA9C95}"/>
                  </a:ext>
                </a:extLst>
              </p:cNvPr>
              <p:cNvSpPr txBox="1"/>
              <p:nvPr/>
            </p:nvSpPr>
            <p:spPr>
              <a:xfrm>
                <a:off x="1860946" y="5164515"/>
                <a:ext cx="3827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E87AAD-0E12-45FA-A813-E34674BA9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946" y="5164515"/>
                <a:ext cx="382732" cy="369332"/>
              </a:xfrm>
              <a:prstGeom prst="rect">
                <a:avLst/>
              </a:prstGeom>
              <a:blipFill>
                <a:blip r:embed="rId8"/>
                <a:stretch>
                  <a:fillRect l="-15873" r="-3175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3F30AE47-47C4-4471-BACF-D7DACD54E408}"/>
              </a:ext>
            </a:extLst>
          </p:cNvPr>
          <p:cNvSpPr/>
          <p:nvPr/>
        </p:nvSpPr>
        <p:spPr>
          <a:xfrm>
            <a:off x="7340600" y="433128"/>
            <a:ext cx="170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NimbusRomNo9L-Regu"/>
              </a:rPr>
              <a:t>SNR=8dB</a:t>
            </a:r>
          </a:p>
          <a:p>
            <a:r>
              <a:rPr lang="en-GB" dirty="0">
                <a:latin typeface="NimbusRomNo9L-Regu"/>
              </a:rPr>
              <a:t>Lake image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FE044F-2EE4-4DE7-AA82-69BEC8898B4C}"/>
              </a:ext>
            </a:extLst>
          </p:cNvPr>
          <p:cNvSpPr/>
          <p:nvPr/>
        </p:nvSpPr>
        <p:spPr>
          <a:xfrm>
            <a:off x="5924379" y="1798604"/>
            <a:ext cx="170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NimbusRomNo9L-Regu"/>
              </a:rPr>
              <a:t>PSNR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925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46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0084F-B9C3-4AFD-8DEB-3F950C4EB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7" y="2198757"/>
            <a:ext cx="8161666" cy="30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12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47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AE930-073F-47E5-A638-D3478D1B64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49" y="1198746"/>
            <a:ext cx="7158942" cy="52282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512DCD-ABD2-426A-AB5C-EB694638FB4E}"/>
              </a:ext>
            </a:extLst>
          </p:cNvPr>
          <p:cNvSpPr/>
          <p:nvPr/>
        </p:nvSpPr>
        <p:spPr>
          <a:xfrm>
            <a:off x="701040" y="5524726"/>
            <a:ext cx="1573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NimbusRomNo9L-Regu"/>
              </a:rPr>
              <a:t>SNR=8dB</a:t>
            </a:r>
          </a:p>
          <a:p>
            <a:r>
              <a:rPr lang="en-GB" dirty="0">
                <a:latin typeface="NimbusRomNo9L-Regu"/>
              </a:rPr>
              <a:t>Lake image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BBAEA8-1708-40F1-B668-3C399920F9C3}"/>
                  </a:ext>
                </a:extLst>
              </p:cNvPr>
              <p:cNvSpPr txBox="1"/>
              <p:nvPr/>
            </p:nvSpPr>
            <p:spPr>
              <a:xfrm>
                <a:off x="3175000" y="5891768"/>
                <a:ext cx="3898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BBAEA8-1708-40F1-B668-3C399920F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5891768"/>
                <a:ext cx="389850" cy="369332"/>
              </a:xfrm>
              <a:prstGeom prst="rect">
                <a:avLst/>
              </a:prstGeom>
              <a:blipFill>
                <a:blip r:embed="rId4"/>
                <a:stretch>
                  <a:fillRect l="-17188" r="-3125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006592-F654-4EBD-A474-8298574B057C}"/>
                  </a:ext>
                </a:extLst>
              </p:cNvPr>
              <p:cNvSpPr txBox="1"/>
              <p:nvPr/>
            </p:nvSpPr>
            <p:spPr>
              <a:xfrm>
                <a:off x="6223000" y="4783493"/>
                <a:ext cx="3827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006592-F654-4EBD-A474-8298574B0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0" y="4783493"/>
                <a:ext cx="382732" cy="369332"/>
              </a:xfrm>
              <a:prstGeom prst="rect">
                <a:avLst/>
              </a:prstGeom>
              <a:blipFill>
                <a:blip r:embed="rId5"/>
                <a:stretch>
                  <a:fillRect l="-17460" r="-3175" b="-1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174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Numerical </a:t>
            </a:r>
            <a:r>
              <a:rPr lang="es-AR" dirty="0" err="1"/>
              <a:t>Experiments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48</a:t>
            </a:fld>
            <a:endParaRPr lang="en-US" alt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115E-CA3F-4DD0-A6E9-7DE9B4C64461}"/>
              </a:ext>
            </a:extLst>
          </p:cNvPr>
          <p:cNvSpPr/>
          <p:nvPr/>
        </p:nvSpPr>
        <p:spPr>
          <a:xfrm>
            <a:off x="701040" y="1198746"/>
            <a:ext cx="715894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TGV denoising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8DE83-A092-41AA-A51C-C0C78DB31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2217387"/>
            <a:ext cx="8928100" cy="242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924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Practical</a:t>
            </a:r>
            <a:r>
              <a:rPr lang="es-AR" altLang="es-ES" noProof="0" dirty="0"/>
              <a:t> </a:t>
            </a:r>
            <a:r>
              <a:rPr lang="es-AR" altLang="es-ES" noProof="0" dirty="0" err="1"/>
              <a:t>guidelines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29CBDF-9535-4160-ABA7-06B648830C18}"/>
              </a:ext>
            </a:extLst>
          </p:cNvPr>
          <p:cNvSpPr/>
          <p:nvPr/>
        </p:nvSpPr>
        <p:spPr>
          <a:xfrm>
            <a:off x="701040" y="1198746"/>
            <a:ext cx="754761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 Light" panose="020F0302020204030204" pitchFamily="34" charset="0"/>
                <a:ea typeface="ＭＳ Ｐゴシック" pitchFamily="28" charset="-128"/>
              </a:rPr>
              <a:t>When can I use this method and how? Will it actually work?</a:t>
            </a:r>
            <a:endParaRPr lang="en-GB" b="1" dirty="0">
              <a:solidFill>
                <a:schemeClr val="accent2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892C15F-FDC7-4F24-BDB7-984D0F41F3B7}"/>
                  </a:ext>
                </a:extLst>
              </p:cNvPr>
              <p:cNvSpPr/>
              <p:nvPr/>
            </p:nvSpPr>
            <p:spPr>
              <a:xfrm>
                <a:off x="214067" y="1660411"/>
                <a:ext cx="8748957" cy="4324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buClr>
                    <a:srgbClr val="00B050"/>
                  </a:buClr>
                </a:pPr>
                <a:r>
                  <a:rPr lang="en-GB" b="1" dirty="0">
                    <a:latin typeface="Calibri Light" panose="020F0302020204030204" pitchFamily="34" charset="0"/>
                    <a:ea typeface="ＭＳ Ｐゴシック" pitchFamily="28" charset="-128"/>
                  </a:rPr>
                  <a:t>Requirements:</a:t>
                </a:r>
                <a:endParaRPr lang="en-GB" sz="1100" dirty="0">
                  <a:solidFill>
                    <a:srgbClr val="FF0000"/>
                  </a:solidFill>
                  <a:latin typeface="Calibri Light" panose="020F0302020204030204" pitchFamily="34" charset="0"/>
                  <a:ea typeface="ＭＳ Ｐゴシック" pitchFamily="28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Convex problem. Regulariser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s-ES" sz="1600" dirty="0">
                    <a:sym typeface="Wingdings" panose="05000000000000000000" pitchFamily="2" charset="2"/>
                  </a:rPr>
                  <a:t>) can be non-smooth, but needs to be convex.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ym typeface="Wingdings" panose="05000000000000000000" pitchFamily="2" charset="2"/>
                  </a:rPr>
                  <a:t>You need to be able to compute the proximal operator of your regularisers in a reasonable time.</a:t>
                </a:r>
                <a:endParaRPr lang="en-US" sz="16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lvl="1">
                  <a:buClr>
                    <a:srgbClr val="00B050"/>
                  </a:buClr>
                </a:pPr>
                <a:r>
                  <a:rPr lang="en-GB" b="1" dirty="0">
                    <a:latin typeface="Calibri Light" panose="020F0302020204030204" pitchFamily="34" charset="0"/>
                    <a:ea typeface="ＭＳ Ｐゴシック" pitchFamily="28" charset="-128"/>
                  </a:rPr>
                  <a:t>Potential difficulties and limitations:</a:t>
                </a:r>
                <a:endParaRPr lang="en-GB" sz="1100" dirty="0">
                  <a:solidFill>
                    <a:srgbClr val="FF0000"/>
                  </a:solidFill>
                  <a:latin typeface="Calibri Light" panose="020F0302020204030204" pitchFamily="34" charset="0"/>
                  <a:ea typeface="ＭＳ Ｐゴシック" pitchFamily="28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altLang="es-ES" sz="1600" dirty="0"/>
                  <a:t>Operator A is too ill-posed </a:t>
                </a:r>
                <a:r>
                  <a:rPr lang="en-GB" altLang="es-ES" sz="1600" dirty="0">
                    <a:sym typeface="Wingdings" panose="05000000000000000000" pitchFamily="2" charset="2"/>
                  </a:rPr>
                  <a:t> </a:t>
                </a:r>
                <a:r>
                  <a:rPr lang="en-GB" altLang="es-ES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requires</a:t>
                </a:r>
                <a:r>
                  <a:rPr lang="en-GB" altLang="es-ES" sz="1600" dirty="0">
                    <a:sym typeface="Wingdings" panose="05000000000000000000" pitchFamily="2" charset="2"/>
                  </a:rPr>
                  <a:t> </a:t>
                </a:r>
                <a:r>
                  <a:rPr lang="en-GB" altLang="es-ES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preconditioning</a:t>
                </a:r>
                <a:endParaRPr lang="en-US" altLang="es-ES" sz="1600" dirty="0"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ym typeface="Wingdings" panose="05000000000000000000" pitchFamily="2" charset="2"/>
                  </a:rPr>
                  <a:t>When running 2 Markov chains, use thinning to achieve </a:t>
                </a:r>
                <a:r>
                  <a:rPr lang="en-US" altLang="es-ES" sz="1600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similar effective sample size</a:t>
                </a:r>
                <a:endParaRPr lang="en-US" sz="16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anose="05000000000000000000" pitchFamily="2" charset="2"/>
                  </a:rPr>
                  <a:t>Extremely ill-posed problems</a:t>
                </a:r>
                <a:r>
                  <a:rPr lang="en-GB" altLang="es-ES" sz="1600" dirty="0">
                    <a:sym typeface="Wingdings" panose="05000000000000000000" pitchFamily="2" charset="2"/>
                  </a:rPr>
                  <a:t> </a:t>
                </a:r>
                <a:r>
                  <a:rPr lang="en-US" sz="1600" dirty="0">
                    <a:sym typeface="Wingdings" panose="05000000000000000000" pitchFamily="2" charset="2"/>
                  </a:rPr>
                  <a:t>MYULA Markov kernels might not work</a:t>
                </a:r>
                <a:endParaRPr lang="en-US" sz="1600" dirty="0">
                  <a:solidFill>
                    <a:schemeClr val="accent1"/>
                  </a:solidFill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anose="05000000000000000000" pitchFamily="2" charset="2"/>
                  </a:rPr>
                  <a:t>Dimension of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: we tested only 2 parameters. Limits not studied yet.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600" dirty="0">
                  <a:sym typeface="Wingdings" panose="05000000000000000000" pitchFamily="2" charset="2"/>
                </a:endParaRPr>
              </a:p>
              <a:p>
                <a:pPr lvl="1">
                  <a:buClr>
                    <a:srgbClr val="00B050"/>
                  </a:buClr>
                </a:pPr>
                <a:r>
                  <a:rPr lang="en-GB" b="1" dirty="0">
                    <a:latin typeface="Calibri Light" panose="020F0302020204030204" pitchFamily="34" charset="0"/>
                    <a:ea typeface="ＭＳ Ｐゴシック" pitchFamily="28" charset="-128"/>
                  </a:rPr>
                  <a:t>Performance:</a:t>
                </a:r>
              </a:p>
              <a:p>
                <a:pPr lvl="1">
                  <a:buClr>
                    <a:srgbClr val="00B050"/>
                  </a:buClr>
                </a:pPr>
                <a:endParaRPr lang="en-GB" sz="1100" dirty="0">
                  <a:solidFill>
                    <a:srgbClr val="FF0000"/>
                  </a:solidFill>
                  <a:latin typeface="Calibri Light" panose="020F0302020204030204" pitchFamily="34" charset="0"/>
                  <a:ea typeface="ＭＳ Ｐゴシック" pitchFamily="28" charset="-128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/>
                  <a:t>Quality of results limited by quality of model</a:t>
                </a:r>
                <a:r>
                  <a:rPr lang="en-US" altLang="es-ES" sz="1600" dirty="0">
                    <a:sym typeface="Wingdings" panose="05000000000000000000" pitchFamily="2" charset="2"/>
                  </a:rPr>
                  <a:t>: prior misspecification leads to poor results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es-ES" sz="1600" dirty="0">
                    <a:sym typeface="Wingdings" panose="05000000000000000000" pitchFamily="2" charset="2"/>
                  </a:rPr>
                  <a:t>Easier to use when running a single Markov chain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anose="05000000000000000000" pitchFamily="2" charset="2"/>
                  </a:rPr>
                  <a:t>Works remarkably well when model is good, even for low SNR scenarios</a:t>
                </a:r>
                <a:endParaRPr lang="en-GB" sz="16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892C15F-FDC7-4F24-BDB7-984D0F41F3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7" y="1660411"/>
                <a:ext cx="8748957" cy="4324261"/>
              </a:xfrm>
              <a:prstGeom prst="rect">
                <a:avLst/>
              </a:prstGeom>
              <a:blipFill>
                <a:blip r:embed="rId4"/>
                <a:stretch>
                  <a:fillRect t="-1127" r="-70" b="-845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708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5</a:t>
            </a:fld>
            <a:endParaRPr lang="en-US" altLang="es-E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4361" y="596973"/>
            <a:ext cx="7915275" cy="1143000"/>
          </a:xfrm>
        </p:spPr>
        <p:txBody>
          <a:bodyPr/>
          <a:lstStyle/>
          <a:p>
            <a:pPr eaLnBrk="1" hangingPunct="1"/>
            <a:r>
              <a:rPr lang="es-AR" altLang="es-ES" sz="2800" dirty="0"/>
              <a:t>High-dimensional </a:t>
            </a:r>
            <a:r>
              <a:rPr lang="en-GB" altLang="es-ES" sz="2800" dirty="0"/>
              <a:t>Inverse</a:t>
            </a:r>
            <a:r>
              <a:rPr lang="es-AR" altLang="es-ES" sz="2800" dirty="0"/>
              <a:t> </a:t>
            </a:r>
            <a:r>
              <a:rPr lang="es-AR" altLang="es-ES" sz="2800" dirty="0" err="1"/>
              <a:t>Problems</a:t>
            </a:r>
            <a:endParaRPr lang="es-AR" altLang="es-ES" sz="2800" noProof="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50A6AEC-6696-458E-9FB7-ADA9CB61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52" y="2622178"/>
            <a:ext cx="2625295" cy="2635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034BCC-63D2-40EE-8218-49E1F0596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229" y="2622176"/>
            <a:ext cx="2625296" cy="26355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9D4B3A-D718-43BC-B54A-8786FFD3A87A}"/>
                  </a:ext>
                </a:extLst>
              </p:cNvPr>
              <p:cNvSpPr/>
              <p:nvPr/>
            </p:nvSpPr>
            <p:spPr>
              <a:xfrm>
                <a:off x="3500783" y="5257727"/>
                <a:ext cx="21877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𝑜𝑏𝑠𝑒𝑟𝑣𝑎𝑡𝑖𝑜𝑛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9D4B3A-D718-43BC-B54A-8786FFD3A8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783" y="5257727"/>
                <a:ext cx="2187714" cy="461665"/>
              </a:xfrm>
              <a:prstGeom prst="rect">
                <a:avLst/>
              </a:prstGeom>
              <a:blipFill>
                <a:blip r:embed="rId6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34C8795-ABD4-447C-970F-20545AFE8EEC}"/>
                  </a:ext>
                </a:extLst>
              </p:cNvPr>
              <p:cNvSpPr/>
              <p:nvPr/>
            </p:nvSpPr>
            <p:spPr>
              <a:xfrm>
                <a:off x="952631" y="5257726"/>
                <a:ext cx="14175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34C8795-ABD4-447C-970F-20545AFE8E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31" y="5257726"/>
                <a:ext cx="1417504" cy="461665"/>
              </a:xfrm>
              <a:prstGeom prst="rect">
                <a:avLst/>
              </a:prstGeom>
              <a:blipFill>
                <a:blip r:embed="rId7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4C93D0D-9E65-408C-896D-8F90F2896B48}"/>
                  </a:ext>
                </a:extLst>
              </p:cNvPr>
              <p:cNvSpPr/>
              <p:nvPr/>
            </p:nvSpPr>
            <p:spPr>
              <a:xfrm>
                <a:off x="6471808" y="5257726"/>
                <a:ext cx="20687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𝑒𝑠𝑡𝑖𝑚𝑎𝑡𝑖𝑜𝑛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4C93D0D-9E65-408C-896D-8F90F2896B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808" y="5257726"/>
                <a:ext cx="2068771" cy="461665"/>
              </a:xfrm>
              <a:prstGeom prst="rect">
                <a:avLst/>
              </a:prstGeom>
              <a:blipFill>
                <a:blip r:embed="rId8"/>
                <a:stretch>
                  <a:fillRect t="-1316" r="-14454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7F073F4-3164-4BF8-A49D-E5760C97B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9407" y="2622177"/>
            <a:ext cx="2631533" cy="2635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42413AA-7A30-4D1C-9E61-0B40D06A20C0}"/>
                  </a:ext>
                </a:extLst>
              </p:cNvPr>
              <p:cNvSpPr/>
              <p:nvPr/>
            </p:nvSpPr>
            <p:spPr>
              <a:xfrm>
                <a:off x="614361" y="1419821"/>
                <a:ext cx="2838085" cy="640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42413AA-7A30-4D1C-9E61-0B40D06A2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1" y="1419821"/>
                <a:ext cx="2838085" cy="640303"/>
              </a:xfrm>
              <a:prstGeom prst="rect">
                <a:avLst/>
              </a:prstGeom>
              <a:blipFill>
                <a:blip r:embed="rId10"/>
                <a:stretch>
                  <a:fillRect t="-1905" b="-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045924-3073-4FB8-A40D-03FE88F66652}"/>
                  </a:ext>
                </a:extLst>
              </p:cNvPr>
              <p:cNvSpPr/>
              <p:nvPr/>
            </p:nvSpPr>
            <p:spPr>
              <a:xfrm>
                <a:off x="4350085" y="1413216"/>
                <a:ext cx="3498329" cy="6535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1" dirty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𝐴𝑥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045924-3073-4FB8-A40D-03FE88F666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085" y="1413216"/>
                <a:ext cx="3498329" cy="653512"/>
              </a:xfrm>
              <a:prstGeom prst="rect">
                <a:avLst/>
              </a:prstGeom>
              <a:blipFill>
                <a:blip r:embed="rId11"/>
                <a:stretch>
                  <a:fillRect b="-37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88AA83-540E-4707-BAF5-DABB548D89DB}"/>
              </a:ext>
            </a:extLst>
          </p:cNvPr>
          <p:cNvCxnSpPr>
            <a:endCxn id="12" idx="1"/>
          </p:cNvCxnSpPr>
          <p:nvPr/>
        </p:nvCxnSpPr>
        <p:spPr bwMode="auto">
          <a:xfrm flipV="1">
            <a:off x="3452446" y="1739972"/>
            <a:ext cx="89763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84782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127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759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648736" y="3131697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8FF96B-9336-4BB3-83D2-2A63AE0892F7}"/>
              </a:ext>
            </a:extLst>
          </p:cNvPr>
          <p:cNvCxnSpPr>
            <a:cxnSpLocks/>
          </p:cNvCxnSpPr>
          <p:nvPr/>
        </p:nvCxnSpPr>
        <p:spPr bwMode="auto">
          <a:xfrm>
            <a:off x="2049943" y="2405143"/>
            <a:ext cx="4109631" cy="700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21BDE-B39D-43D7-A2D0-1CDF4600B1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2417" y="2367152"/>
            <a:ext cx="4033283" cy="738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84606A9-3548-41FD-B695-F1DD9C5AF0C4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>
            <a:off x="4815786" y="2919386"/>
            <a:ext cx="1" cy="5020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752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648736" y="3131697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8FF96B-9336-4BB3-83D2-2A63AE0892F7}"/>
              </a:ext>
            </a:extLst>
          </p:cNvPr>
          <p:cNvCxnSpPr>
            <a:cxnSpLocks/>
          </p:cNvCxnSpPr>
          <p:nvPr/>
        </p:nvCxnSpPr>
        <p:spPr bwMode="auto">
          <a:xfrm>
            <a:off x="2049943" y="2405143"/>
            <a:ext cx="4109631" cy="700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21BDE-B39D-43D7-A2D0-1CDF4600B1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2417" y="2367152"/>
            <a:ext cx="4033283" cy="738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84606A9-3548-41FD-B695-F1DD9C5AF0C4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>
            <a:off x="4815786" y="2919386"/>
            <a:ext cx="1" cy="5020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2DDD7-ABF9-495E-8DEA-7C240BB0A04D}"/>
              </a:ext>
            </a:extLst>
          </p:cNvPr>
          <p:cNvCxnSpPr>
            <a:cxnSpLocks/>
          </p:cNvCxnSpPr>
          <p:nvPr/>
        </p:nvCxnSpPr>
        <p:spPr bwMode="auto">
          <a:xfrm>
            <a:off x="4406900" y="3733800"/>
            <a:ext cx="165100" cy="4866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F6437A2-1EC1-4829-928E-E8B3A90D49E1}"/>
              </a:ext>
            </a:extLst>
          </p:cNvPr>
          <p:cNvCxnSpPr>
            <a:cxnSpLocks/>
          </p:cNvCxnSpPr>
          <p:nvPr/>
        </p:nvCxnSpPr>
        <p:spPr bwMode="auto">
          <a:xfrm flipH="1">
            <a:off x="5118100" y="3720628"/>
            <a:ext cx="231974" cy="4866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A4B6F0-DC65-4B2E-9978-A8353E8C889D}"/>
              </a:ext>
            </a:extLst>
          </p:cNvPr>
          <p:cNvSpPr/>
          <p:nvPr/>
        </p:nvSpPr>
        <p:spPr>
          <a:xfrm>
            <a:off x="3754793" y="4215922"/>
            <a:ext cx="225948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 Light" panose="020F0302020204030204" pitchFamily="34" charset="0"/>
                <a:ea typeface="ＭＳ Ｐゴシック" pitchFamily="28" charset="-128"/>
              </a:rPr>
              <a:t>MYULA  SAMPLER</a:t>
            </a:r>
            <a:endParaRPr lang="en-GB" sz="3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58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r>
                      <a:rPr lang="es-AR" sz="1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s-A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180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AR" sz="18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AR" sz="1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s-AR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3163495" cy="394210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0210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648736" y="3131697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8FF96B-9336-4BB3-83D2-2A63AE0892F7}"/>
              </a:ext>
            </a:extLst>
          </p:cNvPr>
          <p:cNvCxnSpPr>
            <a:cxnSpLocks/>
          </p:cNvCxnSpPr>
          <p:nvPr/>
        </p:nvCxnSpPr>
        <p:spPr bwMode="auto">
          <a:xfrm>
            <a:off x="2049943" y="2405143"/>
            <a:ext cx="4109631" cy="7009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D21BDE-B39D-43D7-A2D0-1CDF4600B1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02417" y="2367152"/>
            <a:ext cx="4033283" cy="7389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84606A9-3548-41FD-B695-F1DD9C5AF0C4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>
            <a:off x="4815786" y="2919386"/>
            <a:ext cx="1" cy="50208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302DDD7-ABF9-495E-8DEA-7C240BB0A04D}"/>
              </a:ext>
            </a:extLst>
          </p:cNvPr>
          <p:cNvCxnSpPr>
            <a:cxnSpLocks/>
          </p:cNvCxnSpPr>
          <p:nvPr/>
        </p:nvCxnSpPr>
        <p:spPr bwMode="auto">
          <a:xfrm>
            <a:off x="4406900" y="3733800"/>
            <a:ext cx="165100" cy="4866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F6437A2-1EC1-4829-928E-E8B3A90D49E1}"/>
              </a:ext>
            </a:extLst>
          </p:cNvPr>
          <p:cNvCxnSpPr>
            <a:cxnSpLocks/>
          </p:cNvCxnSpPr>
          <p:nvPr/>
        </p:nvCxnSpPr>
        <p:spPr bwMode="auto">
          <a:xfrm flipH="1">
            <a:off x="5118100" y="3720628"/>
            <a:ext cx="231974" cy="4866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A4B6F0-DC65-4B2E-9978-A8353E8C889D}"/>
              </a:ext>
            </a:extLst>
          </p:cNvPr>
          <p:cNvSpPr/>
          <p:nvPr/>
        </p:nvSpPr>
        <p:spPr>
          <a:xfrm>
            <a:off x="3754793" y="4215922"/>
            <a:ext cx="225948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 Light" panose="020F0302020204030204" pitchFamily="34" charset="0"/>
                <a:ea typeface="ＭＳ Ｐゴシック" pitchFamily="28" charset="-128"/>
              </a:rPr>
              <a:t>MYULA  SAMPLER</a:t>
            </a:r>
            <a:endParaRPr lang="en-GB" sz="3600" dirty="0">
              <a:latin typeface="Calibri Light" panose="020F03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19A6F2-5AC1-4707-893C-89310BBBDA4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67400" y="3892985"/>
            <a:ext cx="626104" cy="5229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F62CC8-037C-4B73-A54A-ED7607F2B47B}"/>
              </a:ext>
            </a:extLst>
          </p:cNvPr>
          <p:cNvCxnSpPr>
            <a:cxnSpLocks/>
          </p:cNvCxnSpPr>
          <p:nvPr/>
        </p:nvCxnSpPr>
        <p:spPr bwMode="auto">
          <a:xfrm>
            <a:off x="5880928" y="4415499"/>
            <a:ext cx="679450" cy="3815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81999B4-6CF6-42CB-8FD9-002D840051DF}"/>
              </a:ext>
            </a:extLst>
          </p:cNvPr>
          <p:cNvCxnSpPr>
            <a:cxnSpLocks/>
          </p:cNvCxnSpPr>
          <p:nvPr/>
        </p:nvCxnSpPr>
        <p:spPr bwMode="auto">
          <a:xfrm flipV="1">
            <a:off x="5867400" y="4302920"/>
            <a:ext cx="798985" cy="11257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5240D1-57DE-44CA-AE46-48AE5C05029F}"/>
                  </a:ext>
                </a:extLst>
              </p:cNvPr>
              <p:cNvSpPr/>
              <p:nvPr/>
            </p:nvSpPr>
            <p:spPr>
              <a:xfrm>
                <a:off x="6462063" y="3538684"/>
                <a:ext cx="27974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s-AR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convex, non-smooth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5240D1-57DE-44CA-AE46-48AE5C050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063" y="3538684"/>
                <a:ext cx="2797497" cy="369332"/>
              </a:xfrm>
              <a:prstGeom prst="rect">
                <a:avLst/>
              </a:prstGeom>
              <a:blipFill>
                <a:blip r:embed="rId11"/>
                <a:stretch>
                  <a:fillRect t="-8197" r="-1525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531D5A3A-59BA-4918-AA10-83A3DD1FCA8E}"/>
              </a:ext>
            </a:extLst>
          </p:cNvPr>
          <p:cNvSpPr/>
          <p:nvPr/>
        </p:nvSpPr>
        <p:spPr>
          <a:xfrm>
            <a:off x="6679913" y="4036880"/>
            <a:ext cx="2097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high-dimensions</a:t>
            </a:r>
            <a:endParaRPr lang="en-GB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95B695-60EF-4C75-8D69-C8C08D7B20B4}"/>
              </a:ext>
            </a:extLst>
          </p:cNvPr>
          <p:cNvSpPr/>
          <p:nvPr/>
        </p:nvSpPr>
        <p:spPr>
          <a:xfrm>
            <a:off x="6567556" y="4608291"/>
            <a:ext cx="2565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easy implementation</a:t>
            </a:r>
            <a:endParaRPr lang="en-GB" sz="20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BDC7FF-359C-4985-BF16-2E68E1EDF553}"/>
              </a:ext>
            </a:extLst>
          </p:cNvPr>
          <p:cNvCxnSpPr>
            <a:cxnSpLocks/>
          </p:cNvCxnSpPr>
          <p:nvPr/>
        </p:nvCxnSpPr>
        <p:spPr bwMode="auto">
          <a:xfrm>
            <a:off x="7778750" y="4946494"/>
            <a:ext cx="0" cy="3815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CB850D3-2314-42D0-806F-E991C65D96C0}"/>
              </a:ext>
            </a:extLst>
          </p:cNvPr>
          <p:cNvSpPr/>
          <p:nvPr/>
        </p:nvSpPr>
        <p:spPr>
          <a:xfrm>
            <a:off x="6560378" y="5257480"/>
            <a:ext cx="2662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Just need gradients &amp;</a:t>
            </a:r>
          </a:p>
          <a:p>
            <a:r>
              <a:rPr lang="en-US" sz="2000" dirty="0"/>
              <a:t>proximal operators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84182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</m:oMath>
                  </m:oMathPara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4187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89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8988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415504" y="2235355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55D11E-565C-4338-8644-849401176E87}"/>
              </a:ext>
            </a:extLst>
          </p:cNvPr>
          <p:cNvSpPr/>
          <p:nvPr/>
        </p:nvSpPr>
        <p:spPr>
          <a:xfrm>
            <a:off x="0" y="3817864"/>
            <a:ext cx="565484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EB performs remarkably well at low SNR values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Generally outperforms many other approaches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Can handle multiple regularisation parameters</a:t>
            </a:r>
            <a:endParaRPr lang="en-GB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Achieves close-to-optimal performance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Fast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sz="16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7B1F3C-C281-411F-9405-27349C94710E}"/>
              </a:ext>
            </a:extLst>
          </p:cNvPr>
          <p:cNvSpPr/>
          <p:nvPr/>
        </p:nvSpPr>
        <p:spPr>
          <a:xfrm>
            <a:off x="0" y="5059070"/>
            <a:ext cx="614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GB" sz="1600" dirty="0"/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GB" sz="1600" dirty="0"/>
              <a:t>In some problems setting up the sampler can be difficult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GB" sz="1600" dirty="0"/>
              <a:t>Although it handles very high dimensions, for extremely ill-posed and high dimensional problems it can be slow.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778426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s-ES" noProof="0" dirty="0" err="1"/>
              <a:t>Conclusions</a:t>
            </a:r>
            <a:r>
              <a:rPr lang="es-AR" altLang="es-ES" noProof="0" dirty="0"/>
              <a:t> and Future </a:t>
            </a:r>
            <a:r>
              <a:rPr lang="es-AR" altLang="es-ES" noProof="0" dirty="0" err="1"/>
              <a:t>Work</a:t>
            </a: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8540579" y="6557920"/>
            <a:ext cx="685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32781-F253-47D5-BC58-C7031992FA51}"/>
              </a:ext>
            </a:extLst>
          </p:cNvPr>
          <p:cNvSpPr/>
          <p:nvPr/>
        </p:nvSpPr>
        <p:spPr>
          <a:xfrm>
            <a:off x="233362" y="1477863"/>
            <a:ext cx="8910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Summary: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4E88F0-82ED-4139-BA03-F8623C03FC3E}"/>
              </a:ext>
            </a:extLst>
          </p:cNvPr>
          <p:cNvGrpSpPr/>
          <p:nvPr/>
        </p:nvGrpSpPr>
        <p:grpSpPr>
          <a:xfrm>
            <a:off x="356190" y="2016472"/>
            <a:ext cx="1764710" cy="1484399"/>
            <a:chOff x="-456442" y="2646052"/>
            <a:chExt cx="5919982" cy="30514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9D5CA5-1E8D-4193-86AB-DB9E19CCB067}"/>
                </a:ext>
              </a:extLst>
            </p:cNvPr>
            <p:cNvGrpSpPr/>
            <p:nvPr/>
          </p:nvGrpSpPr>
          <p:grpSpPr>
            <a:xfrm>
              <a:off x="-456442" y="2646052"/>
              <a:ext cx="5919982" cy="2848582"/>
              <a:chOff x="758709" y="3617005"/>
              <a:chExt cx="4828290" cy="284858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69082F6-6443-4F1A-B0EF-A78A3FA1F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11680" y="4371706"/>
                <a:ext cx="3290185" cy="20808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/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s-AR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14D7389-6AB6-4742-B7BD-DBC6EDC96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709" y="3617005"/>
                    <a:ext cx="125297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947" r="-159211" b="-13793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/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AR" sz="1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GB" sz="1800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10DC83B-9692-4C6E-AC03-6B636DDF4AD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1637" y="6096255"/>
                    <a:ext cx="38536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696" r="-100000" b="-9655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/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AR" sz="1600" i="1">
                                    <a:solidFill>
                                      <a:srgbClr val="5151FF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AR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5151FF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  <m:sub>
                            <m:r>
                              <a:rPr lang="en-US" sz="1600" i="1">
                                <a:solidFill>
                                  <a:srgbClr val="5151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𝑀𝐿𝐸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5151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600" dirty="0">
                    <a:solidFill>
                      <a:srgbClr val="2525F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8097AEB-9DE4-4E5F-B7EE-00F00D963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0364" y="5320140"/>
                  <a:ext cx="756617" cy="377347"/>
                </a:xfrm>
                <a:prstGeom prst="rect">
                  <a:avLst/>
                </a:prstGeom>
                <a:blipFill>
                  <a:blip r:embed="rId7"/>
                  <a:stretch>
                    <a:fillRect r="-167568" b="-1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6D68CE-BFD4-4A6A-9368-E9FC093C472A}"/>
                </a:ext>
              </a:extLst>
            </p:cNvPr>
            <p:cNvSpPr/>
            <p:nvPr/>
          </p:nvSpPr>
          <p:spPr bwMode="auto">
            <a:xfrm>
              <a:off x="3069663" y="3530691"/>
              <a:ext cx="45719" cy="45719"/>
            </a:xfrm>
            <a:prstGeom prst="ellipse">
              <a:avLst/>
            </a:prstGeom>
            <a:solidFill>
              <a:srgbClr val="2525FF"/>
            </a:solidFill>
            <a:ln w="9525" cap="flat" cmpd="sng" algn="ctr">
              <a:solidFill>
                <a:srgbClr val="515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8D6C8-EDC5-4EBE-A6C8-4EFA9648F8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0740" y="3576410"/>
              <a:ext cx="0" cy="17335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2525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/>
              <p:nvPr/>
            </p:nvSpPr>
            <p:spPr>
              <a:xfrm>
                <a:off x="3206152" y="2539509"/>
                <a:ext cx="418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</m:oMath>
                  </m:oMathPara>
                </a14:m>
                <a:endParaRPr lang="es-AR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660B0C-A2C1-44E9-8EE2-DA8F7B2F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152" y="2539509"/>
                <a:ext cx="4187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/>
              <p:nvPr/>
            </p:nvSpPr>
            <p:spPr>
              <a:xfrm>
                <a:off x="1796413" y="2520388"/>
                <a:ext cx="1689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A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s-A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1B248D-B972-4255-9F0D-02831D3AF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413" y="2520388"/>
                <a:ext cx="1689885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EC001349-6488-4697-A5FF-47013FC91F24}"/>
              </a:ext>
            </a:extLst>
          </p:cNvPr>
          <p:cNvGrpSpPr/>
          <p:nvPr/>
        </p:nvGrpSpPr>
        <p:grpSpPr>
          <a:xfrm>
            <a:off x="3415504" y="2235355"/>
            <a:ext cx="2460038" cy="659107"/>
            <a:chOff x="6620861" y="2235866"/>
            <a:chExt cx="2460038" cy="6591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634512-E78E-4F32-8447-485CBFE7EE5F}"/>
                </a:ext>
              </a:extLst>
            </p:cNvPr>
            <p:cNvSpPr/>
            <p:nvPr/>
          </p:nvSpPr>
          <p:spPr>
            <a:xfrm>
              <a:off x="6726989" y="223586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</a:t>
              </a:r>
              <a:endParaRPr lang="en-GB" sz="2800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4852C1-29D1-4E2F-B272-A25707A985E2}"/>
                </a:ext>
              </a:extLst>
            </p:cNvPr>
            <p:cNvSpPr/>
            <p:nvPr/>
          </p:nvSpPr>
          <p:spPr>
            <a:xfrm>
              <a:off x="7856661" y="2277536"/>
              <a:ext cx="1224238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POSTERIOR</a:t>
              </a:r>
              <a:endPara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/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AR" sz="1800" i="1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s-AR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800" i="1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586E2AB-FDA9-435F-8C8A-FD401C273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861" y="2525641"/>
                  <a:ext cx="2334101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67782D5-8C39-4121-8E8A-71DC335DADD4}"/>
              </a:ext>
            </a:extLst>
          </p:cNvPr>
          <p:cNvSpPr/>
          <p:nvPr/>
        </p:nvSpPr>
        <p:spPr>
          <a:xfrm>
            <a:off x="5190370" y="3660033"/>
            <a:ext cx="3953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B050"/>
              </a:buClr>
            </a:pPr>
            <a:r>
              <a:rPr lang="en-GB" b="1" dirty="0">
                <a:latin typeface="Calibri Light" panose="020F0302020204030204" pitchFamily="34" charset="0"/>
                <a:ea typeface="ＭＳ Ｐゴシック" pitchFamily="28" charset="-128"/>
              </a:rPr>
              <a:t>Future Work:</a:t>
            </a:r>
            <a:endParaRPr lang="en-GB" sz="1100" dirty="0">
              <a:solidFill>
                <a:srgbClr val="FF0000"/>
              </a:solidFill>
              <a:latin typeface="Calibri Light" panose="020F0302020204030204" pitchFamily="34" charset="0"/>
              <a:ea typeface="ＭＳ Ｐゴシック" pitchFamily="28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s-ES" sz="800" dirty="0"/>
          </a:p>
          <a:p>
            <a:pPr lvl="1"/>
            <a:r>
              <a:rPr lang="en-US" altLang="es-ES" sz="1600" dirty="0"/>
              <a:t>- Accelerate the Markov kernels driving the stochastic approximation algorithm.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B104BD-07A3-483E-9192-6F8CEFCC9D24}"/>
              </a:ext>
            </a:extLst>
          </p:cNvPr>
          <p:cNvSpPr/>
          <p:nvPr/>
        </p:nvSpPr>
        <p:spPr>
          <a:xfrm>
            <a:off x="0" y="3817864"/>
            <a:ext cx="565484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EB performs remarkably well at low SNR values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Generally outperforms many other approaches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Can handle multiple regularisation parameters</a:t>
            </a:r>
            <a:endParaRPr lang="en-GB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Achieves close-to-optimal performance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altLang="es-ES" sz="1600" dirty="0"/>
              <a:t>Fast</a:t>
            </a:r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altLang="es-ES" sz="1600" dirty="0"/>
          </a:p>
          <a:p>
            <a:pPr marL="742950" lvl="1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GB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2EEB6B-90C4-4B98-92A5-64B8FD7D4DF5}"/>
              </a:ext>
            </a:extLst>
          </p:cNvPr>
          <p:cNvSpPr/>
          <p:nvPr/>
        </p:nvSpPr>
        <p:spPr>
          <a:xfrm>
            <a:off x="0" y="5059070"/>
            <a:ext cx="614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GB" sz="1600" dirty="0"/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GB" sz="1600" dirty="0"/>
              <a:t>In some problems setting up the sampler can be difficult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r>
              <a:rPr lang="en-GB" sz="1600" dirty="0"/>
              <a:t>Although it handles very high dimensions, for extremely ill-posed and high dimensional problems it can be slow.</a:t>
            </a:r>
          </a:p>
          <a:p>
            <a:pPr marL="742950" lvl="1" indent="-285750">
              <a:buClr>
                <a:srgbClr val="FF0000"/>
              </a:buClr>
              <a:buFont typeface="Arial" panose="020B0604020202020204" pitchFamily="34" charset="0"/>
              <a:buChar char="×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1118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FE8509-E2F0-430B-AE06-BF720101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9ED992-53FD-4940-9AC8-E15861945E16}"/>
              </a:ext>
            </a:extLst>
          </p:cNvPr>
          <p:cNvSpPr/>
          <p:nvPr/>
        </p:nvSpPr>
        <p:spPr>
          <a:xfrm>
            <a:off x="685799" y="1521053"/>
            <a:ext cx="799147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rgbClr val="000000"/>
                </a:solidFill>
              </a:rPr>
              <a:t>[1] </a:t>
            </a:r>
            <a:r>
              <a:rPr lang="pt-BR" sz="1600" dirty="0"/>
              <a:t>Vidal, A. F., De </a:t>
            </a:r>
            <a:r>
              <a:rPr lang="pt-BR" sz="1600" dirty="0" err="1"/>
              <a:t>Bortoli</a:t>
            </a:r>
            <a:r>
              <a:rPr lang="pt-BR" sz="1600" dirty="0"/>
              <a:t>, V., </a:t>
            </a:r>
            <a:r>
              <a:rPr lang="pt-BR" sz="1600" dirty="0" err="1"/>
              <a:t>Pereyra</a:t>
            </a:r>
            <a:r>
              <a:rPr lang="pt-BR" sz="1600" dirty="0"/>
              <a:t>, M., &amp; </a:t>
            </a:r>
            <a:r>
              <a:rPr lang="pt-BR" sz="1600" dirty="0" err="1"/>
              <a:t>Durmus</a:t>
            </a:r>
            <a:r>
              <a:rPr lang="pt-BR" sz="1600" dirty="0"/>
              <a:t>, A. Maximum </a:t>
            </a:r>
            <a:r>
              <a:rPr lang="pt-BR" sz="1600" dirty="0" err="1"/>
              <a:t>likelihood</a:t>
            </a:r>
            <a:r>
              <a:rPr lang="pt-BR" sz="1600" dirty="0"/>
              <a:t> </a:t>
            </a:r>
            <a:r>
              <a:rPr lang="pt-BR" sz="1600" dirty="0" err="1"/>
              <a:t>estimation</a:t>
            </a:r>
            <a:r>
              <a:rPr lang="pt-BR" sz="1600" dirty="0"/>
              <a:t> of </a:t>
            </a:r>
            <a:r>
              <a:rPr lang="pt-BR" sz="1600" dirty="0" err="1"/>
              <a:t>regularisation</a:t>
            </a:r>
            <a:r>
              <a:rPr lang="pt-BR" sz="1600" dirty="0"/>
              <a:t> </a:t>
            </a:r>
            <a:r>
              <a:rPr lang="pt-BR" sz="1600" dirty="0" err="1"/>
              <a:t>parameters</a:t>
            </a:r>
            <a:r>
              <a:rPr lang="pt-BR" sz="1600" dirty="0"/>
              <a:t> in high-dimensional </a:t>
            </a:r>
            <a:r>
              <a:rPr lang="pt-BR" sz="1600" dirty="0" err="1"/>
              <a:t>inverse</a:t>
            </a:r>
            <a:r>
              <a:rPr lang="pt-BR" sz="1600" dirty="0"/>
              <a:t> </a:t>
            </a:r>
            <a:r>
              <a:rPr lang="pt-BR" sz="1600" dirty="0" err="1"/>
              <a:t>problems</a:t>
            </a:r>
            <a:r>
              <a:rPr lang="pt-BR" sz="1600" dirty="0"/>
              <a:t>: </a:t>
            </a:r>
            <a:r>
              <a:rPr lang="pt-BR" sz="1600" dirty="0" err="1"/>
              <a:t>an</a:t>
            </a:r>
            <a:r>
              <a:rPr lang="pt-BR" sz="1600" dirty="0"/>
              <a:t> </a:t>
            </a:r>
            <a:r>
              <a:rPr lang="pt-BR" sz="1600" dirty="0" err="1"/>
              <a:t>empirical</a:t>
            </a:r>
            <a:r>
              <a:rPr lang="pt-BR" sz="1600" dirty="0"/>
              <a:t> </a:t>
            </a:r>
            <a:r>
              <a:rPr lang="pt-BR" sz="1600" dirty="0" err="1"/>
              <a:t>Bayesian</a:t>
            </a:r>
            <a:r>
              <a:rPr lang="pt-BR" sz="1600" dirty="0"/>
              <a:t> approach, (2019).</a:t>
            </a:r>
          </a:p>
          <a:p>
            <a:pPr algn="just"/>
            <a:r>
              <a:rPr lang="pt-BR" sz="1600" dirty="0" err="1"/>
              <a:t>arXiv</a:t>
            </a:r>
            <a:r>
              <a:rPr lang="pt-BR" sz="1600" dirty="0"/>
              <a:t> </a:t>
            </a:r>
            <a:r>
              <a:rPr lang="pt-BR" sz="1600" dirty="0" err="1"/>
              <a:t>preprint</a:t>
            </a:r>
            <a:r>
              <a:rPr lang="pt-BR" sz="1600" dirty="0"/>
              <a:t> arXiv:1911.11709.</a:t>
            </a:r>
            <a:r>
              <a:rPr lang="fi-FI" sz="1200" dirty="0">
                <a:solidFill>
                  <a:schemeClr val="accent1"/>
                </a:solidFill>
              </a:rPr>
              <a:t> </a:t>
            </a:r>
          </a:p>
          <a:p>
            <a:pPr algn="just"/>
            <a:r>
              <a:rPr lang="fi-FI" sz="1200" dirty="0">
                <a:solidFill>
                  <a:schemeClr val="accent1"/>
                </a:solidFill>
              </a:rPr>
              <a:t>MLE OF REGULARISATION PARAMETERS. PROOFS OF CONVERGENCE</a:t>
            </a:r>
            <a:endParaRPr lang="fi-FI" sz="1600" dirty="0">
              <a:solidFill>
                <a:schemeClr val="accent1"/>
              </a:solidFill>
            </a:endParaRPr>
          </a:p>
          <a:p>
            <a:pPr algn="just"/>
            <a:endParaRPr lang="en-GB" sz="1600" dirty="0">
              <a:solidFill>
                <a:srgbClr val="000000"/>
              </a:solidFill>
            </a:endParaRPr>
          </a:p>
          <a:p>
            <a:pPr algn="just"/>
            <a:r>
              <a:rPr lang="en-GB" sz="1600" dirty="0">
                <a:solidFill>
                  <a:srgbClr val="000000"/>
                </a:solidFill>
              </a:rPr>
              <a:t>[2] </a:t>
            </a:r>
            <a:r>
              <a:rPr lang="pt-BR" sz="1600" dirty="0"/>
              <a:t>De </a:t>
            </a:r>
            <a:r>
              <a:rPr lang="pt-BR" sz="1600" dirty="0" err="1"/>
              <a:t>Bortoli</a:t>
            </a:r>
            <a:r>
              <a:rPr lang="pt-BR" sz="1600" dirty="0"/>
              <a:t>, V., </a:t>
            </a:r>
            <a:r>
              <a:rPr lang="pt-BR" sz="1600" dirty="0" err="1"/>
              <a:t>Durmus</a:t>
            </a:r>
            <a:r>
              <a:rPr lang="pt-BR" sz="1600" dirty="0"/>
              <a:t>, A., </a:t>
            </a:r>
            <a:r>
              <a:rPr lang="pt-BR" sz="1600" dirty="0" err="1"/>
              <a:t>Pereyra</a:t>
            </a:r>
            <a:r>
              <a:rPr lang="pt-BR" sz="1600" dirty="0"/>
              <a:t>, M., &amp; Vidal, A. F. </a:t>
            </a:r>
            <a:r>
              <a:rPr lang="pt-BR" sz="1600" dirty="0" err="1"/>
              <a:t>Efficient</a:t>
            </a:r>
            <a:r>
              <a:rPr lang="pt-BR" sz="1600" dirty="0"/>
              <a:t> </a:t>
            </a:r>
            <a:r>
              <a:rPr lang="pt-BR" sz="1600" dirty="0" err="1"/>
              <a:t>stochastic</a:t>
            </a:r>
            <a:r>
              <a:rPr lang="pt-BR" sz="1600" dirty="0"/>
              <a:t> </a:t>
            </a:r>
            <a:r>
              <a:rPr lang="pt-BR" sz="1600" dirty="0" err="1"/>
              <a:t>optimisation</a:t>
            </a:r>
            <a:r>
              <a:rPr lang="pt-BR" sz="1600" dirty="0"/>
              <a:t> </a:t>
            </a:r>
            <a:r>
              <a:rPr lang="pt-BR" sz="1600" dirty="0" err="1"/>
              <a:t>by</a:t>
            </a:r>
            <a:r>
              <a:rPr lang="pt-BR" sz="1600" dirty="0"/>
              <a:t> </a:t>
            </a:r>
            <a:r>
              <a:rPr lang="pt-BR" sz="1600" dirty="0" err="1"/>
              <a:t>unadjusted</a:t>
            </a:r>
            <a:r>
              <a:rPr lang="pt-BR" sz="1600" dirty="0"/>
              <a:t> </a:t>
            </a:r>
            <a:r>
              <a:rPr lang="pt-BR" sz="1600" dirty="0" err="1"/>
              <a:t>Langevin</a:t>
            </a:r>
            <a:r>
              <a:rPr lang="pt-BR" sz="1600" dirty="0"/>
              <a:t> Monte Carlo. </a:t>
            </a:r>
            <a:r>
              <a:rPr lang="pt-BR" sz="1600" dirty="0" err="1"/>
              <a:t>Application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maximum</a:t>
            </a:r>
            <a:r>
              <a:rPr lang="pt-BR" sz="1600" dirty="0"/>
              <a:t> marginal </a:t>
            </a:r>
            <a:r>
              <a:rPr lang="pt-BR" sz="1600" dirty="0" err="1"/>
              <a:t>likelihood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empirical</a:t>
            </a:r>
            <a:r>
              <a:rPr lang="pt-BR" sz="1600" dirty="0"/>
              <a:t> </a:t>
            </a:r>
            <a:r>
              <a:rPr lang="pt-BR" sz="1600" dirty="0" err="1"/>
              <a:t>Bayesian</a:t>
            </a:r>
            <a:r>
              <a:rPr lang="pt-BR" sz="1600" dirty="0"/>
              <a:t> Estimation, (2019). </a:t>
            </a:r>
          </a:p>
          <a:p>
            <a:pPr algn="just"/>
            <a:r>
              <a:rPr lang="pt-BR" sz="1600" dirty="0" err="1"/>
              <a:t>arXiv</a:t>
            </a:r>
            <a:r>
              <a:rPr lang="pt-BR" sz="1600" dirty="0"/>
              <a:t> </a:t>
            </a:r>
            <a:r>
              <a:rPr lang="pt-BR" sz="1600" dirty="0" err="1"/>
              <a:t>preprint</a:t>
            </a:r>
            <a:r>
              <a:rPr lang="pt-BR" sz="1600" dirty="0"/>
              <a:t> arXiv:1906.12281.</a:t>
            </a:r>
            <a:endParaRPr lang="fi-FI" sz="1600" dirty="0"/>
          </a:p>
          <a:p>
            <a:pPr algn="just"/>
            <a:r>
              <a:rPr lang="fi-FI" sz="1200" dirty="0">
                <a:solidFill>
                  <a:schemeClr val="accent1"/>
                </a:solidFill>
              </a:rPr>
              <a:t>EMPIRICAL BAYES ALGO. FOR GENERAL SMOOTH PROBLEMS. PROOFS OF CONVERGENCE</a:t>
            </a:r>
            <a:endParaRPr lang="fi-FI" sz="1600" dirty="0">
              <a:solidFill>
                <a:schemeClr val="accent1"/>
              </a:solidFill>
            </a:endParaRPr>
          </a:p>
          <a:p>
            <a:pPr algn="just"/>
            <a:endParaRPr lang="fi-FI" sz="1600" dirty="0">
              <a:solidFill>
                <a:srgbClr val="000000"/>
              </a:solidFill>
            </a:endParaRPr>
          </a:p>
          <a:p>
            <a:pPr algn="just"/>
            <a:r>
              <a:rPr lang="fi-FI" sz="1600" dirty="0">
                <a:solidFill>
                  <a:srgbClr val="000000"/>
                </a:solidFill>
              </a:rPr>
              <a:t>[3]</a:t>
            </a:r>
            <a:r>
              <a:rPr lang="en-GB" sz="1600" dirty="0"/>
              <a:t>  Alain </a:t>
            </a:r>
            <a:r>
              <a:rPr lang="en-GB" sz="1600" dirty="0" err="1"/>
              <a:t>Durmus</a:t>
            </a:r>
            <a:r>
              <a:rPr lang="en-GB" sz="1600" dirty="0"/>
              <a:t>, Eric </a:t>
            </a:r>
            <a:r>
              <a:rPr lang="en-GB" sz="1600" dirty="0" err="1"/>
              <a:t>Moulines</a:t>
            </a:r>
            <a:r>
              <a:rPr lang="en-GB" sz="1600" dirty="0"/>
              <a:t>, and Marcelo Pereyra, “Efficient Bayesian computation by proximal Markov Chain Monte Carlo: when Langevin meets Moreau</a:t>
            </a:r>
            <a:r>
              <a:rPr lang="en-GB" sz="1600" i="1" dirty="0"/>
              <a:t>,” SIAM Journal on Imaging Sciences</a:t>
            </a:r>
            <a:r>
              <a:rPr lang="en-GB" sz="1600" dirty="0"/>
              <a:t>, vol. 11, no. 1, pp. 473–506, 2018.</a:t>
            </a:r>
            <a:r>
              <a:rPr lang="fi-FI" sz="1600" dirty="0">
                <a:solidFill>
                  <a:schemeClr val="accent1"/>
                </a:solidFill>
              </a:rPr>
              <a:t> </a:t>
            </a:r>
          </a:p>
          <a:p>
            <a:pPr algn="just"/>
            <a:r>
              <a:rPr lang="fi-FI" sz="1200" dirty="0">
                <a:solidFill>
                  <a:schemeClr val="accent1"/>
                </a:solidFill>
              </a:rPr>
              <a:t>MYULA   ALGORITHM</a:t>
            </a:r>
            <a:endParaRPr lang="en-GB" sz="1200" dirty="0"/>
          </a:p>
          <a:p>
            <a:pPr algn="just"/>
            <a:endParaRPr lang="en-US" sz="1600" dirty="0">
              <a:solidFill>
                <a:srgbClr val="000000"/>
              </a:solidFill>
            </a:endParaRPr>
          </a:p>
          <a:p>
            <a:pPr algn="just"/>
            <a:r>
              <a:rPr lang="en-GB" altLang="es-ES" sz="1600" dirty="0">
                <a:solidFill>
                  <a:srgbClr val="000000"/>
                </a:solidFill>
              </a:rPr>
              <a:t>[4] </a:t>
            </a:r>
            <a:r>
              <a:rPr lang="es-AR" sz="1600" dirty="0">
                <a:solidFill>
                  <a:srgbClr val="000000"/>
                </a:solidFill>
              </a:rPr>
              <a:t>Ana Fernandez Vidal and Marcelo Pereyra. "Maximum Likelihood Estimation of Regularisation Parameters." In 2018 25th IEEE International Conference on Image Processing (ICIP), pp. 1742-1746. IEEE, 2018. </a:t>
            </a:r>
            <a:r>
              <a:rPr lang="fi-FI" sz="1200" dirty="0">
                <a:solidFill>
                  <a:schemeClr val="accent1"/>
                </a:solidFill>
              </a:rPr>
              <a:t>EMPIRICAL BAYES  ALGORITHM</a:t>
            </a:r>
            <a:endParaRPr lang="en-GB" sz="1200" dirty="0"/>
          </a:p>
          <a:p>
            <a:pPr algn="just"/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73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85800" y="1764632"/>
            <a:ext cx="7772400" cy="1143000"/>
          </a:xfrm>
        </p:spPr>
        <p:txBody>
          <a:bodyPr/>
          <a:lstStyle/>
          <a:p>
            <a:pPr algn="ctr" eaLnBrk="1" hangingPunct="1"/>
            <a:r>
              <a:rPr lang="es-AR" altLang="es-ES" noProof="0" dirty="0" err="1"/>
              <a:t>Thank</a:t>
            </a:r>
            <a:r>
              <a:rPr lang="es-AR" altLang="es-ES" noProof="0" dirty="0"/>
              <a:t> </a:t>
            </a:r>
            <a:r>
              <a:rPr lang="es-AR" altLang="es-ES" noProof="0" dirty="0" err="1"/>
              <a:t>you</a:t>
            </a:r>
            <a:r>
              <a:rPr lang="es-AR" altLang="es-ES" noProof="0" dirty="0"/>
              <a:t> </a:t>
            </a:r>
            <a:r>
              <a:rPr lang="es-AR" altLang="es-ES" noProof="0" dirty="0" err="1"/>
              <a:t>for</a:t>
            </a:r>
            <a:r>
              <a:rPr lang="es-AR" altLang="es-ES" noProof="0" dirty="0"/>
              <a:t> </a:t>
            </a:r>
            <a:r>
              <a:rPr lang="es-AR" altLang="es-ES" noProof="0" dirty="0" err="1"/>
              <a:t>your</a:t>
            </a:r>
            <a:r>
              <a:rPr lang="es-AR" altLang="es-ES" noProof="0" dirty="0"/>
              <a:t> time! </a:t>
            </a:r>
            <a:br>
              <a:rPr lang="es-AR" altLang="es-ES" noProof="0" dirty="0"/>
            </a:br>
            <a:endParaRPr lang="es-AR" altLang="es-ES" noProof="0" dirty="0"/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595959"/>
              </a:buClr>
              <a:buChar char="–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595959"/>
              </a:buClr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853B9B6-0CFD-47A5-B0BF-BC1E6C36596C}" type="slidenum">
              <a:rPr lang="en-US" altLang="es-ES" sz="10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US" altLang="es-ES" sz="1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575F4-35F8-46F2-928F-E17A363C50D8}"/>
              </a:ext>
            </a:extLst>
          </p:cNvPr>
          <p:cNvSpPr txBox="1"/>
          <p:nvPr/>
        </p:nvSpPr>
        <p:spPr>
          <a:xfrm>
            <a:off x="2308225" y="3314700"/>
            <a:ext cx="452755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s-AR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Questions</a:t>
            </a:r>
            <a:r>
              <a:rPr lang="es-AR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1845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A466-350E-4334-A8AB-EA841265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18" y="560060"/>
            <a:ext cx="7772400" cy="1143000"/>
          </a:xfrm>
        </p:spPr>
        <p:txBody>
          <a:bodyPr/>
          <a:lstStyle/>
          <a:p>
            <a:r>
              <a:rPr lang="en-US" sz="2800" dirty="0"/>
              <a:t>The Bayesian Framework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8B33-211A-4316-A745-1BBBB71F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6</a:t>
            </a:fld>
            <a:endParaRPr lang="en-US" altLang="es-ES" dirty="0"/>
          </a:p>
        </p:txBody>
      </p:sp>
      <p:sp>
        <p:nvSpPr>
          <p:cNvPr id="3" name="Rectangle 2"/>
          <p:cNvSpPr/>
          <p:nvPr/>
        </p:nvSpPr>
        <p:spPr>
          <a:xfrm>
            <a:off x="471487" y="1331615"/>
            <a:ext cx="8201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We use priors to reduce uncertainty and deliver accurate estimates.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EE8ECD-2FE1-40AB-8A53-43AFD1D7962A}"/>
              </a:ext>
            </a:extLst>
          </p:cNvPr>
          <p:cNvGrpSpPr/>
          <p:nvPr/>
        </p:nvGrpSpPr>
        <p:grpSpPr>
          <a:xfrm>
            <a:off x="2621436" y="2612171"/>
            <a:ext cx="4635123" cy="1526777"/>
            <a:chOff x="4248356" y="2612171"/>
            <a:chExt cx="4635123" cy="1526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2124F9C-8737-41AA-8344-283FD44F3142}"/>
                    </a:ext>
                  </a:extLst>
                </p:cNvPr>
                <p:cNvSpPr/>
                <p:nvPr/>
              </p:nvSpPr>
              <p:spPr>
                <a:xfrm>
                  <a:off x="4702399" y="2888292"/>
                  <a:ext cx="2597570" cy="925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d>
                                  <m:dPr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s-AR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2124F9C-8737-41AA-8344-283FD44F31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399" y="2888292"/>
                  <a:ext cx="2597570" cy="92506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60BF84-A54A-48AF-9617-01B5C4928EE7}"/>
                </a:ext>
              </a:extLst>
            </p:cNvPr>
            <p:cNvSpPr/>
            <p:nvPr/>
          </p:nvSpPr>
          <p:spPr>
            <a:xfrm>
              <a:off x="4953577" y="3800394"/>
              <a:ext cx="2167501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 DISTRIBUTION</a:t>
              </a:r>
              <a:endParaRPr lang="en-GB" sz="2800" dirty="0">
                <a:solidFill>
                  <a:schemeClr val="accent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CBA6366-5902-4673-B5E2-BEA67021FEA8}"/>
                </a:ext>
              </a:extLst>
            </p:cNvPr>
            <p:cNvGrpSpPr/>
            <p:nvPr/>
          </p:nvGrpSpPr>
          <p:grpSpPr>
            <a:xfrm>
              <a:off x="4248356" y="2612171"/>
              <a:ext cx="4635123" cy="988996"/>
              <a:chOff x="3271011" y="4006075"/>
              <a:chExt cx="4635123" cy="988996"/>
            </a:xfrm>
          </p:grpSpPr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55E4384C-9A7C-44EA-8D01-8C92664645FF}"/>
                  </a:ext>
                </a:extLst>
              </p:cNvPr>
              <p:cNvSpPr/>
              <p:nvPr/>
            </p:nvSpPr>
            <p:spPr bwMode="auto">
              <a:xfrm rot="17875325">
                <a:off x="5660191" y="4278589"/>
                <a:ext cx="833441" cy="583649"/>
              </a:xfrm>
              <a:prstGeom prst="arc">
                <a:avLst>
                  <a:gd name="adj1" fmla="val 17303529"/>
                  <a:gd name="adj2" fmla="val 20096218"/>
                </a:avLst>
              </a:prstGeom>
              <a:ln w="127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F552ADB-BA0C-41E8-8B0E-6FA27899D048}"/>
                  </a:ext>
                </a:extLst>
              </p:cNvPr>
              <p:cNvSpPr/>
              <p:nvPr/>
            </p:nvSpPr>
            <p:spPr>
              <a:xfrm>
                <a:off x="5394169" y="4006075"/>
                <a:ext cx="2511965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REGULARISER</a:t>
                </a:r>
                <a:endParaRPr lang="en-GB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D8F234B-9977-43BC-9259-5520D770343A}"/>
                  </a:ext>
                </a:extLst>
              </p:cNvPr>
              <p:cNvSpPr/>
              <p:nvPr/>
            </p:nvSpPr>
            <p:spPr>
              <a:xfrm>
                <a:off x="3271011" y="4015519"/>
                <a:ext cx="2511965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HYPERPARAMETER</a:t>
                </a:r>
                <a:endParaRPr lang="en-GB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F61DB42B-EC0F-4C0A-A5A8-B410ABCA7278}"/>
                  </a:ext>
                </a:extLst>
              </p:cNvPr>
              <p:cNvSpPr/>
              <p:nvPr/>
            </p:nvSpPr>
            <p:spPr bwMode="auto">
              <a:xfrm rot="3724675" flipH="1">
                <a:off x="4857733" y="4286526"/>
                <a:ext cx="833441" cy="583649"/>
              </a:xfrm>
              <a:prstGeom prst="arc">
                <a:avLst>
                  <a:gd name="adj1" fmla="val 17303529"/>
                  <a:gd name="adj2" fmla="val 20096218"/>
                </a:avLst>
              </a:prstGeom>
              <a:ln w="127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F670D7-2D40-42F7-A557-0938CF466E4A}"/>
                  </a:ext>
                </a:extLst>
              </p:cNvPr>
              <p:cNvSpPr/>
              <p:nvPr/>
            </p:nvSpPr>
            <p:spPr>
              <a:xfrm>
                <a:off x="6475507" y="3184446"/>
                <a:ext cx="3860927" cy="126188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sz="16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We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will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assume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that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A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s-A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A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 is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-convex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alibri Light" panose="020F0302020204030204" pitchFamily="34" charset="0"/>
                    <a:ea typeface="ＭＳ Ｐゴシック" pitchFamily="28" charset="-128"/>
                  </a:rPr>
                  <a:t>-possibly non-smooth</a:t>
                </a:r>
              </a:p>
              <a:p>
                <a:endParaRPr lang="en-GB" sz="2800" dirty="0"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F670D7-2D40-42F7-A557-0938CF466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507" y="3184446"/>
                <a:ext cx="3860927" cy="1261884"/>
              </a:xfrm>
              <a:prstGeom prst="rect">
                <a:avLst/>
              </a:prstGeom>
              <a:blipFill>
                <a:blip r:embed="rId4"/>
                <a:stretch>
                  <a:fillRect l="-789" t="-14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4">
                <a:extLst>
                  <a:ext uri="{FF2B5EF4-FFF2-40B4-BE49-F238E27FC236}">
                    <a16:creationId xmlns:a16="http://schemas.microsoft.com/office/drawing/2014/main" id="{B3C9AB1D-4F98-42AC-8FB2-0AFED785F5C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87250" y="4710828"/>
                <a:ext cx="7646314" cy="1042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80000"/>
                  <a:buFontTx/>
                  <a:buBlip>
                    <a:blip r:embed="rId5"/>
                  </a:buBlip>
                  <a:defRPr sz="28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ＭＳ Ｐゴシック" pitchFamily="-112" charset="-128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Char char="–"/>
                  <a:defRPr sz="26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Font typeface="Wingdings" panose="05000000000000000000" pitchFamily="2" charset="2"/>
                  <a:buChar char="§"/>
                  <a:defRPr sz="2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>
                      <a:lumMod val="65000"/>
                      <a:lumOff val="35000"/>
                    </a:schemeClr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8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8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8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8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:r>
                  <a:rPr lang="en-GB" sz="2000" dirty="0">
                    <a:solidFill>
                      <a:schemeClr val="accent1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REGULARISATION</a:t>
                </a:r>
                <a:r>
                  <a:rPr lang="en-GB" sz="1600" dirty="0">
                    <a:solidFill>
                      <a:schemeClr val="accent2"/>
                    </a:solidFill>
                    <a:latin typeface="Arial" panose="020B0604020202020204" pitchFamily="34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kern="0" dirty="0">
                    <a:solidFill>
                      <a:schemeClr val="tx1"/>
                    </a:solidFill>
                  </a:rPr>
                  <a:t> </a:t>
                </a:r>
                <a:r>
                  <a:rPr lang="en-GB" sz="1600" kern="0" dirty="0"/>
                  <a:t>penalises undesired properties and the </a:t>
                </a:r>
                <a:r>
                  <a:rPr lang="en-GB" sz="1600" b="1" kern="0" dirty="0"/>
                  <a:t>regularisation parameter</a:t>
                </a:r>
                <a:r>
                  <a:rPr lang="en-GB" sz="1600" kern="0" dirty="0"/>
                  <a:t> </a:t>
                </a:r>
                <a14:m>
                  <m:oMath xmlns:m="http://schemas.openxmlformats.org/officeDocument/2006/math">
                    <m:r>
                      <a:rPr lang="en-GB" sz="1600" i="1" ker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1600" dirty="0"/>
                  <a:t> controls the intensity of the penalisation. </a:t>
                </a:r>
                <a:r>
                  <a:rPr lang="en-US" sz="1600" kern="0" dirty="0"/>
                  <a:t>	</a:t>
                </a:r>
                <a:endParaRPr lang="en-GB" sz="1600" kern="0" dirty="0"/>
              </a:p>
            </p:txBody>
          </p:sp>
        </mc:Choice>
        <mc:Fallback xmlns="">
          <p:sp>
            <p:nvSpPr>
              <p:cNvPr id="14" name="Content Placeholder 4">
                <a:extLst>
                  <a:ext uri="{FF2B5EF4-FFF2-40B4-BE49-F238E27FC236}">
                    <a16:creationId xmlns:a16="http://schemas.microsoft.com/office/drawing/2014/main" id="{B3C9AB1D-4F98-42AC-8FB2-0AFED785F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250" y="4710828"/>
                <a:ext cx="7646314" cy="1042717"/>
              </a:xfrm>
              <a:prstGeom prst="rect">
                <a:avLst/>
              </a:prstGeom>
              <a:blipFill>
                <a:blip r:embed="rId6"/>
                <a:stretch>
                  <a:fillRect l="-797" t="-35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699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A466-350E-4334-A8AB-EA841265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18" y="560060"/>
            <a:ext cx="7772400" cy="1143000"/>
          </a:xfrm>
        </p:spPr>
        <p:txBody>
          <a:bodyPr/>
          <a:lstStyle/>
          <a:p>
            <a:r>
              <a:rPr lang="en-US" sz="2800" dirty="0"/>
              <a:t>The Bayesian Framework</a:t>
            </a:r>
            <a:endParaRPr lang="es-AR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8B33-211A-4316-A745-1BBBB71F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7</a:t>
            </a:fld>
            <a:endParaRPr lang="en-US" altLang="es-ES" dirty="0"/>
          </a:p>
        </p:txBody>
      </p:sp>
      <p:sp>
        <p:nvSpPr>
          <p:cNvPr id="3" name="Rectangle 2"/>
          <p:cNvSpPr/>
          <p:nvPr/>
        </p:nvSpPr>
        <p:spPr>
          <a:xfrm>
            <a:off x="471487" y="1331615"/>
            <a:ext cx="8201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GB" sz="2000" dirty="0"/>
              <a:t>We obtain the posterior using Bayes’ rule.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808B1F-9C1E-4315-A802-5C8918C6F954}"/>
              </a:ext>
            </a:extLst>
          </p:cNvPr>
          <p:cNvSpPr/>
          <p:nvPr/>
        </p:nvSpPr>
        <p:spPr>
          <a:xfrm>
            <a:off x="216911" y="5112100"/>
            <a:ext cx="145081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3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1B50DF-6F0A-476B-B619-CCD70CF9D483}"/>
              </a:ext>
            </a:extLst>
          </p:cNvPr>
          <p:cNvCxnSpPr>
            <a:cxnSpLocks/>
            <a:stCxn id="37" idx="2"/>
          </p:cNvCxnSpPr>
          <p:nvPr/>
        </p:nvCxnSpPr>
        <p:spPr bwMode="auto">
          <a:xfrm>
            <a:off x="2904978" y="4171676"/>
            <a:ext cx="848888" cy="90497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7F58FAC-F208-4F10-938B-9EA684E6897B}"/>
                  </a:ext>
                </a:extLst>
              </p:cNvPr>
              <p:cNvSpPr/>
              <p:nvPr/>
            </p:nvSpPr>
            <p:spPr>
              <a:xfrm>
                <a:off x="1855694" y="5037657"/>
                <a:ext cx="5611536" cy="704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AR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s-AR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s-AR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AR" dirty="0"/>
                      <m:t>∝</m:t>
                    </m:r>
                  </m:oMath>
                </a14:m>
                <a:r>
                  <a:rPr lang="es-A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A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AR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s-A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AR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𝐴𝑥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s-AR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s-AR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7F58FAC-F208-4F10-938B-9EA684E68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694" y="5037657"/>
                <a:ext cx="5611536" cy="704680"/>
              </a:xfrm>
              <a:prstGeom prst="rect">
                <a:avLst/>
              </a:prstGeom>
              <a:blipFill>
                <a:blip r:embed="rId3"/>
                <a:stretch>
                  <a:fillRect t="-17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480CEF21-4D3D-4608-BBEE-5A12BE91205C}"/>
              </a:ext>
            </a:extLst>
          </p:cNvPr>
          <p:cNvSpPr/>
          <p:nvPr/>
        </p:nvSpPr>
        <p:spPr>
          <a:xfrm>
            <a:off x="3522949" y="4500228"/>
            <a:ext cx="145081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ea typeface="ＭＳ Ｐゴシック" pitchFamily="28" charset="-128"/>
              </a:rPr>
              <a:t>BAYES’ RULE</a:t>
            </a:r>
            <a:endParaRPr lang="en-GB" sz="2800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9B2511F-9376-4E03-87A3-5A86EA3A5112}"/>
                  </a:ext>
                </a:extLst>
              </p:cNvPr>
              <p:cNvSpPr/>
              <p:nvPr/>
            </p:nvSpPr>
            <p:spPr>
              <a:xfrm>
                <a:off x="609600" y="3067747"/>
                <a:ext cx="2886751" cy="722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AR" i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AR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9B2511F-9376-4E03-87A3-5A86EA3A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67747"/>
                <a:ext cx="2886751" cy="7225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D148F24E-F466-48F2-BC5C-5CDB6421C41E}"/>
              </a:ext>
            </a:extLst>
          </p:cNvPr>
          <p:cNvSpPr/>
          <p:nvPr/>
        </p:nvSpPr>
        <p:spPr>
          <a:xfrm>
            <a:off x="498291" y="3764531"/>
            <a:ext cx="145081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Calibri Light" panose="020F0302020204030204" pitchFamily="34" charset="0"/>
                <a:ea typeface="ＭＳ Ｐゴシック" pitchFamily="28" charset="-128"/>
              </a:rPr>
              <a:t>LIKELIHOOD</a:t>
            </a:r>
            <a:endParaRPr lang="en-GB" sz="2800" dirty="0">
              <a:solidFill>
                <a:schemeClr val="accent6"/>
              </a:solidFill>
              <a:latin typeface="Calibri Light" panose="020F0302020204030204" pitchFamily="34" charset="0"/>
            </a:endParaRP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75CD5628-FA74-4A4A-B959-E927071F885B}"/>
              </a:ext>
            </a:extLst>
          </p:cNvPr>
          <p:cNvSpPr/>
          <p:nvPr/>
        </p:nvSpPr>
        <p:spPr bwMode="auto">
          <a:xfrm rot="16200000">
            <a:off x="2796928" y="3191116"/>
            <a:ext cx="224016" cy="1123007"/>
          </a:xfrm>
          <a:prstGeom prst="leftBrace">
            <a:avLst>
              <a:gd name="adj1" fmla="val 52539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17E0F6-0E97-4220-A6C3-0B42F7658D0A}"/>
              </a:ext>
            </a:extLst>
          </p:cNvPr>
          <p:cNvSpPr/>
          <p:nvPr/>
        </p:nvSpPr>
        <p:spPr>
          <a:xfrm>
            <a:off x="2088338" y="3833122"/>
            <a:ext cx="163328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DATA FIDELITY</a:t>
            </a:r>
            <a:endParaRPr lang="en-GB" sz="2800" dirty="0">
              <a:solidFill>
                <a:schemeClr val="accent6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8E77F4F-3AEE-477D-8E65-A8D6255BE222}"/>
              </a:ext>
            </a:extLst>
          </p:cNvPr>
          <p:cNvGrpSpPr/>
          <p:nvPr/>
        </p:nvGrpSpPr>
        <p:grpSpPr>
          <a:xfrm>
            <a:off x="4248356" y="2612171"/>
            <a:ext cx="4635123" cy="1526777"/>
            <a:chOff x="4248356" y="2612171"/>
            <a:chExt cx="4635123" cy="1526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09F65CF-B298-415E-96B2-81D94B260B46}"/>
                    </a:ext>
                  </a:extLst>
                </p:cNvPr>
                <p:cNvSpPr/>
                <p:nvPr/>
              </p:nvSpPr>
              <p:spPr>
                <a:xfrm>
                  <a:off x="4702399" y="2888292"/>
                  <a:ext cx="2597570" cy="925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AR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A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A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d>
                                  <m:dPr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s-AR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09F65CF-B298-415E-96B2-81D94B260B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399" y="2888292"/>
                  <a:ext cx="2597570" cy="92506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C05F0A5-39AD-4BC5-97D8-B58C490565B8}"/>
                </a:ext>
              </a:extLst>
            </p:cNvPr>
            <p:cNvSpPr/>
            <p:nvPr/>
          </p:nvSpPr>
          <p:spPr>
            <a:xfrm>
              <a:off x="4953577" y="3800394"/>
              <a:ext cx="2167501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  <a:latin typeface="Calibri Light" panose="020F0302020204030204" pitchFamily="34" charset="0"/>
                  <a:ea typeface="ＭＳ Ｐゴシック" pitchFamily="28" charset="-128"/>
                </a:rPr>
                <a:t>PRIOR DISTRIBUTION</a:t>
              </a:r>
              <a:endParaRPr lang="en-GB" sz="2800" dirty="0">
                <a:solidFill>
                  <a:schemeClr val="accent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830097C-3E02-4CDB-8B24-19BEA8E6C0BC}"/>
                </a:ext>
              </a:extLst>
            </p:cNvPr>
            <p:cNvGrpSpPr/>
            <p:nvPr/>
          </p:nvGrpSpPr>
          <p:grpSpPr>
            <a:xfrm>
              <a:off x="4248356" y="2612171"/>
              <a:ext cx="4635123" cy="988996"/>
              <a:chOff x="3271011" y="4006075"/>
              <a:chExt cx="4635123" cy="988996"/>
            </a:xfrm>
          </p:grpSpPr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F77FA4C2-607E-4161-9A96-5025E1FD6A06}"/>
                  </a:ext>
                </a:extLst>
              </p:cNvPr>
              <p:cNvSpPr/>
              <p:nvPr/>
            </p:nvSpPr>
            <p:spPr bwMode="auto">
              <a:xfrm rot="17875325">
                <a:off x="5660191" y="4278589"/>
                <a:ext cx="833441" cy="583649"/>
              </a:xfrm>
              <a:prstGeom prst="arc">
                <a:avLst>
                  <a:gd name="adj1" fmla="val 17303529"/>
                  <a:gd name="adj2" fmla="val 20096218"/>
                </a:avLst>
              </a:prstGeom>
              <a:ln w="127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22D2F9F-6EDA-4A84-A500-60109C3411C2}"/>
                  </a:ext>
                </a:extLst>
              </p:cNvPr>
              <p:cNvSpPr/>
              <p:nvPr/>
            </p:nvSpPr>
            <p:spPr>
              <a:xfrm>
                <a:off x="5394169" y="4006075"/>
                <a:ext cx="2511965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REGULARISER</a:t>
                </a:r>
                <a:endParaRPr lang="en-GB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E6C6145-3A08-42C8-9543-B8C05F8A0776}"/>
                  </a:ext>
                </a:extLst>
              </p:cNvPr>
              <p:cNvSpPr/>
              <p:nvPr/>
            </p:nvSpPr>
            <p:spPr>
              <a:xfrm>
                <a:off x="3271011" y="4015519"/>
                <a:ext cx="2511965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Calibri Light" panose="020F0302020204030204" pitchFamily="34" charset="0"/>
                    <a:ea typeface="ＭＳ Ｐゴシック" pitchFamily="28" charset="-128"/>
                    <a:cs typeface="ＭＳ Ｐゴシック" pitchFamily="28" charset="-128"/>
                  </a:rPr>
                  <a:t>HYPERPARAMETER</a:t>
                </a:r>
                <a:endParaRPr lang="en-GB" dirty="0">
                  <a:solidFill>
                    <a:schemeClr val="accent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01671408-E0C5-4915-8E67-6B66C6E620D9}"/>
                  </a:ext>
                </a:extLst>
              </p:cNvPr>
              <p:cNvSpPr/>
              <p:nvPr/>
            </p:nvSpPr>
            <p:spPr bwMode="auto">
              <a:xfrm rot="3724675" flipH="1">
                <a:off x="4857733" y="4286526"/>
                <a:ext cx="833441" cy="583649"/>
              </a:xfrm>
              <a:prstGeom prst="arc">
                <a:avLst>
                  <a:gd name="adj1" fmla="val 17303529"/>
                  <a:gd name="adj2" fmla="val 20096218"/>
                </a:avLst>
              </a:prstGeom>
              <a:ln w="12700">
                <a:solidFill>
                  <a:schemeClr val="accent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28" charset="0"/>
                  <a:ea typeface="ＭＳ Ｐゴシック" pitchFamily="28" charset="-128"/>
                  <a:cs typeface="ＭＳ Ｐゴシック" pitchFamily="28" charset="-128"/>
                </a:endParaRPr>
              </a:p>
            </p:txBody>
          </p:sp>
        </p:grp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1A8056B-ED3F-41D3-AA67-C50944E51EB7}"/>
              </a:ext>
            </a:extLst>
          </p:cNvPr>
          <p:cNvCxnSpPr>
            <a:cxnSpLocks/>
          </p:cNvCxnSpPr>
          <p:nvPr/>
        </p:nvCxnSpPr>
        <p:spPr bwMode="auto">
          <a:xfrm flipH="1">
            <a:off x="4686153" y="4162151"/>
            <a:ext cx="848888" cy="90497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D96A96B1-CAE4-4DD6-98FF-9BFB47C587DF}"/>
              </a:ext>
            </a:extLst>
          </p:cNvPr>
          <p:cNvSpPr/>
          <p:nvPr/>
        </p:nvSpPr>
        <p:spPr>
          <a:xfrm>
            <a:off x="1739448" y="5985501"/>
            <a:ext cx="1783501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itchFamily="28" charset="-128"/>
                <a:cs typeface="ＭＳ Ｐゴシック" pitchFamily="28" charset="-128"/>
              </a:rPr>
              <a:t>LOG-CONCAVE</a:t>
            </a:r>
            <a:endParaRPr lang="en-GB" sz="28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7BA725-05EC-4FD3-B38A-76D248881DA2}"/>
              </a:ext>
            </a:extLst>
          </p:cNvPr>
          <p:cNvCxnSpPr>
            <a:cxnSpLocks/>
          </p:cNvCxnSpPr>
          <p:nvPr/>
        </p:nvCxnSpPr>
        <p:spPr bwMode="auto">
          <a:xfrm>
            <a:off x="2492477" y="5704763"/>
            <a:ext cx="0" cy="18688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30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A466-350E-4334-A8AB-EA841265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z="2400" dirty="0"/>
              <a:t>Bayesian Formulation of the problem</a:t>
            </a:r>
            <a:endParaRPr lang="es-AR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8B33-211A-4316-A745-1BBBB71F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8</a:t>
            </a:fld>
            <a:endParaRPr lang="en-US" altLang="es-E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9DC1F7-58EF-46AC-9C9D-482F3A02093B}"/>
              </a:ext>
            </a:extLst>
          </p:cNvPr>
          <p:cNvSpPr/>
          <p:nvPr/>
        </p:nvSpPr>
        <p:spPr>
          <a:xfrm>
            <a:off x="1425578" y="1726685"/>
            <a:ext cx="145081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  <a:ea typeface="ＭＳ Ｐゴシック" pitchFamily="28" charset="-128"/>
              </a:rPr>
              <a:t>POSTERIOR</a:t>
            </a:r>
            <a:endParaRPr lang="en-GB" sz="28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68ECB21-C916-4F17-A201-E310F95BD897}"/>
                  </a:ext>
                </a:extLst>
              </p:cNvPr>
              <p:cNvSpPr/>
              <p:nvPr/>
            </p:nvSpPr>
            <p:spPr>
              <a:xfrm>
                <a:off x="1630320" y="3719420"/>
                <a:ext cx="5883358" cy="653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68ECB21-C916-4F17-A201-E310F95BD8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320" y="3719420"/>
                <a:ext cx="5883358" cy="653512"/>
              </a:xfrm>
              <a:prstGeom prst="rect">
                <a:avLst/>
              </a:prstGeom>
              <a:blipFill>
                <a:blip r:embed="rId3"/>
                <a:stretch>
                  <a:fillRect t="-1869" b="-2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6483EA9-C759-48CC-8384-BF95238FBD22}"/>
              </a:ext>
            </a:extLst>
          </p:cNvPr>
          <p:cNvSpPr/>
          <p:nvPr/>
        </p:nvSpPr>
        <p:spPr>
          <a:xfrm>
            <a:off x="557030" y="2496855"/>
            <a:ext cx="8113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000" dirty="0" err="1"/>
              <a:t>The</a:t>
            </a:r>
            <a:r>
              <a:rPr lang="es-AR" sz="2000" dirty="0"/>
              <a:t> </a:t>
            </a:r>
            <a:r>
              <a:rPr lang="es-AR" sz="2000" dirty="0" err="1"/>
              <a:t>predominant</a:t>
            </a:r>
            <a:r>
              <a:rPr lang="es-AR" sz="2000" dirty="0"/>
              <a:t> </a:t>
            </a:r>
            <a:r>
              <a:rPr lang="es-AR" sz="2000" dirty="0" err="1"/>
              <a:t>Bayesian</a:t>
            </a:r>
            <a:r>
              <a:rPr lang="es-AR" sz="2000" dirty="0"/>
              <a:t> </a:t>
            </a:r>
            <a:r>
              <a:rPr lang="es-AR" sz="2000" dirty="0" err="1"/>
              <a:t>approach</a:t>
            </a:r>
            <a:r>
              <a:rPr lang="es-AR" sz="2000" dirty="0"/>
              <a:t> in </a:t>
            </a:r>
            <a:r>
              <a:rPr lang="es-AR" sz="2000" dirty="0" err="1"/>
              <a:t>imaging</a:t>
            </a:r>
            <a:r>
              <a:rPr lang="es-AR" sz="2000" dirty="0"/>
              <a:t> </a:t>
            </a:r>
            <a:r>
              <a:rPr lang="es-AR" sz="2000" dirty="0" err="1"/>
              <a:t>is</a:t>
            </a:r>
            <a:r>
              <a:rPr lang="es-AR" sz="2000" dirty="0"/>
              <a:t> MAP </a:t>
            </a:r>
            <a:r>
              <a:rPr lang="es-AR" sz="2000" dirty="0" err="1"/>
              <a:t>estimation</a:t>
            </a:r>
            <a:r>
              <a:rPr lang="es-AR" sz="2000" dirty="0"/>
              <a:t> </a:t>
            </a:r>
            <a:r>
              <a:rPr lang="es-AR" sz="2000" dirty="0" err="1"/>
              <a:t>which</a:t>
            </a:r>
            <a:r>
              <a:rPr lang="es-AR" sz="2000" dirty="0"/>
              <a:t> can be </a:t>
            </a:r>
            <a:r>
              <a:rPr lang="es-AR" sz="2000" dirty="0" err="1"/>
              <a:t>computed</a:t>
            </a:r>
            <a:r>
              <a:rPr lang="es-AR" sz="2000" dirty="0"/>
              <a:t> </a:t>
            </a:r>
            <a:r>
              <a:rPr lang="es-AR" sz="2000" dirty="0" err="1"/>
              <a:t>very</a:t>
            </a:r>
            <a:r>
              <a:rPr lang="es-AR" sz="2000" dirty="0"/>
              <a:t> </a:t>
            </a:r>
            <a:r>
              <a:rPr lang="es-AR" sz="2000" dirty="0" err="1"/>
              <a:t>eﬃciently</a:t>
            </a:r>
            <a:r>
              <a:rPr lang="es-AR" sz="2000" dirty="0"/>
              <a:t> </a:t>
            </a:r>
            <a:r>
              <a:rPr lang="es-AR" sz="2000" dirty="0" err="1"/>
              <a:t>by</a:t>
            </a:r>
            <a:r>
              <a:rPr lang="es-AR" sz="2000" dirty="0"/>
              <a:t> </a:t>
            </a:r>
            <a:r>
              <a:rPr lang="es-AR" sz="2000" dirty="0" err="1"/>
              <a:t>convex</a:t>
            </a:r>
            <a:r>
              <a:rPr lang="es-AR" sz="2000" dirty="0"/>
              <a:t> </a:t>
            </a:r>
            <a:r>
              <a:rPr lang="es-AR" sz="2000" dirty="0" err="1"/>
              <a:t>optimisation</a:t>
            </a:r>
            <a:r>
              <a:rPr lang="es-AR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8CE7DF5-082C-4859-93A3-497C7721C2E7}"/>
                  </a:ext>
                </a:extLst>
              </p:cNvPr>
              <p:cNvSpPr/>
              <p:nvPr/>
            </p:nvSpPr>
            <p:spPr>
              <a:xfrm>
                <a:off x="1630320" y="4798811"/>
                <a:ext cx="5883358" cy="886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lim>
                              <m:r>
                                <a:rPr lang="en-GB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8CE7DF5-082C-4859-93A3-497C7721C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320" y="4798811"/>
                <a:ext cx="5883358" cy="8864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088C4F1-EB63-4F75-A6DF-2D522A11962F}"/>
              </a:ext>
            </a:extLst>
          </p:cNvPr>
          <p:cNvGrpSpPr/>
          <p:nvPr/>
        </p:nvGrpSpPr>
        <p:grpSpPr>
          <a:xfrm>
            <a:off x="4267200" y="4274424"/>
            <a:ext cx="2738892" cy="649506"/>
            <a:chOff x="4267199" y="4255216"/>
            <a:chExt cx="2998257" cy="649506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023750BF-7BA3-4E18-B3AE-41795A26A028}"/>
                </a:ext>
              </a:extLst>
            </p:cNvPr>
            <p:cNvSpPr/>
            <p:nvPr/>
          </p:nvSpPr>
          <p:spPr bwMode="auto">
            <a:xfrm rot="5400000">
              <a:off x="5574776" y="3214042"/>
              <a:ext cx="383103" cy="2998257"/>
            </a:xfrm>
            <a:prstGeom prst="leftBrace">
              <a:avLst>
                <a:gd name="adj1" fmla="val 52539"/>
                <a:gd name="adj2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A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28" charset="0"/>
                <a:ea typeface="ＭＳ Ｐゴシック" pitchFamily="28" charset="-128"/>
                <a:cs typeface="ＭＳ Ｐゴシック" pitchFamily="28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1F70C2-DA60-4EBD-AA7F-0C9A1673F007}"/>
                </a:ext>
              </a:extLst>
            </p:cNvPr>
            <p:cNvSpPr/>
            <p:nvPr/>
          </p:nvSpPr>
          <p:spPr>
            <a:xfrm>
              <a:off x="4483692" y="4255216"/>
              <a:ext cx="2565271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Calibri Light" panose="020F0302020204030204" pitchFamily="34" charset="0"/>
                  <a:ea typeface="ＭＳ Ｐゴシック" pitchFamily="28" charset="-128"/>
                  <a:cs typeface="ＭＳ Ｐゴシック" pitchFamily="28" charset="-128"/>
                </a:rPr>
                <a:t>CONVEX</a:t>
              </a:r>
              <a:endParaRPr lang="en-GB" sz="2800" dirty="0">
                <a:latin typeface="Calibri Light" panose="020F03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59F2436-2BE3-4AE4-AE54-535E91167E04}"/>
                  </a:ext>
                </a:extLst>
              </p:cNvPr>
              <p:cNvSpPr/>
              <p:nvPr/>
            </p:nvSpPr>
            <p:spPr>
              <a:xfrm>
                <a:off x="2876392" y="1355888"/>
                <a:ext cx="3833037" cy="704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s-A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s-AR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AR" dirty="0"/>
                      <m:t>∝</m:t>
                    </m:r>
                  </m:oMath>
                </a14:m>
                <a:r>
                  <a:rPr lang="es-A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A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AR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s-A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AR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AR" i="1">
                                        <a:latin typeface="Cambria Math" panose="02040503050406030204" pitchFamily="18" charset="0"/>
                                      </a:rPr>
                                      <m:t>𝐴𝑥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s-AR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s-A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AR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s-AR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s-AR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59F2436-2BE3-4AE4-AE54-535E91167E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392" y="1355888"/>
                <a:ext cx="3833037" cy="7046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69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6A466-350E-4334-A8AB-EA8412657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z="2400" dirty="0"/>
              <a:t>Bayesian Formulation of the problem</a:t>
            </a:r>
            <a:endParaRPr lang="es-AR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8B33-211A-4316-A745-1BBBB71F9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ACC208-1EBA-42B5-BC96-A9F42F995667}" type="slidenum">
              <a:rPr lang="en-US" altLang="es-ES" smtClean="0"/>
              <a:pPr>
                <a:defRPr/>
              </a:pPr>
              <a:t>9</a:t>
            </a:fld>
            <a:endParaRPr lang="en-US" alt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8CE7DF5-082C-4859-93A3-497C7721C2E7}"/>
                  </a:ext>
                </a:extLst>
              </p:cNvPr>
              <p:cNvSpPr/>
              <p:nvPr/>
            </p:nvSpPr>
            <p:spPr>
              <a:xfrm>
                <a:off x="435700" y="2306484"/>
                <a:ext cx="7772399" cy="1151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𝑀𝐴𝑃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dirty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a:rPr lang="en-US" sz="3200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lim>
                              <m: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s-AR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A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s-AR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sz="3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AR" sz="32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AR" sz="3200" i="1">
                                          <a:latin typeface="Cambria Math" panose="02040503050406030204" pitchFamily="18" charset="0"/>
                                        </a:rPr>
                                        <m:t>𝐴𝑥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s-AR" sz="3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AR" sz="3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AR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A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s-AR" sz="3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  <m:r>
                            <a:rPr lang="en-US" sz="32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s-AR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8CE7DF5-082C-4859-93A3-497C7721C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00" y="2306484"/>
                <a:ext cx="7772399" cy="11512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0CF561DE-1A8E-4E67-9FB6-9FCB7ED1342E}"/>
              </a:ext>
            </a:extLst>
          </p:cNvPr>
          <p:cNvSpPr/>
          <p:nvPr/>
        </p:nvSpPr>
        <p:spPr>
          <a:xfrm>
            <a:off x="1037218" y="1521767"/>
            <a:ext cx="7069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How do we choose the regularisation parameter?</a:t>
            </a:r>
            <a:endParaRPr lang="es-A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803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ieee_corporate_template_1">
  <a:themeElements>
    <a:clrScheme name="Custom 3">
      <a:dk1>
        <a:srgbClr val="000000"/>
      </a:dk1>
      <a:lt1>
        <a:srgbClr val="FFFFFF"/>
      </a:lt1>
      <a:dk2>
        <a:srgbClr val="005582"/>
      </a:dk2>
      <a:lt2>
        <a:srgbClr val="808080"/>
      </a:lt2>
      <a:accent1>
        <a:srgbClr val="FE3600"/>
      </a:accent1>
      <a:accent2>
        <a:srgbClr val="0070C0"/>
      </a:accent2>
      <a:accent3>
        <a:srgbClr val="FFFFFF"/>
      </a:accent3>
      <a:accent4>
        <a:srgbClr val="000000"/>
      </a:accent4>
      <a:accent5>
        <a:srgbClr val="6C0521"/>
      </a:accent5>
      <a:accent6>
        <a:srgbClr val="477E27"/>
      </a:accent6>
      <a:hlink>
        <a:srgbClr val="0080FF"/>
      </a:hlink>
      <a:folHlink>
        <a:srgbClr val="48186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ontrol xmlns="http://schemas.microsoft.com/VisualStudio/2011/storyboarding/control">
  <Id Name="b404738e-10b2-40da-898d-86c74d25b7e8" Revision="2" Stencil="System.MyShapes" StencilVersion="1.0"/>
</Control>
</file>

<file path=customXml/item2.xml><?xml version="1.0" encoding="utf-8"?>
<Control xmlns="http://schemas.microsoft.com/VisualStudio/2011/storyboarding/control">
  <Id Name="b404738e-10b2-40da-898d-86c74d25b7e8" Revision="1" Stencil="System.MyShapes" StencilVersion="1.0"/>
</Control>
</file>

<file path=customXml/item3.xml><?xml version="1.0" encoding="utf-8"?>
<Control xmlns="http://schemas.microsoft.com/VisualStudio/2011/storyboarding/control">
  <Id Name="b404738e-10b2-40da-898d-86c74d25b7e8" Revision="4" Stencil="System.MyShapes" StencilVersion="1.0"/>
</Control>
</file>

<file path=customXml/itemProps1.xml><?xml version="1.0" encoding="utf-8"?>
<ds:datastoreItem xmlns:ds="http://schemas.openxmlformats.org/officeDocument/2006/customXml" ds:itemID="{50191CB7-2024-48F6-BDF0-D7CE8789A6C6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ADDC9A40-7EC1-4976-8849-A8F9926491A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A5317441-7306-4966-80F0-1C5B4554F2BF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25368</TotalTime>
  <Words>3151</Words>
  <Application>Microsoft Office PowerPoint</Application>
  <PresentationFormat>On-screen Show (4:3)</PresentationFormat>
  <Paragraphs>765</Paragraphs>
  <Slides>58</Slides>
  <Notes>58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CMSS8</vt:lpstr>
      <vt:lpstr>NimbusRomNo9L-Regu</vt:lpstr>
      <vt:lpstr>Verdana</vt:lpstr>
      <vt:lpstr>Wingdings</vt:lpstr>
      <vt:lpstr>ieee_corporate_template_1</vt:lpstr>
      <vt:lpstr>Maximum likelihood estimation of regularisation parameters in high dimensional inverse problems: an empirical Bayesian approach</vt:lpstr>
      <vt:lpstr>High-dimensional Inverse Problems</vt:lpstr>
      <vt:lpstr>High-dimensional Inverse Problems</vt:lpstr>
      <vt:lpstr>High-dimensional Inverse Problems</vt:lpstr>
      <vt:lpstr>High-dimensional Inverse Problems</vt:lpstr>
      <vt:lpstr>The Bayesian Framework</vt:lpstr>
      <vt:lpstr>The Bayesian Framework</vt:lpstr>
      <vt:lpstr>Bayesian Formulation of the problem</vt:lpstr>
      <vt:lpstr>Bayesian Formulation of the problem</vt:lpstr>
      <vt:lpstr>Effect of Regularisation parameter</vt:lpstr>
      <vt:lpstr>Effect of Regularisation parameter</vt:lpstr>
      <vt:lpstr>Overview of the talk</vt:lpstr>
      <vt:lpstr>Choosing the regularisation parameter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Empirical Bayes</vt:lpstr>
      <vt:lpstr>How to generate the samples</vt:lpstr>
      <vt:lpstr>How to generate the samples</vt:lpstr>
      <vt:lpstr>How to generate the samples</vt:lpstr>
      <vt:lpstr>How to generate the samples</vt:lpstr>
      <vt:lpstr>How to generate the samples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Numerical Experiments</vt:lpstr>
      <vt:lpstr>Practical guidelines</vt:lpstr>
      <vt:lpstr>Conclusions and Future Work</vt:lpstr>
      <vt:lpstr>Conclusions and Future Work</vt:lpstr>
      <vt:lpstr>Conclusions and Future Work</vt:lpstr>
      <vt:lpstr>Conclusions and Future Work</vt:lpstr>
      <vt:lpstr>Conclusions and Future Work</vt:lpstr>
      <vt:lpstr>Conclusions and Future Work</vt:lpstr>
      <vt:lpstr>Conclusions and Future Work</vt:lpstr>
      <vt:lpstr>References</vt:lpstr>
      <vt:lpstr>Thank you for your time!  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Ana Fernández Vidal</dc:creator>
  <cp:lastModifiedBy>Robin Rhodin</cp:lastModifiedBy>
  <cp:revision>471</cp:revision>
  <dcterms:created xsi:type="dcterms:W3CDTF">2010-02-05T19:49:13Z</dcterms:created>
  <dcterms:modified xsi:type="dcterms:W3CDTF">2021-06-21T09:40:30Z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