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61" r:id="rId5"/>
    <p:sldId id="404" r:id="rId6"/>
    <p:sldId id="365" r:id="rId7"/>
    <p:sldId id="357" r:id="rId8"/>
    <p:sldId id="333" r:id="rId9"/>
    <p:sldId id="412" r:id="rId10"/>
    <p:sldId id="327" r:id="rId11"/>
    <p:sldId id="406" r:id="rId12"/>
    <p:sldId id="407" r:id="rId13"/>
    <p:sldId id="409" r:id="rId14"/>
    <p:sldId id="410" r:id="rId15"/>
    <p:sldId id="432" r:id="rId16"/>
    <p:sldId id="443" r:id="rId17"/>
    <p:sldId id="416" r:id="rId18"/>
    <p:sldId id="419" r:id="rId19"/>
    <p:sldId id="423" r:id="rId20"/>
    <p:sldId id="420" r:id="rId21"/>
    <p:sldId id="417" r:id="rId22"/>
    <p:sldId id="424" r:id="rId23"/>
    <p:sldId id="418" r:id="rId24"/>
    <p:sldId id="425" r:id="rId25"/>
    <p:sldId id="422" r:id="rId26"/>
    <p:sldId id="428" r:id="rId27"/>
    <p:sldId id="427" r:id="rId28"/>
    <p:sldId id="361" r:id="rId29"/>
    <p:sldId id="430" r:id="rId30"/>
    <p:sldId id="429" r:id="rId31"/>
    <p:sldId id="431" r:id="rId32"/>
    <p:sldId id="345" r:id="rId33"/>
    <p:sldId id="352" r:id="rId34"/>
    <p:sldId id="447" r:id="rId35"/>
    <p:sldId id="347" r:id="rId36"/>
    <p:sldId id="440" r:id="rId37"/>
    <p:sldId id="445" r:id="rId38"/>
    <p:sldId id="442" r:id="rId39"/>
    <p:sldId id="441" r:id="rId40"/>
    <p:sldId id="444" r:id="rId41"/>
    <p:sldId id="373" r:id="rId42"/>
    <p:sldId id="310" r:id="rId43"/>
    <p:sldId id="434" r:id="rId44"/>
    <p:sldId id="435" r:id="rId45"/>
    <p:sldId id="436" r:id="rId46"/>
    <p:sldId id="437" r:id="rId47"/>
    <p:sldId id="438" r:id="rId48"/>
    <p:sldId id="439" r:id="rId49"/>
    <p:sldId id="403" r:id="rId50"/>
    <p:sldId id="311" r:id="rId51"/>
    <p:sldId id="446" r:id="rId52"/>
    <p:sldId id="389" r:id="rId53"/>
    <p:sldId id="393" r:id="rId54"/>
    <p:sldId id="396" r:id="rId55"/>
    <p:sldId id="398" r:id="rId56"/>
    <p:sldId id="399" r:id="rId57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4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" initials="A" lastIdx="5" clrIdx="0">
    <p:extLst>
      <p:ext uri="{19B8F6BF-5375-455C-9EA6-DF929625EA0E}">
        <p15:presenceInfo xmlns:p15="http://schemas.microsoft.com/office/powerpoint/2012/main" userId="Ana" providerId="None"/>
      </p:ext>
    </p:extLst>
  </p:cmAuthor>
  <p:cmAuthor id="2" name="pasantesglomae" initials="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FF"/>
    <a:srgbClr val="2525FF"/>
    <a:srgbClr val="FFFFFF"/>
    <a:srgbClr val="0033CC"/>
    <a:srgbClr val="808080"/>
    <a:srgbClr val="005582"/>
    <a:srgbClr val="005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185" autoAdjust="0"/>
  </p:normalViewPr>
  <p:slideViewPr>
    <p:cSldViewPr snapToGrid="0">
      <p:cViewPr varScale="1">
        <p:scale>
          <a:sx n="65" d="100"/>
          <a:sy n="65" d="100"/>
        </p:scale>
        <p:origin x="1740" y="60"/>
      </p:cViewPr>
      <p:guideLst>
        <p:guide orient="horz" pos="4104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notesViewPr>
    <p:cSldViewPr snapToGrid="0">
      <p:cViewPr varScale="1">
        <p:scale>
          <a:sx n="48" d="100"/>
          <a:sy n="48" d="100"/>
        </p:scale>
        <p:origin x="26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8B5628DD-3E58-4E7D-AAB0-A35D7FEFC017}" type="datetime1">
              <a:rPr lang="en-US"/>
              <a:pPr>
                <a:defRPr/>
              </a:pPr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7BABE46-6C15-488B-8FCD-3167C145EA9A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CD84B198-28F4-42B5-BD93-F816643339FE}" type="datetime1">
              <a:rPr lang="en-US"/>
              <a:pPr>
                <a:defRPr/>
              </a:pPr>
              <a:t>10/23/2020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0CAFCE-7771-447E-83A0-BBE631A2C47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8EEFE2-A5FF-4757-9C8B-49AEF540A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86077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7357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267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864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7791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7004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15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7.22</a:t>
            </a:r>
          </a:p>
        </p:txBody>
      </p:sp>
    </p:spTree>
    <p:extLst>
      <p:ext uri="{BB962C8B-B14F-4D97-AF65-F5344CB8AC3E}">
        <p14:creationId xmlns:p14="http://schemas.microsoft.com/office/powerpoint/2010/main" val="389773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09216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7647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5668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8289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424647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9674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29074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NON HOMOGENEOUS KERNEL</a:t>
            </a:r>
          </a:p>
        </p:txBody>
      </p:sp>
    </p:spTree>
    <p:extLst>
      <p:ext uri="{BB962C8B-B14F-4D97-AF65-F5344CB8AC3E}">
        <p14:creationId xmlns:p14="http://schemas.microsoft.com/office/powerpoint/2010/main" val="2503330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38059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1485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25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3117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9671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540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1"/>
            <a:r>
              <a:rPr lang="en-US" sz="1600" dirty="0"/>
              <a:t>MYULA</a:t>
            </a:r>
          </a:p>
          <a:p>
            <a:pPr lvl="1"/>
            <a:r>
              <a:rPr lang="en-US" sz="1600" dirty="0"/>
              <a:t>high-dimensionality</a:t>
            </a:r>
          </a:p>
          <a:p>
            <a:pPr lvl="1"/>
            <a:r>
              <a:rPr lang="en-US" sz="1600" dirty="0"/>
              <a:t>convex problems </a:t>
            </a:r>
            <a:r>
              <a:rPr lang="en-US" sz="1800" dirty="0"/>
              <a:t>that are not smooth. </a:t>
            </a:r>
            <a:endParaRPr lang="es-AR" sz="180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9285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974BCBA-E3A3-4FAA-846D-46218CD23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536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A54057C-D6A5-4B7C-B786-384465F03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87060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30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288449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31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758797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2598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93024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77751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506957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36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14179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37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47642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38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544171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39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5397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5F39BE-7F44-4942-8A8A-54F048337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074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40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944654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41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88964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42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9954571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4367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321473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023540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46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553791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47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91940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9070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2924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DEECCB-B153-4FDB-B3C5-D37A17643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0744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91301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76645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59930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4023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DEECCB-B153-4FDB-B3C5-D37A17643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3.50</a:t>
            </a:r>
          </a:p>
        </p:txBody>
      </p:sp>
    </p:spTree>
    <p:extLst>
      <p:ext uri="{BB962C8B-B14F-4D97-AF65-F5344CB8AC3E}">
        <p14:creationId xmlns:p14="http://schemas.microsoft.com/office/powerpoint/2010/main" val="412950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3.36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7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87091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6.50</a:t>
            </a:r>
          </a:p>
        </p:txBody>
      </p:sp>
    </p:spTree>
    <p:extLst>
      <p:ext uri="{BB962C8B-B14F-4D97-AF65-F5344CB8AC3E}">
        <p14:creationId xmlns:p14="http://schemas.microsoft.com/office/powerpoint/2010/main" val="2479235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590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822325"/>
            <a:ext cx="7162800" cy="1143000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1588" y="3962400"/>
            <a:ext cx="3919537" cy="17526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98269C-5496-4665-A141-142A64D09D17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79333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6132513"/>
            <a:ext cx="2571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2C9C6B-BC0B-42AC-844E-9F7A391A986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4020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E83636-1A75-4334-8FB6-EAC8D7A1D4C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93666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6096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6275" y="200025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6775" y="200025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6775" y="4133850"/>
            <a:ext cx="38481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46024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66750" y="59055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85965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5825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5825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0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6096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75930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ACC208-1EBA-42B5-BC96-A9F42F995667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7819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F67ECE-8CB9-490C-8A7A-E16C4A68C8E3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12887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834CFC-FF54-432F-8607-21BFD38861B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0378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057FB4-C120-4609-AFB0-8A679C34928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2349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11337-F59F-485F-ADEE-AA784B284F6C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5582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7603EF-64F9-437F-AAFC-059E31A5827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3642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85792A-D8CC-4FFB-B6D3-FCC2A317E6D0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84946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FB7B-A8DF-45E0-A4C4-91A09857632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6934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text styles</a:t>
            </a:r>
          </a:p>
          <a:p>
            <a:pPr lvl="1"/>
            <a:r>
              <a:rPr lang="en-US" altLang="es-ES" dirty="0"/>
              <a:t>Second level</a:t>
            </a:r>
          </a:p>
          <a:p>
            <a:pPr lvl="2"/>
            <a:r>
              <a:rPr lang="en-US" altLang="es-ES" dirty="0"/>
              <a:t>Third level</a:t>
            </a:r>
          </a:p>
          <a:p>
            <a:pPr lvl="3"/>
            <a:r>
              <a:rPr lang="en-US" altLang="es-ES" dirty="0"/>
              <a:t>Fourth level</a:t>
            </a:r>
          </a:p>
          <a:p>
            <a:pPr lvl="4"/>
            <a:r>
              <a:rPr lang="en-US" altLang="es-E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  <p:sp>
        <p:nvSpPr>
          <p:cNvPr id="7" name="Date Placeholder 9"/>
          <p:cNvSpPr txBox="1">
            <a:spLocks/>
          </p:cNvSpPr>
          <p:nvPr userDrawn="1"/>
        </p:nvSpPr>
        <p:spPr>
          <a:xfrm>
            <a:off x="685799" y="6557919"/>
            <a:ext cx="691141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2nd IMA Conference On Inverse Problems </a:t>
            </a:r>
            <a:r>
              <a:rPr lang="es-AR" sz="1000" b="0" i="1" kern="1200" dirty="0" err="1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From</a:t>
            </a:r>
            <a:r>
              <a:rPr lang="es-AR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es-AR" sz="1000" b="0" i="1" kern="1200" dirty="0" err="1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Theory</a:t>
            </a:r>
            <a:r>
              <a:rPr lang="es-AR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es-AR" sz="1000" b="0" i="1" kern="1200" dirty="0" err="1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To</a:t>
            </a:r>
            <a:r>
              <a:rPr lang="es-AR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 </a:t>
            </a:r>
            <a:r>
              <a:rPr lang="es-AR" sz="1000" b="0" i="1" kern="1200" dirty="0" err="1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Application</a:t>
            </a:r>
            <a:r>
              <a:rPr lang="es-AR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 – </a:t>
            </a:r>
            <a:r>
              <a:rPr lang="es-AR" sz="1000" b="0" i="1" kern="1200" dirty="0" err="1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September</a:t>
            </a:r>
            <a:r>
              <a:rPr lang="es-AR" sz="1000" b="0" i="1" kern="1200" dirty="0"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 2019   </a:t>
            </a:r>
            <a:endParaRPr lang="en-US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36" r:id="rId12"/>
    <p:sldLayoutId id="2147485037" r:id="rId13"/>
    <p:sldLayoutId id="2147485038" r:id="rId14"/>
    <p:sldLayoutId id="2147485039" r:id="rId15"/>
    <p:sldLayoutId id="2147485040" r:id="rId1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19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66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690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405.1164v2" TargetMode="Externa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0" Type="http://schemas.openxmlformats.org/officeDocument/2006/relationships/image" Target="../media/image10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5.png"/><Relationship Id="rId9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25.png"/><Relationship Id="rId9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25.png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25.png"/><Relationship Id="rId9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4.png"/><Relationship Id="rId4" Type="http://schemas.openxmlformats.org/officeDocument/2006/relationships/image" Target="../media/image25.png"/><Relationship Id="rId9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4.png"/><Relationship Id="rId4" Type="http://schemas.openxmlformats.org/officeDocument/2006/relationships/image" Target="../media/image25.png"/><Relationship Id="rId9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27.png"/><Relationship Id="rId18" Type="http://schemas.openxmlformats.org/officeDocument/2006/relationships/image" Target="../media/image1130.png"/><Relationship Id="rId3" Type="http://schemas.openxmlformats.org/officeDocument/2006/relationships/image" Target="../media/image990.png"/><Relationship Id="rId7" Type="http://schemas.openxmlformats.org/officeDocument/2006/relationships/image" Target="../media/image1030.png"/><Relationship Id="rId12" Type="http://schemas.openxmlformats.org/officeDocument/2006/relationships/image" Target="../media/image1080.png"/><Relationship Id="rId17" Type="http://schemas.openxmlformats.org/officeDocument/2006/relationships/image" Target="../media/image1120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070.png"/><Relationship Id="rId5" Type="http://schemas.openxmlformats.org/officeDocument/2006/relationships/image" Target="../media/image1011.png"/><Relationship Id="rId15" Type="http://schemas.openxmlformats.org/officeDocument/2006/relationships/image" Target="../media/image1100.png"/><Relationship Id="rId10" Type="http://schemas.openxmlformats.org/officeDocument/2006/relationships/image" Target="../media/image1060.png"/><Relationship Id="rId19" Type="http://schemas.openxmlformats.org/officeDocument/2006/relationships/image" Target="../media/image1140.png"/><Relationship Id="rId4" Type="http://schemas.openxmlformats.org/officeDocument/2006/relationships/image" Target="../media/image1000.png"/><Relationship Id="rId9" Type="http://schemas.openxmlformats.org/officeDocument/2006/relationships/image" Target="../media/image105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0.png"/><Relationship Id="rId4" Type="http://schemas.openxmlformats.org/officeDocument/2006/relationships/image" Target="../media/image15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13" Type="http://schemas.openxmlformats.org/officeDocument/2006/relationships/image" Target="../media/image1170.png"/><Relationship Id="rId3" Type="http://schemas.openxmlformats.org/officeDocument/2006/relationships/image" Target="../media/image1150.png"/><Relationship Id="rId12" Type="http://schemas.openxmlformats.org/officeDocument/2006/relationships/image" Target="../media/image1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11" Type="http://schemas.microsoft.com/office/2007/relationships/hdphoto" Target="../media/hdphoto3.wdp"/><Relationship Id="rId5" Type="http://schemas.openxmlformats.org/officeDocument/2006/relationships/image" Target="../media/image1160.png"/><Relationship Id="rId10" Type="http://schemas.openxmlformats.org/officeDocument/2006/relationships/image" Target="../media/image127.png"/><Relationship Id="rId4" Type="http://schemas.openxmlformats.org/officeDocument/2006/relationships/image" Target="../media/image1000.png"/><Relationship Id="rId9" Type="http://schemas.openxmlformats.org/officeDocument/2006/relationships/image" Target="../media/image1080.png"/><Relationship Id="rId1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0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4.png"/><Relationship Id="rId5" Type="http://schemas.openxmlformats.org/officeDocument/2006/relationships/image" Target="../media/image1280.png"/><Relationship Id="rId10" Type="http://schemas.openxmlformats.org/officeDocument/2006/relationships/image" Target="../media/image133.png"/><Relationship Id="rId4" Type="http://schemas.openxmlformats.org/officeDocument/2006/relationships/image" Target="../media/image129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0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0.png"/><Relationship Id="rId9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 noGrp="1"/>
          </p:cNvSpPr>
          <p:nvPr>
            <p:ph type="ctrTitle"/>
          </p:nvPr>
        </p:nvSpPr>
        <p:spPr>
          <a:xfrm>
            <a:off x="-237770" y="1032384"/>
            <a:ext cx="9619541" cy="1143000"/>
          </a:xfrm>
        </p:spPr>
        <p:txBody>
          <a:bodyPr/>
          <a:lstStyle/>
          <a:p>
            <a:pPr algn="ctr" eaLnBrk="1" hangingPunct="1"/>
            <a:r>
              <a:rPr lang="en-GB" sz="3600" b="0" dirty="0"/>
              <a:t>Maximum likelihood estimation of regularisation parameters:</a:t>
            </a:r>
            <a:br>
              <a:rPr lang="en-GB" sz="3600" b="0" dirty="0"/>
            </a:br>
            <a:r>
              <a:rPr lang="en-GB" sz="3600" b="0" dirty="0"/>
              <a:t>an empirical Bayesian approach</a:t>
            </a:r>
            <a:endParaRPr lang="es-AR" altLang="es-ES" sz="3200" noProof="0" dirty="0"/>
          </a:p>
        </p:txBody>
      </p:sp>
      <p:sp>
        <p:nvSpPr>
          <p:cNvPr id="24579" name="Subtitle 6"/>
          <p:cNvSpPr>
            <a:spLocks noGrp="1"/>
          </p:cNvSpPr>
          <p:nvPr>
            <p:ph type="subTitle" idx="1"/>
          </p:nvPr>
        </p:nvSpPr>
        <p:spPr>
          <a:xfrm>
            <a:off x="559788" y="4470961"/>
            <a:ext cx="3443015" cy="757646"/>
          </a:xfrm>
        </p:spPr>
        <p:txBody>
          <a:bodyPr/>
          <a:lstStyle/>
          <a:p>
            <a:pPr eaLnBrk="1" hangingPunct="1"/>
            <a:r>
              <a:rPr lang="es-AR" altLang="es-ES" noProof="0" dirty="0"/>
              <a:t>Ana Fernández Vidal</a:t>
            </a:r>
          </a:p>
          <a:p>
            <a:pPr eaLnBrk="1" hangingPunct="1"/>
            <a:r>
              <a:rPr lang="es-AR" altLang="es-ES" noProof="0" dirty="0"/>
              <a:t>Marcelo Pereyra</a:t>
            </a:r>
          </a:p>
          <a:p>
            <a:pPr eaLnBrk="1" hangingPunct="1"/>
            <a:endParaRPr lang="es-AR" altLang="es-ES" noProof="0" dirty="0"/>
          </a:p>
        </p:txBody>
      </p:sp>
      <p:sp>
        <p:nvSpPr>
          <p:cNvPr id="2" name="Rectangle 1"/>
          <p:cNvSpPr/>
          <p:nvPr/>
        </p:nvSpPr>
        <p:spPr>
          <a:xfrm>
            <a:off x="559788" y="5294192"/>
            <a:ext cx="382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CMSS8"/>
              </a:rPr>
              <a:t>School of Mathematical and Computer Sciences, Heriot-Watt University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304800" y="6143195"/>
            <a:ext cx="8162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/>
              <a:t>2nd IMA Conference On Inverse Problems From Theory To Application  </a:t>
            </a:r>
            <a:r>
              <a:rPr lang="en-GB" sz="1800" i="1" dirty="0"/>
              <a:t>University College London - September 2019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3567" y="3197135"/>
            <a:ext cx="1386821" cy="107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6">
            <a:extLst>
              <a:ext uri="{FF2B5EF4-FFF2-40B4-BE49-F238E27FC236}">
                <a16:creationId xmlns:a16="http://schemas.microsoft.com/office/drawing/2014/main" id="{8EB2B0B6-1AD4-4F29-9301-1FC736B1917B}"/>
              </a:ext>
            </a:extLst>
          </p:cNvPr>
          <p:cNvSpPr txBox="1">
            <a:spLocks/>
          </p:cNvSpPr>
          <p:nvPr/>
        </p:nvSpPr>
        <p:spPr bwMode="auto">
          <a:xfrm>
            <a:off x="4572000" y="4470961"/>
            <a:ext cx="3826474" cy="75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8" charset="2"/>
              <a:buNone/>
              <a:defRPr sz="2200" b="1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s-AR" altLang="es-ES" kern="0" dirty="0" err="1"/>
              <a:t>Valentin</a:t>
            </a:r>
            <a:r>
              <a:rPr lang="es-AR" altLang="es-ES" kern="0" dirty="0"/>
              <a:t> De </a:t>
            </a:r>
            <a:r>
              <a:rPr lang="es-AR" altLang="es-ES" kern="0" dirty="0" err="1"/>
              <a:t>Bortoli</a:t>
            </a:r>
            <a:endParaRPr lang="es-AR" altLang="es-ES" kern="0" dirty="0"/>
          </a:p>
          <a:p>
            <a:pPr eaLnBrk="1" hangingPunct="1"/>
            <a:r>
              <a:rPr lang="es-AR" altLang="es-ES" kern="0" dirty="0"/>
              <a:t>Alain </a:t>
            </a:r>
            <a:r>
              <a:rPr lang="es-AR" altLang="es-ES" kern="0" dirty="0" err="1"/>
              <a:t>Durmus</a:t>
            </a:r>
            <a:endParaRPr lang="es-AR" altLang="es-ES" kern="0" dirty="0"/>
          </a:p>
          <a:p>
            <a:pPr eaLnBrk="1" hangingPunct="1"/>
            <a:endParaRPr lang="es-AR" altLang="es-ES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30C0B-09AF-4666-B9BB-39FAEF53A212}"/>
              </a:ext>
            </a:extLst>
          </p:cNvPr>
          <p:cNvSpPr/>
          <p:nvPr/>
        </p:nvSpPr>
        <p:spPr>
          <a:xfrm>
            <a:off x="4572000" y="5264632"/>
            <a:ext cx="382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latin typeface="CMSS8"/>
              </a:rPr>
              <a:t>École normale supérieure Paris-Saclay, </a:t>
            </a:r>
          </a:p>
          <a:p>
            <a:r>
              <a:rPr lang="fr-FR" sz="1800" dirty="0">
                <a:latin typeface="CMSS8"/>
              </a:rPr>
              <a:t>CNRS, Université Paris-Saclay</a:t>
            </a:r>
            <a:endParaRPr lang="en-GB" sz="1800" dirty="0">
              <a:latin typeface="CMSS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10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FB6432-10B1-4E44-8AB2-587A2C835E0E}"/>
              </a:ext>
            </a:extLst>
          </p:cNvPr>
          <p:cNvGrpSpPr/>
          <p:nvPr/>
        </p:nvGrpSpPr>
        <p:grpSpPr>
          <a:xfrm>
            <a:off x="628934" y="3018359"/>
            <a:ext cx="4834606" cy="2679128"/>
            <a:chOff x="628934" y="3018359"/>
            <a:chExt cx="4834606" cy="26791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9AFB1D1-A661-44CD-B196-E9ACC61EF8B2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1643933" y="3989312"/>
              <a:chExt cx="3943066" cy="24762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0769173-5A38-4324-A6D3-B37F17A5A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0B97BDF-7159-43D2-8C47-8059C7F94241}"/>
                      </a:ext>
                    </a:extLst>
                  </p:cNvPr>
                  <p:cNvSpPr/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0B97BDF-7159-43D2-8C47-8059C7F9424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D829C5A9-7049-424A-845D-68712362D63B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D829C5A9-7049-424A-845D-68712362D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42C7D47-9E91-4360-8A0F-1583DDCCA0B5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42C7D47-9E91-4360-8A0F-1583DDCCA0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4740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11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/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/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AE3210B-42E0-4840-AF9D-9225BBAAD4D6}"/>
              </a:ext>
            </a:extLst>
          </p:cNvPr>
          <p:cNvGrpSpPr/>
          <p:nvPr/>
        </p:nvGrpSpPr>
        <p:grpSpPr>
          <a:xfrm>
            <a:off x="3395008" y="2492835"/>
            <a:ext cx="1206777" cy="1015801"/>
            <a:chOff x="6460891" y="4438649"/>
            <a:chExt cx="1895140" cy="1222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48BF1B8-0F4A-4A07-A570-ADDA9AA356B4}"/>
                    </a:ext>
                  </a:extLst>
                </p:cNvPr>
                <p:cNvSpPr/>
                <p:nvPr/>
              </p:nvSpPr>
              <p:spPr>
                <a:xfrm>
                  <a:off x="6560095" y="4634779"/>
                  <a:ext cx="794399" cy="565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AR" sz="20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 sz="200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 sz="200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sz="2000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sz="2000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48BF1B8-0F4A-4A07-A570-ADDA9AA356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095" y="4634779"/>
                  <a:ext cx="794399" cy="565445"/>
                </a:xfrm>
                <a:prstGeom prst="rect">
                  <a:avLst/>
                </a:prstGeom>
                <a:blipFill>
                  <a:blip r:embed="rId13"/>
                  <a:stretch>
                    <a:fillRect r="-89157" b="-5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2EAFE09A-2C59-446C-9692-54C00A0B8BB4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44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/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53951-2A2F-428D-8011-9A2FAFA53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856" y="5320140"/>
                <a:ext cx="756617" cy="377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8BF1B8-0F4A-4A07-A570-ADDA9AA356B4}"/>
                  </a:ext>
                </a:extLst>
              </p:cNvPr>
              <p:cNvSpPr/>
              <p:nvPr/>
            </p:nvSpPr>
            <p:spPr>
              <a:xfrm>
                <a:off x="3458179" y="2655743"/>
                <a:ext cx="505853" cy="469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20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AR" sz="20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s-AR" sz="20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AR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8BF1B8-0F4A-4A07-A570-ADDA9AA35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179" y="2655743"/>
                <a:ext cx="505853" cy="469665"/>
              </a:xfrm>
              <a:prstGeom prst="rect">
                <a:avLst/>
              </a:prstGeom>
              <a:blipFill>
                <a:blip r:embed="rId13"/>
                <a:stretch>
                  <a:fillRect r="-89157" b="-5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AC8344-A66D-4BAF-BC8D-7E2B1A9025AC}"/>
                  </a:ext>
                </a:extLst>
              </p:cNvPr>
              <p:cNvSpPr/>
              <p:nvPr/>
            </p:nvSpPr>
            <p:spPr>
              <a:xfrm>
                <a:off x="628934" y="6017870"/>
                <a:ext cx="8139344" cy="412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We developed an efficient stochastic optimization scheme for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A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𝑀𝐿𝐸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AC8344-A66D-4BAF-BC8D-7E2B1A902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34" y="6017870"/>
                <a:ext cx="8139344" cy="412934"/>
              </a:xfrm>
              <a:prstGeom prst="rect">
                <a:avLst/>
              </a:prstGeom>
              <a:blipFill>
                <a:blip r:embed="rId14"/>
                <a:stretch>
                  <a:fillRect l="-599" t="-2941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96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14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35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15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421356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421356" cy="461217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645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16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152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383257-B8CF-4099-9CF2-BC1AD397F18D}"/>
                  </a:ext>
                </a:extLst>
              </p:cNvPr>
              <p:cNvSpPr/>
              <p:nvPr/>
            </p:nvSpPr>
            <p:spPr>
              <a:xfrm>
                <a:off x="930318" y="4470275"/>
                <a:ext cx="8473440" cy="7353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We can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with Monte Carlo estimate</a:t>
                </a:r>
              </a:p>
              <a:p>
                <a:pPr algn="ctr"/>
                <a:endParaRPr lang="en-US" sz="2000" dirty="0">
                  <a:latin typeface="Calibri Light" panose="020F0302020204030204" pitchFamily="34" charset="0"/>
                  <a:ea typeface="ＭＳ Ｐゴシック" pitchFamily="28" charset="-128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383257-B8CF-4099-9CF2-BC1AD397F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18" y="4470275"/>
                <a:ext cx="8473440" cy="735394"/>
              </a:xfrm>
              <a:prstGeom prst="rect">
                <a:avLst/>
              </a:prstGeom>
              <a:blipFill>
                <a:blip r:embed="rId6"/>
                <a:stretch>
                  <a:fillRect t="-3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90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EC92B-7CAE-4749-BC9D-053E896AC322}"/>
              </a:ext>
            </a:extLst>
          </p:cNvPr>
          <p:cNvGrpSpPr/>
          <p:nvPr/>
        </p:nvGrpSpPr>
        <p:grpSpPr>
          <a:xfrm>
            <a:off x="6047302" y="1689416"/>
            <a:ext cx="3068104" cy="1700638"/>
            <a:chOff x="6188530" y="4438649"/>
            <a:chExt cx="2167501" cy="12229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92B6E5-82C0-4D06-9E29-B8C14AEDBC04}"/>
                </a:ext>
              </a:extLst>
            </p:cNvPr>
            <p:cNvGrpSpPr/>
            <p:nvPr/>
          </p:nvGrpSpPr>
          <p:grpSpPr>
            <a:xfrm>
              <a:off x="6188530" y="4634779"/>
              <a:ext cx="2167501" cy="793757"/>
              <a:chOff x="4330834" y="2888292"/>
              <a:chExt cx="2167501" cy="7937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/>
                  <p:nvPr/>
                </p:nvSpPr>
                <p:spPr>
                  <a:xfrm>
                    <a:off x="4702399" y="2888292"/>
                    <a:ext cx="1551065" cy="5654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20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0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20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AR" sz="200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s-AR" sz="200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s-AR" sz="2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2399" y="2888292"/>
                    <a:ext cx="1551065" cy="56544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03E0CE-6356-48CB-B5C3-4F41409D29E3}"/>
                  </a:ext>
                </a:extLst>
              </p:cNvPr>
              <p:cNvSpPr/>
              <p:nvPr/>
            </p:nvSpPr>
            <p:spPr>
              <a:xfrm>
                <a:off x="4330834" y="3438589"/>
                <a:ext cx="2167501" cy="24346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PRIOR DISTRIBUTION</a:t>
                </a:r>
                <a:endParaRPr lang="en-GB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4247E190-F23A-4748-B362-8AD893D34FCC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87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19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EC92B-7CAE-4749-BC9D-053E896AC322}"/>
              </a:ext>
            </a:extLst>
          </p:cNvPr>
          <p:cNvGrpSpPr/>
          <p:nvPr/>
        </p:nvGrpSpPr>
        <p:grpSpPr>
          <a:xfrm>
            <a:off x="5544390" y="4004913"/>
            <a:ext cx="3681990" cy="1700638"/>
            <a:chOff x="6288837" y="4438649"/>
            <a:chExt cx="2167501" cy="12229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92B6E5-82C0-4D06-9E29-B8C14AEDBC04}"/>
                </a:ext>
              </a:extLst>
            </p:cNvPr>
            <p:cNvGrpSpPr/>
            <p:nvPr/>
          </p:nvGrpSpPr>
          <p:grpSpPr>
            <a:xfrm>
              <a:off x="6288837" y="4656168"/>
              <a:ext cx="2167501" cy="897758"/>
              <a:chOff x="4431141" y="2909681"/>
              <a:chExt cx="2167501" cy="8977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/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es-AR" sz="1800" i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D03E0CE-6356-48CB-B5C3-4F41409D29E3}"/>
                      </a:ext>
                    </a:extLst>
                  </p:cNvPr>
                  <p:cNvSpPr/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 k-homogeneous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Scalar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oMath>
                    </a14:m>
                    <a:endParaRPr lang="en-GB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D03E0CE-6356-48CB-B5C3-4F41409D29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3125" b="-12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4247E190-F23A-4748-B362-8AD893D34FCC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68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307845-74DD-4514-9B98-908FEAF194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0579" y="6557920"/>
            <a:ext cx="685800" cy="365125"/>
          </a:xfrm>
        </p:spPr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</a:t>
            </a:fld>
            <a:endParaRPr lang="en-US" altLang="es-E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31517-DC07-4BBE-BC24-EC754313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s-AR" altLang="es-ES" sz="2800" noProof="0" dirty="0"/>
              <a:t>High-dimensional </a:t>
            </a:r>
            <a:r>
              <a:rPr lang="en-GB" altLang="es-ES" sz="2800" noProof="0" dirty="0"/>
              <a:t>I</a:t>
            </a:r>
            <a:r>
              <a:rPr lang="en-GB" altLang="es-ES" sz="2800" dirty="0" err="1"/>
              <a:t>nverse</a:t>
            </a:r>
            <a:r>
              <a:rPr lang="es-AR" altLang="es-ES" sz="2800" noProof="0" dirty="0"/>
              <a:t> </a:t>
            </a:r>
            <a:r>
              <a:rPr lang="es-AR" altLang="es-ES" sz="2800" noProof="0" dirty="0" err="1"/>
              <a:t>Problems</a:t>
            </a:r>
            <a:endParaRPr lang="es-AR" altLang="es-ES" sz="28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We want to recover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600" dirty="0"/>
                  <a:t> from the observation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b="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  <a:blipFill>
                <a:blip r:embed="rId3"/>
                <a:stretch>
                  <a:fillRect l="-457" t="-5085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9A2D7-FCF4-44F9-BC28-C87E8D38E159}"/>
                  </a:ext>
                </a:extLst>
              </p:cNvPr>
              <p:cNvSpPr/>
              <p:nvPr/>
            </p:nvSpPr>
            <p:spPr>
              <a:xfrm>
                <a:off x="614361" y="3935878"/>
                <a:ext cx="8198899" cy="233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en-GB" sz="1800" dirty="0"/>
                  <a:t>We measure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800" dirty="0"/>
                  <a:t>, related to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800" dirty="0"/>
                  <a:t> by a statistical model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GB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dirty="0" err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e>
                        <m:r>
                          <a:rPr lang="en-GB" sz="2000" b="1" i="1" dirty="0" err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sz="2000" b="1" dirty="0"/>
              </a:p>
              <a:p>
                <a:pPr>
                  <a:buClr>
                    <a:schemeClr val="accent2"/>
                  </a:buClr>
                </a:pPr>
                <a:br>
                  <a:rPr lang="en-GB" sz="1800" dirty="0"/>
                </a:b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>
                  <a:solidFill>
                    <a:schemeClr val="accent2"/>
                  </a:solidFill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GB" sz="1800" dirty="0">
                    <a:solidFill>
                      <a:schemeClr val="accent2"/>
                    </a:solidFill>
                  </a:rPr>
                  <a:t>PROBLEM: </a:t>
                </a:r>
                <a:r>
                  <a:rPr lang="en-GB" sz="1800" dirty="0"/>
                  <a:t>The recovery of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from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800" dirty="0"/>
                  <a:t> is ill-posed or ill-conditioned, resulting in significant uncertainty about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800" dirty="0"/>
                  <a:t>.</a:t>
                </a:r>
                <a:r>
                  <a:rPr lang="en-US" sz="1800" dirty="0"/>
                  <a:t> </a:t>
                </a:r>
                <a:endParaRPr lang="en-GB" sz="1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9A2D7-FCF4-44F9-BC28-C87E8D38E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1" y="3935878"/>
                <a:ext cx="8198899" cy="2339102"/>
              </a:xfrm>
              <a:prstGeom prst="rect">
                <a:avLst/>
              </a:prstGeom>
              <a:blipFill>
                <a:blip r:embed="rId4"/>
                <a:stretch>
                  <a:fillRect l="-669" t="-261" b="-33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40D0DDC-A3A8-4776-A355-DB3A36FC2D46}"/>
              </a:ext>
            </a:extLst>
          </p:cNvPr>
          <p:cNvGrpSpPr/>
          <p:nvPr/>
        </p:nvGrpSpPr>
        <p:grpSpPr>
          <a:xfrm>
            <a:off x="614361" y="1954701"/>
            <a:ext cx="5209375" cy="1949419"/>
            <a:chOff x="2052277" y="1954701"/>
            <a:chExt cx="5209375" cy="1949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403B26-774E-4FD2-935D-10AB19FE26CE}"/>
                </a:ext>
              </a:extLst>
            </p:cNvPr>
            <p:cNvGrpSpPr/>
            <p:nvPr/>
          </p:nvGrpSpPr>
          <p:grpSpPr>
            <a:xfrm>
              <a:off x="2052277" y="1954701"/>
              <a:ext cx="5209375" cy="1788402"/>
              <a:chOff x="1767840" y="1255966"/>
              <a:chExt cx="5209375" cy="178840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3E02CD-3B54-4757-9A4A-314B471C37FA}"/>
                  </a:ext>
                </a:extLst>
              </p:cNvPr>
              <p:cNvSpPr/>
              <p:nvPr/>
            </p:nvSpPr>
            <p:spPr bwMode="auto">
              <a:xfrm>
                <a:off x="3248473" y="2076451"/>
                <a:ext cx="819151" cy="5867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A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6EAA966-9932-4FAB-8DCF-012BD93FDF89}"/>
                  </a:ext>
                </a:extLst>
              </p:cNvPr>
              <p:cNvCxnSpPr>
                <a:endCxn id="10" idx="1"/>
              </p:cNvCxnSpPr>
              <p:nvPr/>
            </p:nvCxnSpPr>
            <p:spPr bwMode="auto">
              <a:xfrm>
                <a:off x="2699833" y="2369820"/>
                <a:ext cx="54864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ED98A25-5ED0-4D7D-8939-CAC1E4DF3033}"/>
                  </a:ext>
                </a:extLst>
              </p:cNvPr>
              <p:cNvCxnSpPr>
                <a:stCxn id="10" idx="3"/>
                <a:endCxn id="14" idx="2"/>
              </p:cNvCxnSpPr>
              <p:nvPr/>
            </p:nvCxnSpPr>
            <p:spPr bwMode="auto">
              <a:xfrm>
                <a:off x="4067624" y="2369820"/>
                <a:ext cx="701898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A290305-5BE8-4D7A-B69D-D71474CA841E}"/>
                  </a:ext>
                </a:extLst>
              </p:cNvPr>
              <p:cNvCxnSpPr>
                <a:endCxn id="14" idx="0"/>
              </p:cNvCxnSpPr>
              <p:nvPr/>
            </p:nvCxnSpPr>
            <p:spPr bwMode="auto">
              <a:xfrm>
                <a:off x="4975262" y="1889760"/>
                <a:ext cx="0" cy="27432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BE8053C-6DE6-4FD9-930F-F67469F39463}"/>
                  </a:ext>
                </a:extLst>
              </p:cNvPr>
              <p:cNvSpPr/>
              <p:nvPr/>
            </p:nvSpPr>
            <p:spPr bwMode="auto">
              <a:xfrm>
                <a:off x="4769522" y="2164080"/>
                <a:ext cx="411480" cy="4114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+</a:t>
                </a:r>
                <a:endParaRPr lang="en-GB" sz="1800" dirty="0">
                  <a:latin typeface="Calibri" panose="020F05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/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GB" sz="2000" dirty="0"/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9369" b="-164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3F7E02C-20DA-4AC8-84DC-60F0C8E39A3F}"/>
                  </a:ext>
                </a:extLst>
              </p:cNvPr>
              <p:cNvCxnSpPr>
                <a:stCxn id="14" idx="6"/>
                <a:endCxn id="21" idx="1"/>
              </p:cNvCxnSpPr>
              <p:nvPr/>
            </p:nvCxnSpPr>
            <p:spPr bwMode="auto">
              <a:xfrm flipV="1">
                <a:off x="5181002" y="2369819"/>
                <a:ext cx="784505" cy="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/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D1C5ED-6678-4C14-A4BD-7519723677C0}"/>
                  </a:ext>
                </a:extLst>
              </p:cNvPr>
              <p:cNvSpPr/>
              <p:nvPr/>
            </p:nvSpPr>
            <p:spPr>
              <a:xfrm>
                <a:off x="1801025" y="1553231"/>
                <a:ext cx="10036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UNKNOWN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IMAGE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/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6C3726E-D018-45F3-B6F1-9FEFE142A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2" t="9723" r="49670" b="74269"/>
              <a:stretch/>
            </p:blipFill>
            <p:spPr>
              <a:xfrm>
                <a:off x="1869757" y="2049780"/>
                <a:ext cx="815340" cy="6400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7AC33A-3BBA-4F50-A3DA-BA286245A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39" t="9914" r="49631" b="74651"/>
              <a:stretch/>
            </p:blipFill>
            <p:spPr>
              <a:xfrm>
                <a:off x="5965507" y="2061209"/>
                <a:ext cx="822960" cy="6172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0731E2-0542-4425-A93B-C4EEB4627787}"/>
                  </a:ext>
                </a:extLst>
              </p:cNvPr>
              <p:cNvSpPr/>
              <p:nvPr/>
            </p:nvSpPr>
            <p:spPr>
              <a:xfrm>
                <a:off x="5776758" y="1756826"/>
                <a:ext cx="12004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OBSERVATION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7EE4804-0C40-4CC0-91B6-C683BB2A07C6}"/>
                  </a:ext>
                </a:extLst>
              </p:cNvPr>
              <p:cNvSpPr/>
              <p:nvPr/>
            </p:nvSpPr>
            <p:spPr>
              <a:xfrm>
                <a:off x="3189827" y="1590704"/>
                <a:ext cx="9588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LINEAR 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OPERATOR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6E034C-124F-4DCD-B887-75E7D0166040}"/>
                  </a:ext>
                </a:extLst>
              </p:cNvPr>
              <p:cNvSpPr/>
              <p:nvPr/>
            </p:nvSpPr>
            <p:spPr>
              <a:xfrm>
                <a:off x="4655698" y="1255966"/>
                <a:ext cx="6286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NOISE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458576-5A6F-4F3B-BD71-1DA58E66E72E}"/>
                </a:ext>
              </a:extLst>
            </p:cNvPr>
            <p:cNvSpPr/>
            <p:nvPr/>
          </p:nvSpPr>
          <p:spPr>
            <a:xfrm>
              <a:off x="3374586" y="3380900"/>
              <a:ext cx="1536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rank deficient</a:t>
              </a:r>
            </a:p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small eigenvalues</a:t>
              </a:r>
              <a:endParaRPr lang="en-GB" sz="1400" dirty="0"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39955-5C77-47E0-8A2E-5838C75B60DE}"/>
                  </a:ext>
                </a:extLst>
              </p:cNvPr>
              <p:cNvSpPr/>
              <p:nvPr/>
            </p:nvSpPr>
            <p:spPr>
              <a:xfrm>
                <a:off x="2862716" y="4375413"/>
                <a:ext cx="2886751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39955-5C77-47E0-8A2E-5838C75B6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716" y="4375413"/>
                <a:ext cx="2886751" cy="7225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5987FD43-8E4D-4B9A-B4CB-A2B66E4F6021}"/>
              </a:ext>
            </a:extLst>
          </p:cNvPr>
          <p:cNvSpPr/>
          <p:nvPr/>
        </p:nvSpPr>
        <p:spPr>
          <a:xfrm>
            <a:off x="2751407" y="5072197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</a:rPr>
              <a:t>LIKELIHOOD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A5B979DD-6805-49EC-933E-17D8BE19305A}"/>
              </a:ext>
            </a:extLst>
          </p:cNvPr>
          <p:cNvSpPr/>
          <p:nvPr/>
        </p:nvSpPr>
        <p:spPr bwMode="auto">
          <a:xfrm rot="16200000">
            <a:off x="5050044" y="4498782"/>
            <a:ext cx="224016" cy="1123007"/>
          </a:xfrm>
          <a:prstGeom prst="leftBrace">
            <a:avLst>
              <a:gd name="adj1" fmla="val 5253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9D92B5-34CE-4BF6-9024-D36BDD6E25D9}"/>
              </a:ext>
            </a:extLst>
          </p:cNvPr>
          <p:cNvSpPr/>
          <p:nvPr/>
        </p:nvSpPr>
        <p:spPr>
          <a:xfrm>
            <a:off x="4341454" y="5140788"/>
            <a:ext cx="163328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DATA FIDELITY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/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  <a:blipFill>
                <a:blip r:embed="rId12"/>
                <a:stretch>
                  <a:fillRect l="-1003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20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20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364F40-24E5-426A-B494-33B1C9280D76}"/>
                  </a:ext>
                </a:extLst>
              </p:cNvPr>
              <p:cNvSpPr/>
              <p:nvPr/>
            </p:nvSpPr>
            <p:spPr>
              <a:xfrm>
                <a:off x="1555853" y="4222511"/>
                <a:ext cx="3067443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ctrlP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s-AR" sz="20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364F40-24E5-426A-B494-33B1C9280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53" y="4222511"/>
                <a:ext cx="3067443" cy="427618"/>
              </a:xfrm>
              <a:prstGeom prst="rect">
                <a:avLst/>
              </a:prstGeom>
              <a:blipFill>
                <a:blip r:embed="rId6"/>
                <a:stretch>
                  <a:fillRect t="-10000" r="-199"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1CC71-29C6-45F2-AC0C-9EA5C79E707D}"/>
              </a:ext>
            </a:extLst>
          </p:cNvPr>
          <p:cNvCxnSpPr>
            <a:cxnSpLocks/>
          </p:cNvCxnSpPr>
          <p:nvPr/>
        </p:nvCxnSpPr>
        <p:spPr bwMode="auto">
          <a:xfrm>
            <a:off x="4681073" y="3882408"/>
            <a:ext cx="0" cy="11078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/>
              <p:nvPr/>
            </p:nvSpPr>
            <p:spPr>
              <a:xfrm>
                <a:off x="2034804" y="4990232"/>
                <a:ext cx="5800562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20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4990232"/>
                <a:ext cx="5800562" cy="461217"/>
              </a:xfrm>
              <a:prstGeom prst="rect">
                <a:avLst/>
              </a:prstGeom>
              <a:blipFill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13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21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/>
              <p:nvPr/>
            </p:nvSpPr>
            <p:spPr>
              <a:xfrm>
                <a:off x="1800151" y="3429000"/>
                <a:ext cx="5543697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2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2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2200" dirty="0"/>
                  <a:t> </a:t>
                </a:r>
                <a14:m>
                  <m:oMath xmlns:m="http://schemas.openxmlformats.org/officeDocument/2006/math">
                    <m:r>
                      <a:rPr lang="es-AR" sz="22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2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151" y="3429000"/>
                <a:ext cx="5543697" cy="461217"/>
              </a:xfrm>
              <a:prstGeom prst="rect">
                <a:avLst/>
              </a:prstGeom>
              <a:blipFill>
                <a:blip r:embed="rId4"/>
                <a:stretch>
                  <a:fillRect l="-110"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EB8D301-2EAC-48BD-8EAF-5762F8B9D7F2}"/>
                  </a:ext>
                </a:extLst>
              </p:cNvPr>
              <p:cNvSpPr/>
              <p:nvPr/>
            </p:nvSpPr>
            <p:spPr>
              <a:xfrm>
                <a:off x="470227" y="4926592"/>
                <a:ext cx="8473440" cy="7353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We can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with Monte Carlo estimate</a:t>
                </a:r>
              </a:p>
              <a:p>
                <a:pPr algn="ctr"/>
                <a:endParaRPr lang="en-US" sz="2000" dirty="0">
                  <a:latin typeface="Calibri Light" panose="020F0302020204030204" pitchFamily="34" charset="0"/>
                  <a:ea typeface="ＭＳ Ｐゴシック" pitchFamily="28" charset="-128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EB8D301-2EAC-48BD-8EAF-5762F8B9D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27" y="4926592"/>
                <a:ext cx="8473440" cy="735394"/>
              </a:xfrm>
              <a:prstGeom prst="rect">
                <a:avLst/>
              </a:prstGeom>
              <a:blipFill>
                <a:blip r:embed="rId5"/>
                <a:stretch>
                  <a:fillRect t="-3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667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/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CBEE67FC-81EA-4C54-B562-ECFFE4732088}"/>
              </a:ext>
            </a:extLst>
          </p:cNvPr>
          <p:cNvSpPr/>
          <p:nvPr/>
        </p:nvSpPr>
        <p:spPr bwMode="auto">
          <a:xfrm>
            <a:off x="904471" y="2238315"/>
            <a:ext cx="321848" cy="1664535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/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/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  <a:blipFill>
                <a:blip r:embed="rId5"/>
                <a:stretch>
                  <a:fillRect l="-176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C1139D6-3EB2-4FE9-835A-DCF4A35A2801}"/>
              </a:ext>
            </a:extLst>
          </p:cNvPr>
          <p:cNvSpPr/>
          <p:nvPr/>
        </p:nvSpPr>
        <p:spPr>
          <a:xfrm>
            <a:off x="685800" y="1352490"/>
            <a:ext cx="84697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STOCHASTIC APPROXIMATION PROXIMAL GRADIENT ALGORITHM (SAPG)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7BDA0-1EA8-4438-85A1-4B33B8EA5F13}"/>
              </a:ext>
            </a:extLst>
          </p:cNvPr>
          <p:cNvSpPr/>
          <p:nvPr/>
        </p:nvSpPr>
        <p:spPr>
          <a:xfrm>
            <a:off x="3943412" y="2851819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8CFEA6-3304-4EB1-A258-BFE1ED3BADF8}"/>
              </a:ext>
            </a:extLst>
          </p:cNvPr>
          <p:cNvSpPr/>
          <p:nvPr/>
        </p:nvSpPr>
        <p:spPr>
          <a:xfrm>
            <a:off x="4164641" y="2241906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5F22CFF-16A3-4826-963D-193D5DA40C58}"/>
              </a:ext>
            </a:extLst>
          </p:cNvPr>
          <p:cNvSpPr/>
          <p:nvPr/>
        </p:nvSpPr>
        <p:spPr bwMode="auto">
          <a:xfrm rot="16200000">
            <a:off x="5096754" y="2932222"/>
            <a:ext cx="326646" cy="2591701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DA77D7-B5FE-4D85-B522-556366508790}"/>
              </a:ext>
            </a:extLst>
          </p:cNvPr>
          <p:cNvSpPr/>
          <p:nvPr/>
        </p:nvSpPr>
        <p:spPr>
          <a:xfrm>
            <a:off x="3363045" y="4477110"/>
            <a:ext cx="4645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ＭＳ Ｐゴシック" pitchFamily="28" charset="-128"/>
              </a:rPr>
              <a:t>We approximate each expectation with only one </a:t>
            </a:r>
            <a:r>
              <a:rPr lang="en-US" dirty="0" err="1">
                <a:latin typeface="Calibri Light" panose="020F0302020204030204" pitchFamily="34" charset="0"/>
                <a:ea typeface="ＭＳ Ｐゴシック" pitchFamily="28" charset="-128"/>
              </a:rPr>
              <a:t>Montecarlo</a:t>
            </a:r>
            <a:r>
              <a:rPr lang="en-US" dirty="0">
                <a:latin typeface="Calibri Light" panose="020F0302020204030204" pitchFamily="34" charset="0"/>
                <a:ea typeface="ＭＳ Ｐゴシック" pitchFamily="28" charset="-128"/>
              </a:rPr>
              <a:t> sample.</a:t>
            </a:r>
            <a:endParaRPr lang="es-AR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B2BF00-EB3C-4F4E-B53C-06FFC68574FE}"/>
              </a:ext>
            </a:extLst>
          </p:cNvPr>
          <p:cNvGrpSpPr/>
          <p:nvPr/>
        </p:nvGrpSpPr>
        <p:grpSpPr>
          <a:xfrm>
            <a:off x="5912973" y="2286668"/>
            <a:ext cx="2967735" cy="1009163"/>
            <a:chOff x="6280045" y="2014587"/>
            <a:chExt cx="2967735" cy="1009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A5B284F-DD28-403D-B79C-7AAF0E832CE2}"/>
                    </a:ext>
                  </a:extLst>
                </p:cNvPr>
                <p:cNvSpPr/>
                <p:nvPr/>
              </p:nvSpPr>
              <p:spPr>
                <a:xfrm>
                  <a:off x="6555928" y="2280975"/>
                  <a:ext cx="2548583" cy="361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sSubPr>
                        <m:e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𝔼</m:t>
                          </m:r>
                        </m:e>
                        <m:sub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𝑥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|</m:t>
                          </m:r>
                          <m:sSub>
                            <m:sSub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sSubPr>
                            <m:e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dPr>
                        <m:e>
                          <m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s-AR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 Light" panose="020F0302020204030204" pitchFamily="34" charset="0"/>
                      <a:ea typeface="ＭＳ Ｐゴシック" pitchFamily="28" charset="-128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s-AR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ＭＳ Ｐゴシック" pitchFamily="28" charset="-128"/>
                        </a:rPr>
                        <m:t>−</m:t>
                      </m:r>
                    </m:oMath>
                  </a14:m>
                  <a:r>
                    <a:rPr lang="es-AR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 Light" panose="020F0302020204030204" pitchFamily="34" charset="0"/>
                      <a:ea typeface="ＭＳ Ｐゴシック" pitchFamily="28" charset="-128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sSubPr>
                        <m:e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𝔼</m:t>
                          </m:r>
                        </m:e>
                        <m:sub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𝑥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|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𝑦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sSubPr>
                            <m:e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dPr>
                        <m:e>
                          <m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 </m:t>
                          </m:r>
                        </m:e>
                      </m:d>
                    </m:oMath>
                  </a14:m>
                  <a:endPara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ea typeface="ＭＳ Ｐゴシック" pitchFamily="28" charset="-128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A5B284F-DD28-403D-B79C-7AAF0E832C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928" y="2280975"/>
                  <a:ext cx="2548583" cy="361061"/>
                </a:xfrm>
                <a:prstGeom prst="rect">
                  <a:avLst/>
                </a:prstGeom>
                <a:blipFill>
                  <a:blip r:embed="rId6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7C8BEB20-7A74-44B1-A775-BFCF6C8CE6EB}"/>
                </a:ext>
              </a:extLst>
            </p:cNvPr>
            <p:cNvSpPr/>
            <p:nvPr/>
          </p:nvSpPr>
          <p:spPr bwMode="auto">
            <a:xfrm>
              <a:off x="6280045" y="2014587"/>
              <a:ext cx="2967735" cy="1009163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908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/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CBEE67FC-81EA-4C54-B562-ECFFE4732088}"/>
              </a:ext>
            </a:extLst>
          </p:cNvPr>
          <p:cNvSpPr/>
          <p:nvPr/>
        </p:nvSpPr>
        <p:spPr bwMode="auto">
          <a:xfrm>
            <a:off x="904471" y="2238315"/>
            <a:ext cx="321848" cy="1664535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/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/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  <a:blipFill>
                <a:blip r:embed="rId5"/>
                <a:stretch>
                  <a:fillRect l="-176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C1139D6-3EB2-4FE9-835A-DCF4A35A2801}"/>
              </a:ext>
            </a:extLst>
          </p:cNvPr>
          <p:cNvSpPr/>
          <p:nvPr/>
        </p:nvSpPr>
        <p:spPr>
          <a:xfrm>
            <a:off x="685800" y="1352490"/>
            <a:ext cx="84697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STOCHASTIC APPROXIMATION PROXIMAL GRADIENT ALGORITHM (SAPG)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7BDA0-1EA8-4438-85A1-4B33B8EA5F13}"/>
              </a:ext>
            </a:extLst>
          </p:cNvPr>
          <p:cNvSpPr/>
          <p:nvPr/>
        </p:nvSpPr>
        <p:spPr>
          <a:xfrm>
            <a:off x="3943412" y="2851819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8CFEA6-3304-4EB1-A258-BFE1ED3BADF8}"/>
              </a:ext>
            </a:extLst>
          </p:cNvPr>
          <p:cNvSpPr/>
          <p:nvPr/>
        </p:nvSpPr>
        <p:spPr>
          <a:xfrm>
            <a:off x="4164641" y="2241906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B09071-1964-4404-A8E2-7C2B0C3192E2}"/>
              </a:ext>
            </a:extLst>
          </p:cNvPr>
          <p:cNvCxnSpPr>
            <a:cxnSpLocks/>
          </p:cNvCxnSpPr>
          <p:nvPr/>
        </p:nvCxnSpPr>
        <p:spPr bwMode="auto">
          <a:xfrm>
            <a:off x="5388879" y="2412289"/>
            <a:ext cx="38620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EE004-50E8-45A3-A4EE-6969036290FA}"/>
                  </a:ext>
                </a:extLst>
              </p:cNvPr>
              <p:cNvSpPr/>
              <p:nvPr/>
            </p:nvSpPr>
            <p:spPr>
              <a:xfrm>
                <a:off x="5759544" y="2084545"/>
                <a:ext cx="1986185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EE004-50E8-45A3-A4EE-696903629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44" y="2084545"/>
                <a:ext cx="1986185" cy="522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EC7F5A-964F-4278-8355-C12074FCCBC9}"/>
              </a:ext>
            </a:extLst>
          </p:cNvPr>
          <p:cNvCxnSpPr>
            <a:cxnSpLocks/>
          </p:cNvCxnSpPr>
          <p:nvPr/>
        </p:nvCxnSpPr>
        <p:spPr bwMode="auto">
          <a:xfrm>
            <a:off x="4935085" y="3046893"/>
            <a:ext cx="808919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E24573-7556-42C2-8ACD-33CE3325161F}"/>
                  </a:ext>
                </a:extLst>
              </p:cNvPr>
              <p:cNvSpPr/>
              <p:nvPr/>
            </p:nvSpPr>
            <p:spPr>
              <a:xfrm>
                <a:off x="5759544" y="2727765"/>
                <a:ext cx="1695592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E24573-7556-42C2-8ACD-33CE33251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44" y="2727765"/>
                <a:ext cx="1695592" cy="522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159343-0321-4F2A-A39F-F1A0CB0B3EF3}"/>
              </a:ext>
            </a:extLst>
          </p:cNvPr>
          <p:cNvCxnSpPr>
            <a:cxnSpLocks/>
          </p:cNvCxnSpPr>
          <p:nvPr/>
        </p:nvCxnSpPr>
        <p:spPr bwMode="auto">
          <a:xfrm>
            <a:off x="6918615" y="3726216"/>
            <a:ext cx="536521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A421785-C163-45FA-9A66-EA46A2926C20}"/>
                  </a:ext>
                </a:extLst>
              </p:cNvPr>
              <p:cNvSpPr/>
              <p:nvPr/>
            </p:nvSpPr>
            <p:spPr>
              <a:xfrm>
                <a:off x="7554237" y="3451332"/>
                <a:ext cx="847796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A421785-C163-45FA-9A66-EA46A2926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237" y="3451332"/>
                <a:ext cx="847796" cy="5222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7242632-FCFC-4394-A330-9BBB5CC59811}"/>
              </a:ext>
            </a:extLst>
          </p:cNvPr>
          <p:cNvSpPr/>
          <p:nvPr/>
        </p:nvSpPr>
        <p:spPr>
          <a:xfrm>
            <a:off x="1085341" y="5043845"/>
            <a:ext cx="6940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arXiv:1906.12281v1 [stat.CO] 28 Jun 2019</a:t>
            </a:r>
          </a:p>
        </p:txBody>
      </p:sp>
    </p:spTree>
    <p:extLst>
      <p:ext uri="{BB962C8B-B14F-4D97-AF65-F5344CB8AC3E}">
        <p14:creationId xmlns:p14="http://schemas.microsoft.com/office/powerpoint/2010/main" val="2513869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24</a:t>
            </a:fld>
            <a:endParaRPr lang="en-US" altLang="es-E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89AF7E-382B-49E6-A29D-6076C21DD87D}"/>
              </a:ext>
            </a:extLst>
          </p:cNvPr>
          <p:cNvGrpSpPr/>
          <p:nvPr/>
        </p:nvGrpSpPr>
        <p:grpSpPr>
          <a:xfrm>
            <a:off x="1030592" y="2621180"/>
            <a:ext cx="2693558" cy="2192366"/>
            <a:chOff x="628934" y="3018359"/>
            <a:chExt cx="4834606" cy="26791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CB2E70-4E72-4761-A9AE-FB2F63F3FD44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1643933" y="3989312"/>
              <a:chExt cx="3943066" cy="247627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CA14A9F-9775-438A-92B8-67A680F4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93A85F8-C413-4147-83C3-036E0AE394AA}"/>
                      </a:ext>
                    </a:extLst>
                  </p:cNvPr>
                  <p:cNvSpPr/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93A85F8-C413-4147-83C3-036E0AE394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143" r="-40714" b="-3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0B794212-AE45-497D-9179-6C3A33D55635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0B794212-AE45-497D-9179-6C3A33D5563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3953" b="-1632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6FFFD39-507F-4B9E-94F8-723E3A0F0A8D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6FFFD39-507F-4B9E-94F8-723E3A0F0A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6"/>
                  <a:stretch>
                    <a:fillRect r="-43478" b="-215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3DE681-6E70-4316-94A9-664FBF5066CF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8B4D00-264B-494C-AFBC-211446B439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6AF6610-E544-4E5A-802E-8D753F474140}"/>
                  </a:ext>
                </a:extLst>
              </p:cNvPr>
              <p:cNvSpPr/>
              <p:nvPr/>
            </p:nvSpPr>
            <p:spPr>
              <a:xfrm>
                <a:off x="3773647" y="3210785"/>
                <a:ext cx="4444615" cy="561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800" i="1" smtClean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8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800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2800" dirty="0">
                    <a:solidFill>
                      <a:srgbClr val="5151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5151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AR" sz="2800" dirty="0">
                    <a:solidFill>
                      <a:srgbClr val="5151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80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5151FF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6AF6610-E544-4E5A-802E-8D753F474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647" y="3210785"/>
                <a:ext cx="4444615" cy="561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c 33">
            <a:extLst>
              <a:ext uri="{FF2B5EF4-FFF2-40B4-BE49-F238E27FC236}">
                <a16:creationId xmlns:a16="http://schemas.microsoft.com/office/drawing/2014/main" id="{DDFCB4DE-BA66-4D9D-A1F1-08C6BD908B38}"/>
              </a:ext>
            </a:extLst>
          </p:cNvPr>
          <p:cNvSpPr/>
          <p:nvPr/>
        </p:nvSpPr>
        <p:spPr bwMode="auto">
          <a:xfrm rot="20970315">
            <a:off x="2353539" y="2686064"/>
            <a:ext cx="1353314" cy="971482"/>
          </a:xfrm>
          <a:prstGeom prst="arc">
            <a:avLst>
              <a:gd name="adj1" fmla="val 12444992"/>
              <a:gd name="adj2" fmla="val 20231766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5FCAB9-8BBD-4570-916F-546EC1EC6648}"/>
                  </a:ext>
                </a:extLst>
              </p:cNvPr>
              <p:cNvSpPr/>
              <p:nvPr/>
            </p:nvSpPr>
            <p:spPr>
              <a:xfrm>
                <a:off x="3599498" y="2516323"/>
                <a:ext cx="2693558" cy="591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sSub>
                        <m:sSubPr>
                          <m:ctrlPr>
                            <a:rPr lang="es-AR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AR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sz="28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800" dirty="0">
                              <a:solidFill>
                                <a:srgbClr val="2525FF"/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2525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sz="280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5151FF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5FCAB9-8BBD-4570-916F-546EC1EC66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498" y="2516323"/>
                <a:ext cx="2693558" cy="5910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628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25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/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  <m:r>
                        <a:rPr lang="es-AR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6ED7DCA-FF85-444E-837F-B8A04CBC67CD}"/>
              </a:ext>
            </a:extLst>
          </p:cNvPr>
          <p:cNvSpPr/>
          <p:nvPr/>
        </p:nvSpPr>
        <p:spPr>
          <a:xfrm>
            <a:off x="70104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UNADJUSTED LANGEVIN ALGORITHM (ULA)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5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/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C6184B-2F40-4CFC-BDC8-6F94D5277658}"/>
              </a:ext>
            </a:extLst>
          </p:cNvPr>
          <p:cNvCxnSpPr>
            <a:cxnSpLocks/>
          </p:cNvCxnSpPr>
          <p:nvPr/>
        </p:nvCxnSpPr>
        <p:spPr bwMode="auto">
          <a:xfrm>
            <a:off x="4074803" y="4407633"/>
            <a:ext cx="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49901F-1ADE-49C7-BBF1-4D005B0CA15A}"/>
                  </a:ext>
                </a:extLst>
              </p:cNvPr>
              <p:cNvSpPr/>
              <p:nvPr/>
            </p:nvSpPr>
            <p:spPr>
              <a:xfrm>
                <a:off x="4324759" y="5432398"/>
                <a:ext cx="38014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 Light" panose="020F0302020204030204" pitchFamily="34" charset="0"/>
                    <a:ea typeface="ＭＳ Ｐゴシック" pitchFamily="28" charset="-128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may be non-differentiable</a:t>
                </a:r>
                <a:endParaRPr lang="es-A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49901F-1ADE-49C7-BBF1-4D005B0CA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759" y="5432398"/>
                <a:ext cx="3801425" cy="461665"/>
              </a:xfrm>
              <a:prstGeom prst="rect">
                <a:avLst/>
              </a:prstGeom>
              <a:blipFill>
                <a:blip r:embed="rId7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580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26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/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rad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6ED7DCA-FF85-444E-837F-B8A04CBC67CD}"/>
              </a:ext>
            </a:extLst>
          </p:cNvPr>
          <p:cNvSpPr/>
          <p:nvPr/>
        </p:nvSpPr>
        <p:spPr>
          <a:xfrm>
            <a:off x="70104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UNADJUSTED LANGEVIN ALGORITHM (ULA)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5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/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C6184B-2F40-4CFC-BDC8-6F94D5277658}"/>
              </a:ext>
            </a:extLst>
          </p:cNvPr>
          <p:cNvCxnSpPr>
            <a:cxnSpLocks/>
          </p:cNvCxnSpPr>
          <p:nvPr/>
        </p:nvCxnSpPr>
        <p:spPr bwMode="auto">
          <a:xfrm>
            <a:off x="4074803" y="4407633"/>
            <a:ext cx="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45BA0-77B8-495F-B20C-DE477E26E4DC}"/>
              </a:ext>
            </a:extLst>
          </p:cNvPr>
          <p:cNvCxnSpPr/>
          <p:nvPr/>
        </p:nvCxnSpPr>
        <p:spPr bwMode="auto">
          <a:xfrm>
            <a:off x="4936878" y="4819066"/>
            <a:ext cx="594360" cy="613332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AF1CF-CC5D-48FD-8985-F6DCA398B4F8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7422" y="4800095"/>
            <a:ext cx="503314" cy="509811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ACA899-5BAC-45ED-8851-80F15DDB40AF}"/>
              </a:ext>
            </a:extLst>
          </p:cNvPr>
          <p:cNvCxnSpPr>
            <a:cxnSpLocks/>
            <a:endCxn id="21" idx="1"/>
          </p:cNvCxnSpPr>
          <p:nvPr/>
        </p:nvCxnSpPr>
        <p:spPr bwMode="auto">
          <a:xfrm>
            <a:off x="5105607" y="5371438"/>
            <a:ext cx="175246" cy="277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/>
              <p:nvPr/>
            </p:nvSpPr>
            <p:spPr>
              <a:xfrm>
                <a:off x="5280853" y="5417629"/>
                <a:ext cx="11283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dirty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853" y="5417629"/>
                <a:ext cx="1128321" cy="461665"/>
              </a:xfrm>
              <a:prstGeom prst="rect">
                <a:avLst/>
              </a:prstGeom>
              <a:blipFill>
                <a:blip r:embed="rId7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3EC30D4-1847-413B-B70E-0D4BB8C956EC}"/>
              </a:ext>
            </a:extLst>
          </p:cNvPr>
          <p:cNvSpPr/>
          <p:nvPr/>
        </p:nvSpPr>
        <p:spPr>
          <a:xfrm>
            <a:off x="4446845" y="5809175"/>
            <a:ext cx="2469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 Envelope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2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9EBA54-609D-4527-B094-A786CDF3AE9F}"/>
              </a:ext>
            </a:extLst>
          </p:cNvPr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r>
              <a:rPr lang="en-US" sz="2800" kern="0"/>
              <a:t>How to generate the samples</a:t>
            </a:r>
            <a:endParaRPr lang="es-AR" sz="2800" kern="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41EFF65-4BF6-4AA0-B3F9-FFC67A1C954C}"/>
              </a:ext>
            </a:extLst>
          </p:cNvPr>
          <p:cNvSpPr txBox="1">
            <a:spLocks/>
          </p:cNvSpPr>
          <p:nvPr/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/>
              <p:nvPr/>
            </p:nvSpPr>
            <p:spPr>
              <a:xfrm>
                <a:off x="708697" y="3577721"/>
                <a:ext cx="9010493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2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97" y="3577721"/>
                <a:ext cx="9010493" cy="816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11F8DF-F074-46B5-9FE7-147BDE9ABA92}"/>
                  </a:ext>
                </a:extLst>
              </p:cNvPr>
              <p:cNvSpPr/>
              <p:nvPr/>
            </p:nvSpPr>
            <p:spPr>
              <a:xfrm>
                <a:off x="4918876" y="4543206"/>
                <a:ext cx="187773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0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2800" dirty="0">
                          <a:solidFill>
                            <a:srgbClr val="00B050"/>
                          </a:solidFill>
                        </a:rPr>
                        <m:t> </m:t>
                      </m:r>
                    </m:oMath>
                  </m:oMathPara>
                </a14:m>
                <a:endParaRPr lang="es-AR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11F8DF-F074-46B5-9FE7-147BDE9ABA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876" y="4543206"/>
                <a:ext cx="187773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9FA49192-E3A9-48C9-BE50-5C8B614B21CB}"/>
              </a:ext>
            </a:extLst>
          </p:cNvPr>
          <p:cNvSpPr/>
          <p:nvPr/>
        </p:nvSpPr>
        <p:spPr bwMode="auto">
          <a:xfrm rot="16200000">
            <a:off x="5656193" y="3597499"/>
            <a:ext cx="302261" cy="1835887"/>
          </a:xfrm>
          <a:prstGeom prst="leftBrace">
            <a:avLst>
              <a:gd name="adj1" fmla="val 67156"/>
              <a:gd name="adj2" fmla="val 50000"/>
            </a:avLst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822264C7-EAF2-467D-A503-3503B5F447BF}"/>
              </a:ext>
            </a:extLst>
          </p:cNvPr>
          <p:cNvSpPr/>
          <p:nvPr/>
        </p:nvSpPr>
        <p:spPr bwMode="auto">
          <a:xfrm rot="16200000">
            <a:off x="3745928" y="3772852"/>
            <a:ext cx="302261" cy="1485180"/>
          </a:xfrm>
          <a:prstGeom prst="leftBrace">
            <a:avLst>
              <a:gd name="adj1" fmla="val 67156"/>
              <a:gd name="adj2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FEE113-AF54-4068-BC09-2959A3066879}"/>
                  </a:ext>
                </a:extLst>
              </p:cNvPr>
              <p:cNvSpPr/>
              <p:nvPr/>
            </p:nvSpPr>
            <p:spPr>
              <a:xfrm>
                <a:off x="3253133" y="4804816"/>
                <a:ext cx="1405834" cy="65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AR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s-AR" sz="18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s-AR" sz="180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s-A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FEE113-AF54-4068-BC09-2959A30668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33" y="4804816"/>
                <a:ext cx="1405834" cy="652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AD8A0E-3EC2-4C3F-9C5D-253C021C2455}"/>
                  </a:ext>
                </a:extLst>
              </p:cNvPr>
              <p:cNvSpPr/>
              <p:nvPr/>
            </p:nvSpPr>
            <p:spPr>
              <a:xfrm>
                <a:off x="2878302" y="4748128"/>
                <a:ext cx="5523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AD8A0E-3EC2-4C3F-9C5D-253C021C2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302" y="4748128"/>
                <a:ext cx="55233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DFBD56-78B9-42B3-8512-404409A370B6}"/>
                  </a:ext>
                </a:extLst>
              </p:cNvPr>
              <p:cNvSpPr/>
              <p:nvPr/>
            </p:nvSpPr>
            <p:spPr>
              <a:xfrm>
                <a:off x="642329" y="4409907"/>
                <a:ext cx="18504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DFBD56-78B9-42B3-8512-404409A37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29" y="4409907"/>
                <a:ext cx="185044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5E6B2538-8094-47B5-A89B-87B2E0637F6F}"/>
              </a:ext>
            </a:extLst>
          </p:cNvPr>
          <p:cNvSpPr/>
          <p:nvPr/>
        </p:nvSpPr>
        <p:spPr>
          <a:xfrm>
            <a:off x="68580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MOREAU-YOSIDA UNADJUSTED LANGEVIN ALGORITHM (MYULA)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7950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9EBA54-609D-4527-B094-A786CDF3AE9F}"/>
              </a:ext>
            </a:extLst>
          </p:cNvPr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r>
              <a:rPr lang="en-US" sz="2800" kern="0"/>
              <a:t>How to generate the samples</a:t>
            </a:r>
            <a:endParaRPr lang="es-AR" sz="2800" kern="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41EFF65-4BF6-4AA0-B3F9-FFC67A1C954C}"/>
              </a:ext>
            </a:extLst>
          </p:cNvPr>
          <p:cNvSpPr txBox="1">
            <a:spLocks/>
          </p:cNvSpPr>
          <p:nvPr/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/>
              <p:nvPr/>
            </p:nvSpPr>
            <p:spPr>
              <a:xfrm>
                <a:off x="700548" y="3575685"/>
                <a:ext cx="10179862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575685"/>
                <a:ext cx="10179862" cy="816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3D4124FE-0BF5-4B09-89A2-CFA5D4492633}"/>
              </a:ext>
            </a:extLst>
          </p:cNvPr>
          <p:cNvSpPr/>
          <p:nvPr/>
        </p:nvSpPr>
        <p:spPr>
          <a:xfrm>
            <a:off x="68580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MOREAU-YOSIDA UNADJUSTED LANGEVIN ALGORITHM (MYULA)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094C73-FE7E-42F6-A374-2837A6D3C755}"/>
                  </a:ext>
                </a:extLst>
              </p:cNvPr>
              <p:cNvSpPr/>
              <p:nvPr/>
            </p:nvSpPr>
            <p:spPr>
              <a:xfrm>
                <a:off x="172880" y="4426603"/>
                <a:ext cx="7444515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094C73-FE7E-42F6-A374-2837A6D3C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80" y="4426603"/>
                <a:ext cx="7444515" cy="8169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A2D4274-45E9-4C6B-ACD1-FD060FFA99A0}"/>
              </a:ext>
            </a:extLst>
          </p:cNvPr>
          <p:cNvSpPr/>
          <p:nvPr/>
        </p:nvSpPr>
        <p:spPr>
          <a:xfrm>
            <a:off x="802148" y="5582727"/>
            <a:ext cx="866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arXiv:1612.07471v1 [stat.CO]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5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29</a:t>
            </a:fld>
            <a:endParaRPr lang="en-US" alt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1D20A-45D0-4018-9239-A6DA151B31AD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84FFB-6314-40FB-A048-D7F1F8FF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22" y="2562140"/>
            <a:ext cx="1336687" cy="1334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2AECA-7EF5-4995-A133-8E163913E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91" y="2562140"/>
            <a:ext cx="1336687" cy="13341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0B6B1-B325-4642-B445-8777C0610023}"/>
              </a:ext>
            </a:extLst>
          </p:cNvPr>
          <p:cNvSpPr/>
          <p:nvPr/>
        </p:nvSpPr>
        <p:spPr bwMode="auto">
          <a:xfrm>
            <a:off x="3065140" y="2804275"/>
            <a:ext cx="1202447" cy="84992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400" dirty="0"/>
              <a:t>uniform blur 9x9 pixels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D845E7-CC2E-414E-9FE6-4AACB6936513}"/>
              </a:ext>
            </a:extLst>
          </p:cNvPr>
          <p:cNvCxnSpPr>
            <a:cxnSpLocks/>
          </p:cNvCxnSpPr>
          <p:nvPr/>
        </p:nvCxnSpPr>
        <p:spPr bwMode="auto">
          <a:xfrm>
            <a:off x="2516500" y="3229236"/>
            <a:ext cx="5486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A3A83D-6224-4CD1-9DB5-AD6FF879512B}"/>
              </a:ext>
            </a:extLst>
          </p:cNvPr>
          <p:cNvCxnSpPr>
            <a:cxnSpLocks/>
          </p:cNvCxnSpPr>
          <p:nvPr/>
        </p:nvCxnSpPr>
        <p:spPr bwMode="auto">
          <a:xfrm>
            <a:off x="4267587" y="3229236"/>
            <a:ext cx="3186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9A80FE-60B7-4B0C-818A-21A79FFD12C1}"/>
              </a:ext>
            </a:extLst>
          </p:cNvPr>
          <p:cNvCxnSpPr>
            <a:cxnSpLocks/>
            <a:endCxn id="15" idx="0"/>
          </p:cNvCxnSpPr>
          <p:nvPr/>
        </p:nvCxnSpPr>
        <p:spPr bwMode="auto">
          <a:xfrm>
            <a:off x="4791929" y="2530690"/>
            <a:ext cx="0" cy="492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95D55AD-8BCA-43D9-9EF6-E7FE2B3C1AC3}"/>
              </a:ext>
            </a:extLst>
          </p:cNvPr>
          <p:cNvSpPr/>
          <p:nvPr/>
        </p:nvSpPr>
        <p:spPr bwMode="auto">
          <a:xfrm>
            <a:off x="4586189" y="3023496"/>
            <a:ext cx="411480" cy="4114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ＭＳ Ｐゴシック" pitchFamily="28" charset="-128"/>
                <a:cs typeface="ＭＳ Ｐゴシック" pitchFamily="28" charset="-128"/>
              </a:rPr>
              <a:t>+</a:t>
            </a:r>
            <a:endParaRPr lang="en-GB" sz="1800" dirty="0">
              <a:latin typeface="Calibri" panose="020F05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23DB8F-D0F6-4508-B53E-F2F4999AD955}"/>
                  </a:ext>
                </a:extLst>
              </p:cNvPr>
              <p:cNvSpPr/>
              <p:nvPr/>
            </p:nvSpPr>
            <p:spPr>
              <a:xfrm>
                <a:off x="4129843" y="2147799"/>
                <a:ext cx="1351377" cy="407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s-AR" sz="20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AR" sz="2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23DB8F-D0F6-4508-B53E-F2F4999AD9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43" y="2147799"/>
                <a:ext cx="1351377" cy="407099"/>
              </a:xfrm>
              <a:prstGeom prst="rect">
                <a:avLst/>
              </a:prstGeom>
              <a:blipFill>
                <a:blip r:embed="rId5"/>
                <a:stretch>
                  <a:fillRect r="-19369" b="-1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A84CD-1D02-4761-854B-60D94AE890D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97669" y="3229236"/>
            <a:ext cx="784505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E9F130-AEE5-4131-933C-2F3587B900A5}"/>
                  </a:ext>
                </a:extLst>
              </p:cNvPr>
              <p:cNvSpPr/>
              <p:nvPr/>
            </p:nvSpPr>
            <p:spPr>
              <a:xfrm>
                <a:off x="1047959" y="3893614"/>
                <a:ext cx="1419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262144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E9F130-AEE5-4131-933C-2F3587B90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59" y="3893614"/>
                <a:ext cx="1419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AA2214-0224-4EAB-B06C-443923253296}"/>
                  </a:ext>
                </a:extLst>
              </p:cNvPr>
              <p:cNvSpPr/>
              <p:nvPr/>
            </p:nvSpPr>
            <p:spPr>
              <a:xfrm>
                <a:off x="5782174" y="3893614"/>
                <a:ext cx="14228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262144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AA2214-0224-4EAB-B06C-443923253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74" y="3893614"/>
                <a:ext cx="1422890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E0F25BE-46F5-47AD-A80E-7FCAE4AD1BFE}"/>
              </a:ext>
            </a:extLst>
          </p:cNvPr>
          <p:cNvSpPr/>
          <p:nvPr/>
        </p:nvSpPr>
        <p:spPr>
          <a:xfrm>
            <a:off x="4472365" y="1942060"/>
            <a:ext cx="628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NOISE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2122CA-E58E-4754-89BA-346B126523F0}"/>
                  </a:ext>
                </a:extLst>
              </p:cNvPr>
              <p:cNvSpPr/>
              <p:nvPr/>
            </p:nvSpPr>
            <p:spPr>
              <a:xfrm>
                <a:off x="1158969" y="3524282"/>
                <a:ext cx="1285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12×512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2122CA-E58E-4754-89BA-346B12652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69" y="3524282"/>
                <a:ext cx="12859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5F0C34-FA29-4E67-8E2F-86C74D7713F4}"/>
                  </a:ext>
                </a:extLst>
              </p:cNvPr>
              <p:cNvSpPr/>
              <p:nvPr/>
            </p:nvSpPr>
            <p:spPr>
              <a:xfrm>
                <a:off x="368388" y="4431673"/>
                <a:ext cx="4056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s-AR" sz="1800" dirty="0"/>
                  <a:t>Regularisation  </a:t>
                </a:r>
                <a14:m>
                  <m:oMath xmlns:m="http://schemas.openxmlformats.org/officeDocument/2006/math">
                    <m:r>
                      <a:rPr lang="es-A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5F0C34-FA29-4E67-8E2F-86C74D771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88" y="4431673"/>
                <a:ext cx="4056560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E77EB3-281C-4C18-9F40-8AEDE834A509}"/>
                  </a:ext>
                </a:extLst>
              </p:cNvPr>
              <p:cNvSpPr/>
              <p:nvPr/>
            </p:nvSpPr>
            <p:spPr>
              <a:xfrm>
                <a:off x="5825200" y="3538481"/>
                <a:ext cx="1285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12×512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E77EB3-281C-4C18-9F40-8AEDE834A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200" y="3538481"/>
                <a:ext cx="128592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7B4AA79-A79B-42FF-9F88-34DFCB8D8C39}"/>
              </a:ext>
            </a:extLst>
          </p:cNvPr>
          <p:cNvSpPr/>
          <p:nvPr/>
        </p:nvSpPr>
        <p:spPr>
          <a:xfrm>
            <a:off x="5799822" y="202824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NimbusRomNo9L-Regu"/>
              </a:rPr>
              <a:t>SNR=20dB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479ADDD-F277-4F0E-8B58-F57636B83F8D}"/>
                  </a:ext>
                </a:extLst>
              </p:cNvPr>
              <p:cNvSpPr/>
              <p:nvPr/>
            </p:nvSpPr>
            <p:spPr>
              <a:xfrm>
                <a:off x="748992" y="5586211"/>
                <a:ext cx="3809120" cy="684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f>
                        <m:fPr>
                          <m:ctrlPr>
                            <a:rPr lang="es-AR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AR" sz="20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479ADDD-F277-4F0E-8B58-F57636B83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92" y="5586211"/>
                <a:ext cx="3809120" cy="6844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1E4D9A2-C557-4398-B28B-96ACFE477670}"/>
              </a:ext>
            </a:extLst>
          </p:cNvPr>
          <p:cNvGrpSpPr/>
          <p:nvPr/>
        </p:nvGrpSpPr>
        <p:grpSpPr>
          <a:xfrm>
            <a:off x="5481220" y="4525673"/>
            <a:ext cx="3681990" cy="1700638"/>
            <a:chOff x="6288837" y="4438649"/>
            <a:chExt cx="2167501" cy="1222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2266C-C88F-4DAB-A0C7-BF124138B03A}"/>
                </a:ext>
              </a:extLst>
            </p:cNvPr>
            <p:cNvGrpSpPr/>
            <p:nvPr/>
          </p:nvGrpSpPr>
          <p:grpSpPr>
            <a:xfrm>
              <a:off x="6288837" y="4656168"/>
              <a:ext cx="2167501" cy="897758"/>
              <a:chOff x="4431141" y="2909681"/>
              <a:chExt cx="2167501" cy="8977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9F74FA4-7009-44FF-93E3-A37333DC42BE}"/>
                      </a:ext>
                    </a:extLst>
                  </p:cNvPr>
                  <p:cNvSpPr/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es-AR" sz="1800" i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9F74FA4-7009-44FF-93E3-A37333DC42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9BB3DBE-6F3C-4757-B4FF-DDC39485A320}"/>
                      </a:ext>
                    </a:extLst>
                  </p:cNvPr>
                  <p:cNvSpPr/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 k-homogeneous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Scalar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oMath>
                    </a14:m>
                    <a:endParaRPr lang="en-GB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9BB3DBE-6F3C-4757-B4FF-DDC39485A3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3125" b="-12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AD408C4F-D0BB-4BA6-BF09-40CABB0257E2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D1E330-3D0A-4607-892D-18A004A0E4E6}"/>
                  </a:ext>
                </a:extLst>
              </p:cNvPr>
              <p:cNvSpPr/>
              <p:nvPr/>
            </p:nvSpPr>
            <p:spPr>
              <a:xfrm>
                <a:off x="742817" y="5033978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D1E330-3D0A-4607-892D-18A004A0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17" y="5033978"/>
                <a:ext cx="3262816" cy="501163"/>
              </a:xfrm>
              <a:prstGeom prst="rect">
                <a:avLst/>
              </a:prstGeom>
              <a:blipFill>
                <a:blip r:embed="rId1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FC47BBE6-01D2-4809-A691-9BB503706BED}"/>
              </a:ext>
            </a:extLst>
          </p:cNvPr>
          <p:cNvSpPr/>
          <p:nvPr/>
        </p:nvSpPr>
        <p:spPr>
          <a:xfrm>
            <a:off x="3747788" y="5110153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E6AD5B4B-74B3-486B-BD14-B8C5C7371B5F}"/>
              </a:ext>
            </a:extLst>
          </p:cNvPr>
          <p:cNvSpPr/>
          <p:nvPr/>
        </p:nvSpPr>
        <p:spPr bwMode="auto">
          <a:xfrm>
            <a:off x="584288" y="5045013"/>
            <a:ext cx="321848" cy="1098106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45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18" y="560060"/>
            <a:ext cx="7772400" cy="1143000"/>
          </a:xfrm>
        </p:spPr>
        <p:txBody>
          <a:bodyPr/>
          <a:lstStyle/>
          <a:p>
            <a:r>
              <a:rPr lang="en-US" sz="2800" dirty="0"/>
              <a:t>The Bayesian Framework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</a:t>
            </a:fld>
            <a:endParaRPr lang="en-US" altLang="es-ES" dirty="0"/>
          </a:p>
        </p:txBody>
      </p:sp>
      <p:sp>
        <p:nvSpPr>
          <p:cNvPr id="3" name="Rectangle 2"/>
          <p:cNvSpPr/>
          <p:nvPr/>
        </p:nvSpPr>
        <p:spPr>
          <a:xfrm>
            <a:off x="471487" y="1331615"/>
            <a:ext cx="8201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We use priors to reduce uncertainty and deliver accurate estimates.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EE8ECD-2FE1-40AB-8A53-43AFD1D7962A}"/>
              </a:ext>
            </a:extLst>
          </p:cNvPr>
          <p:cNvGrpSpPr/>
          <p:nvPr/>
        </p:nvGrpSpPr>
        <p:grpSpPr>
          <a:xfrm>
            <a:off x="2621436" y="2612171"/>
            <a:ext cx="4635123" cy="1526777"/>
            <a:chOff x="4248356" y="2612171"/>
            <a:chExt cx="4635123" cy="1526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2124F9C-8737-41AA-8344-283FD44F3142}"/>
                    </a:ext>
                  </a:extLst>
                </p:cNvPr>
                <p:cNvSpPr/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2124F9C-8737-41AA-8344-283FD44F3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60BF84-A54A-48AF-9617-01B5C4928EE7}"/>
                </a:ext>
              </a:extLst>
            </p:cNvPr>
            <p:cNvSpPr/>
            <p:nvPr/>
          </p:nvSpPr>
          <p:spPr>
            <a:xfrm>
              <a:off x="4953577" y="3800394"/>
              <a:ext cx="216750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 DISTRIBUTION</a:t>
              </a:r>
              <a:endParaRPr lang="en-GB" sz="2800" dirty="0">
                <a:solidFill>
                  <a:schemeClr val="accent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BA6366-5902-4673-B5E2-BEA67021FEA8}"/>
                </a:ext>
              </a:extLst>
            </p:cNvPr>
            <p:cNvGrpSpPr/>
            <p:nvPr/>
          </p:nvGrpSpPr>
          <p:grpSpPr>
            <a:xfrm>
              <a:off x="4248356" y="2612171"/>
              <a:ext cx="4635123" cy="988996"/>
              <a:chOff x="3271011" y="4006075"/>
              <a:chExt cx="4635123" cy="988996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55E4384C-9A7C-44EA-8D01-8C92664645FF}"/>
                  </a:ext>
                </a:extLst>
              </p:cNvPr>
              <p:cNvSpPr/>
              <p:nvPr/>
            </p:nvSpPr>
            <p:spPr bwMode="auto">
              <a:xfrm rot="17875325">
                <a:off x="5660191" y="4278589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F552ADB-BA0C-41E8-8B0E-6FA27899D048}"/>
                  </a:ext>
                </a:extLst>
              </p:cNvPr>
              <p:cNvSpPr/>
              <p:nvPr/>
            </p:nvSpPr>
            <p:spPr>
              <a:xfrm>
                <a:off x="5394169" y="4006075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REGULARISER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D8F234B-9977-43BC-9259-5520D770343A}"/>
                  </a:ext>
                </a:extLst>
              </p:cNvPr>
              <p:cNvSpPr/>
              <p:nvPr/>
            </p:nvSpPr>
            <p:spPr>
              <a:xfrm>
                <a:off x="3271011" y="4015519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HYPERPARAMETER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F61DB42B-EC0F-4C0A-A5A8-B410ABCA7278}"/>
                  </a:ext>
                </a:extLst>
              </p:cNvPr>
              <p:cNvSpPr/>
              <p:nvPr/>
            </p:nvSpPr>
            <p:spPr bwMode="auto">
              <a:xfrm rot="3724675" flipH="1">
                <a:off x="4857733" y="4286526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670D7-2D40-42F7-A557-0938CF466E4A}"/>
                  </a:ext>
                </a:extLst>
              </p:cNvPr>
              <p:cNvSpPr/>
              <p:nvPr/>
            </p:nvSpPr>
            <p:spPr>
              <a:xfrm>
                <a:off x="6475507" y="3184446"/>
                <a:ext cx="3860927" cy="126188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will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assume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that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A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 is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-convex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-possibly non-smooth</a:t>
                </a:r>
              </a:p>
              <a:p>
                <a:endParaRPr lang="en-GB" sz="28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670D7-2D40-42F7-A557-0938CF466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07" y="3184446"/>
                <a:ext cx="3860927" cy="1261884"/>
              </a:xfrm>
              <a:prstGeom prst="rect">
                <a:avLst/>
              </a:prstGeom>
              <a:blipFill>
                <a:blip r:embed="rId4"/>
                <a:stretch>
                  <a:fillRect l="-789" t="-14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99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30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E2101-6DF4-4C06-BD3C-4F410E56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882" y="1557172"/>
            <a:ext cx="4197118" cy="2981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96F7D-9DD5-432C-A135-1D5B25651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4" y="4660422"/>
            <a:ext cx="9144000" cy="1967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7098C-AFDA-4DC3-AC48-DC560399D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379" y="1557172"/>
            <a:ext cx="3886200" cy="26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52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31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96F7D-9DD5-432C-A135-1D5B2565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" y="4660422"/>
            <a:ext cx="9144000" cy="1967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7098C-AFDA-4DC3-AC48-DC560399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42" y="1523662"/>
            <a:ext cx="4476579" cy="3044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E9EB15-EB6F-4CBD-8880-92207D95F859}"/>
              </a:ext>
            </a:extLst>
          </p:cNvPr>
          <p:cNvSpPr/>
          <p:nvPr/>
        </p:nvSpPr>
        <p:spPr>
          <a:xfrm>
            <a:off x="651145" y="3199346"/>
            <a:ext cx="4845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Hierarchical</a:t>
            </a:r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Bayes</a:t>
            </a:r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pt-BR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Pereyra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r>
              <a:rPr lang="pt-BR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Bioucas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-Dias &amp; Figueiredo  2015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9B9111-B7DE-4881-A153-4C40A378EC8A}"/>
              </a:ext>
            </a:extLst>
          </p:cNvPr>
          <p:cNvSpPr/>
          <p:nvPr/>
        </p:nvSpPr>
        <p:spPr>
          <a:xfrm>
            <a:off x="603421" y="2692978"/>
            <a:ext cx="3129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SUGAR: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arXiv:1405.1164v2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B3DC3-C44D-4650-938F-415B5C746CEA}"/>
              </a:ext>
            </a:extLst>
          </p:cNvPr>
          <p:cNvSpPr/>
          <p:nvPr/>
        </p:nvSpPr>
        <p:spPr>
          <a:xfrm>
            <a:off x="603421" y="202813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Discrepancy: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Morozov 1984</a:t>
            </a:r>
          </a:p>
        </p:txBody>
      </p:sp>
    </p:spTree>
    <p:extLst>
      <p:ext uri="{BB962C8B-B14F-4D97-AF65-F5344CB8AC3E}">
        <p14:creationId xmlns:p14="http://schemas.microsoft.com/office/powerpoint/2010/main" val="132014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19979" y="6930043"/>
            <a:ext cx="685800" cy="365125"/>
          </a:xfrm>
        </p:spPr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6564" y="1740907"/>
                <a:ext cx="84346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NimbusRomNo9L-Regu"/>
                  </a:rPr>
                  <a:t>We compute the </a:t>
                </a:r>
                <a:r>
                  <a:rPr lang="en-GB" sz="1600" b="1" dirty="0">
                    <a:latin typeface="NimbusRomNo9L-Regu"/>
                  </a:rPr>
                  <a:t>MAP estimator</a:t>
                </a:r>
                <a:r>
                  <a:rPr lang="en-GB" sz="1600" dirty="0">
                    <a:latin typeface="NimbusRomNo9L-Regu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600" dirty="0">
                    <a:latin typeface="NimbusRomNo9L-Regu"/>
                  </a:rPr>
                  <a:t> average results for 10 test images</a:t>
                </a:r>
                <a:endParaRPr lang="en-GB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64" y="1740907"/>
                <a:ext cx="8434639" cy="338554"/>
              </a:xfrm>
              <a:prstGeom prst="rect">
                <a:avLst/>
              </a:prstGeom>
              <a:blipFill>
                <a:blip r:embed="rId3"/>
                <a:stretch>
                  <a:fillRect l="-361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8BEB5-409E-43F5-BE34-F63FE3563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396" y="2273613"/>
            <a:ext cx="610197" cy="610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910B9-56A6-4545-8DBA-370AAA74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724" y="2273613"/>
            <a:ext cx="610197" cy="610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9DB540-342B-4C27-822B-89ECCF03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052" y="2273613"/>
            <a:ext cx="610197" cy="610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438B0B-7767-45A6-8983-ED33EDECB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60" y="2273613"/>
            <a:ext cx="610197" cy="610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8B02F-1187-4C84-8235-2E91A27C5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388" y="2273613"/>
            <a:ext cx="610197" cy="610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015249-E8DD-424D-921E-0E9D83F8C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732" y="2273613"/>
            <a:ext cx="610197" cy="610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E0BE2C-145D-4D4F-AFFA-E66312776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649" y="3328647"/>
            <a:ext cx="3897427" cy="2655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6598D3-3730-48F2-BDA2-ABDD9469E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716" y="2273041"/>
            <a:ext cx="610197" cy="611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362146-FF17-4EAE-B8DD-2642DEA64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84380" y="2279327"/>
            <a:ext cx="610196" cy="598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9927B2-59B8-4EEA-B88C-8A4F073BB8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4043" y="2281675"/>
            <a:ext cx="592963" cy="59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912D06-EC86-4D83-914D-6D3AEC9433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6475" y="2276799"/>
            <a:ext cx="602696" cy="6038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FA3FC8-7404-42E6-9102-0F35A2C24A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032" y="3429000"/>
            <a:ext cx="3762866" cy="229324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B458997-C624-4B4C-A7BF-B63EB65BF9EE}"/>
              </a:ext>
            </a:extLst>
          </p:cNvPr>
          <p:cNvSpPr/>
          <p:nvPr/>
        </p:nvSpPr>
        <p:spPr>
          <a:xfrm>
            <a:off x="3919608" y="578752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800" dirty="0">
                <a:solidFill>
                  <a:srgbClr val="FF0000"/>
                </a:solidFill>
              </a:rPr>
              <a:t>minutes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BBC9DD-F6D3-4A3C-B3E0-1C891DF59AA7}"/>
              </a:ext>
            </a:extLst>
          </p:cNvPr>
          <p:cNvCxnSpPr>
            <a:cxnSpLocks/>
          </p:cNvCxnSpPr>
          <p:nvPr/>
        </p:nvCxnSpPr>
        <p:spPr bwMode="auto">
          <a:xfrm>
            <a:off x="4156452" y="5561793"/>
            <a:ext cx="175246" cy="277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6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33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371C0-4C5F-4A58-A9FC-38659A0B90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2399" y="1921002"/>
            <a:ext cx="4921079" cy="492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41FD0-F299-4BDC-AF63-77BB666CAA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1660411"/>
            <a:ext cx="6489700" cy="658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71EFD4-1B3A-47F6-98AD-41EB37E780C4}"/>
                  </a:ext>
                </a:extLst>
              </p:cNvPr>
              <p:cNvSpPr/>
              <p:nvPr/>
            </p:nvSpPr>
            <p:spPr>
              <a:xfrm>
                <a:off x="825500" y="2483876"/>
                <a:ext cx="4572000" cy="7475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∆ = </m:t>
                    </m:r>
                    <m:d>
                      <m:dPr>
                        <m:ctrlPr>
                          <a:rPr lang="en-GB" sz="2000" i="1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sSupPr>
                          <m:e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∆</m:t>
                            </m:r>
                          </m:e>
                          <m:sup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𝑣</m:t>
                            </m:r>
                          </m:sup>
                        </m:sSup>
                        <m:r>
                          <a:rPr lang="en-GB" sz="2000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 ,</m:t>
                        </m:r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sSupPr>
                          <m:e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∆</m:t>
                            </m:r>
                          </m:e>
                          <m:sup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h</m:t>
                            </m:r>
                          </m:sup>
                        </m:sSup>
                        <m:r>
                          <a:rPr lang="en-GB" sz="2000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 </m:t>
                        </m:r>
                      </m:e>
                    </m:d>
                    <m:r>
                      <a:rPr lang="en-GB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 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 </m:t>
                    </m:r>
                  </m:oMath>
                </a14:m>
                <a:r>
                  <a:rPr lang="en-GB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</a:t>
                </a:r>
              </a:p>
              <a:p>
                <a:r>
                  <a:rPr lang="en-GB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discrete image-gradient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71EFD4-1B3A-47F6-98AD-41EB37E78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00" y="2483876"/>
                <a:ext cx="4572000" cy="747512"/>
              </a:xfrm>
              <a:prstGeom prst="rect">
                <a:avLst/>
              </a:prstGeom>
              <a:blipFill>
                <a:blip r:embed="rId5"/>
                <a:stretch>
                  <a:fillRect l="-1333" b="-1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75A1C85-F521-4DD7-8D70-2A9157AE3017}"/>
              </a:ext>
            </a:extLst>
          </p:cNvPr>
          <p:cNvSpPr/>
          <p:nvPr/>
        </p:nvSpPr>
        <p:spPr>
          <a:xfrm>
            <a:off x="825500" y="3549490"/>
            <a:ext cx="302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 Light" panose="020F0302020204030204" pitchFamily="34" charset="0"/>
                <a:ea typeface="ＭＳ Ｐゴシック" pitchFamily="28" charset="-128"/>
              </a:rPr>
              <a:t>J maps the image-gradient vector field to its</a:t>
            </a:r>
          </a:p>
        </p:txBody>
      </p:sp>
    </p:spTree>
    <p:extLst>
      <p:ext uri="{BB962C8B-B14F-4D97-AF65-F5344CB8AC3E}">
        <p14:creationId xmlns:p14="http://schemas.microsoft.com/office/powerpoint/2010/main" val="622494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34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0084F-B9C3-4AFD-8DEB-3F950C4E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7" y="2198757"/>
            <a:ext cx="8161666" cy="3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2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35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B755D-922B-4888-945F-4F7D50AC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30" y="1567772"/>
            <a:ext cx="4960180" cy="4382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0C52F-41B9-4CE0-B2F5-E11ADDE4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32000"/>
            <a:ext cx="3812438" cy="345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2EB5F-3373-49BE-B948-6B61A840DDAD}"/>
                  </a:ext>
                </a:extLst>
              </p:cNvPr>
              <p:cNvSpPr txBox="1"/>
              <p:nvPr/>
            </p:nvSpPr>
            <p:spPr>
              <a:xfrm>
                <a:off x="5833150" y="5544227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2EB5F-3373-49BE-B948-6B61A840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150" y="5544227"/>
                <a:ext cx="389850" cy="369332"/>
              </a:xfrm>
              <a:prstGeom prst="rect">
                <a:avLst/>
              </a:prstGeom>
              <a:blipFill>
                <a:blip r:embed="rId5"/>
                <a:stretch>
                  <a:fillRect l="-17188" r="-312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F12B08-06FD-4293-89C9-2E748FF20942}"/>
                  </a:ext>
                </a:extLst>
              </p:cNvPr>
              <p:cNvSpPr txBox="1"/>
              <p:nvPr/>
            </p:nvSpPr>
            <p:spPr>
              <a:xfrm>
                <a:off x="8417608" y="4736069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F12B08-06FD-4293-89C9-2E748FF2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608" y="4736069"/>
                <a:ext cx="382732" cy="369332"/>
              </a:xfrm>
              <a:prstGeom prst="rect">
                <a:avLst/>
              </a:prstGeom>
              <a:blipFill>
                <a:blip r:embed="rId6"/>
                <a:stretch>
                  <a:fillRect l="-17460" r="-317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ED6749-A369-4417-8A69-4D3778D14447}"/>
                  </a:ext>
                </a:extLst>
              </p:cNvPr>
              <p:cNvSpPr txBox="1"/>
              <p:nvPr/>
            </p:nvSpPr>
            <p:spPr>
              <a:xfrm>
                <a:off x="147975" y="3339067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ED6749-A369-4417-8A69-4D3778D14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5" y="3339067"/>
                <a:ext cx="389850" cy="369332"/>
              </a:xfrm>
              <a:prstGeom prst="rect">
                <a:avLst/>
              </a:prstGeom>
              <a:blipFill>
                <a:blip r:embed="rId7"/>
                <a:stretch>
                  <a:fillRect l="-15625" r="-3125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E87AAD-0E12-45FA-A813-E34674BA9C95}"/>
                  </a:ext>
                </a:extLst>
              </p:cNvPr>
              <p:cNvSpPr txBox="1"/>
              <p:nvPr/>
            </p:nvSpPr>
            <p:spPr>
              <a:xfrm>
                <a:off x="1860946" y="5164515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E87AAD-0E12-45FA-A813-E34674BA9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946" y="5164515"/>
                <a:ext cx="382732" cy="369332"/>
              </a:xfrm>
              <a:prstGeom prst="rect">
                <a:avLst/>
              </a:prstGeom>
              <a:blipFill>
                <a:blip r:embed="rId8"/>
                <a:stretch>
                  <a:fillRect l="-15873" r="-317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F30AE47-47C4-4471-BACF-D7DACD54E408}"/>
              </a:ext>
            </a:extLst>
          </p:cNvPr>
          <p:cNvSpPr/>
          <p:nvPr/>
        </p:nvSpPr>
        <p:spPr>
          <a:xfrm>
            <a:off x="7340600" y="433128"/>
            <a:ext cx="170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RomNo9L-Regu"/>
              </a:rPr>
              <a:t>SNR=8dB</a:t>
            </a:r>
          </a:p>
          <a:p>
            <a:r>
              <a:rPr lang="en-GB" dirty="0">
                <a:latin typeface="NimbusRomNo9L-Regu"/>
              </a:rPr>
              <a:t>Lake image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FE044F-2EE4-4DE7-AA82-69BEC8898B4C}"/>
              </a:ext>
            </a:extLst>
          </p:cNvPr>
          <p:cNvSpPr/>
          <p:nvPr/>
        </p:nvSpPr>
        <p:spPr>
          <a:xfrm>
            <a:off x="5924379" y="1798604"/>
            <a:ext cx="170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RomNo9L-Regu"/>
              </a:rPr>
              <a:t>PSNR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925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36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AE930-073F-47E5-A638-D3478D1B64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49" y="1198746"/>
            <a:ext cx="7158942" cy="5228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512DCD-ABD2-426A-AB5C-EB694638FB4E}"/>
              </a:ext>
            </a:extLst>
          </p:cNvPr>
          <p:cNvSpPr/>
          <p:nvPr/>
        </p:nvSpPr>
        <p:spPr>
          <a:xfrm>
            <a:off x="701040" y="5524726"/>
            <a:ext cx="1573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NimbusRomNo9L-Regu"/>
              </a:rPr>
              <a:t>SNR=8dB</a:t>
            </a:r>
          </a:p>
          <a:p>
            <a:r>
              <a:rPr lang="en-GB" dirty="0">
                <a:latin typeface="NimbusRomNo9L-Regu"/>
              </a:rPr>
              <a:t>Lake image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BBAEA8-1708-40F1-B668-3C399920F9C3}"/>
                  </a:ext>
                </a:extLst>
              </p:cNvPr>
              <p:cNvSpPr txBox="1"/>
              <p:nvPr/>
            </p:nvSpPr>
            <p:spPr>
              <a:xfrm>
                <a:off x="3175000" y="5891768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BBAEA8-1708-40F1-B668-3C399920F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5891768"/>
                <a:ext cx="389850" cy="369332"/>
              </a:xfrm>
              <a:prstGeom prst="rect">
                <a:avLst/>
              </a:prstGeom>
              <a:blipFill>
                <a:blip r:embed="rId4"/>
                <a:stretch>
                  <a:fillRect l="-17188" r="-312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006592-F654-4EBD-A474-8298574B057C}"/>
                  </a:ext>
                </a:extLst>
              </p:cNvPr>
              <p:cNvSpPr txBox="1"/>
              <p:nvPr/>
            </p:nvSpPr>
            <p:spPr>
              <a:xfrm>
                <a:off x="6223000" y="4783493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006592-F654-4EBD-A474-8298574B0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4783493"/>
                <a:ext cx="382732" cy="369332"/>
              </a:xfrm>
              <a:prstGeom prst="rect">
                <a:avLst/>
              </a:prstGeom>
              <a:blipFill>
                <a:blip r:embed="rId5"/>
                <a:stretch>
                  <a:fillRect l="-17460" r="-3175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174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37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8DE83-A092-41AA-A51C-C0C78DB3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217387"/>
            <a:ext cx="8928100" cy="24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2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Practical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guidelines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9CBDF-9535-4160-ABA7-06B648830C18}"/>
              </a:ext>
            </a:extLst>
          </p:cNvPr>
          <p:cNvSpPr/>
          <p:nvPr/>
        </p:nvSpPr>
        <p:spPr>
          <a:xfrm>
            <a:off x="701040" y="1198746"/>
            <a:ext cx="75476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When can I use this method and how? Will it actually work?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92C15F-FDC7-4F24-BDB7-984D0F41F3B7}"/>
                  </a:ext>
                </a:extLst>
              </p:cNvPr>
              <p:cNvSpPr/>
              <p:nvPr/>
            </p:nvSpPr>
            <p:spPr>
              <a:xfrm>
                <a:off x="214067" y="1660411"/>
                <a:ext cx="8748957" cy="4324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Requirements:</a:t>
                </a: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Convex problem. Regulariser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s-ES" sz="1600" dirty="0">
                    <a:sym typeface="Wingdings" panose="05000000000000000000" pitchFamily="2" charset="2"/>
                  </a:rPr>
                  <a:t>) can be non-smooth, but needs to be convex.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You need to be able to compute the proximal operator of your regularisers in a reasonable time.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Potential difficulties and limitations:</a:t>
                </a: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altLang="es-ES" sz="1600" dirty="0"/>
                  <a:t>Operator A is too ill-posed 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 </a:t>
                </a:r>
                <a:r>
                  <a:rPr lang="en-GB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requires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 </a:t>
                </a:r>
                <a:r>
                  <a:rPr lang="en-GB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preconditioning</a:t>
                </a:r>
                <a:endParaRPr lang="en-US" altLang="es-ES" sz="1600" dirty="0"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When running 2 Markov chains, use thinning to achieve </a:t>
                </a:r>
                <a:r>
                  <a:rPr lang="en-US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similar effective sample size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Extremely ill-posed problems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ym typeface="Wingdings" panose="05000000000000000000" pitchFamily="2" charset="2"/>
                  </a:rPr>
                  <a:t>MYULA Markov kernels might not work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Dimension of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: we tested only 2 parameters. Limits not studied yet.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>
                  <a:sym typeface="Wingdings" panose="05000000000000000000" pitchFamily="2" charset="2"/>
                </a:endParaRPr>
              </a:p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Performance:</a:t>
                </a:r>
              </a:p>
              <a:p>
                <a:pPr lvl="1">
                  <a:buClr>
                    <a:srgbClr val="00B050"/>
                  </a:buClr>
                </a:pP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Quality of results limited by quality of model</a:t>
                </a:r>
                <a:r>
                  <a:rPr lang="en-US" altLang="es-ES" sz="1600" dirty="0">
                    <a:sym typeface="Wingdings" panose="05000000000000000000" pitchFamily="2" charset="2"/>
                  </a:rPr>
                  <a:t>: prior misspecification leads to poor results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Easier to use when running a single Markov chain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Works remarkably well when model is good, even for low SNR scenarios</a:t>
                </a:r>
                <a:endParaRPr lang="en-GB" sz="16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92C15F-FDC7-4F24-BDB7-984D0F41F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7" y="1660411"/>
                <a:ext cx="8748957" cy="4324261"/>
              </a:xfrm>
              <a:prstGeom prst="rect">
                <a:avLst/>
              </a:prstGeom>
              <a:blipFill>
                <a:blip r:embed="rId4"/>
                <a:stretch>
                  <a:fillRect t="-1127" r="-70" b="-845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70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12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18" y="560060"/>
            <a:ext cx="7772400" cy="1143000"/>
          </a:xfrm>
        </p:spPr>
        <p:txBody>
          <a:bodyPr/>
          <a:lstStyle/>
          <a:p>
            <a:r>
              <a:rPr lang="en-US" sz="2800" dirty="0"/>
              <a:t>The Bayesian Framework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</a:t>
            </a:fld>
            <a:endParaRPr lang="en-US" altLang="es-ES" dirty="0"/>
          </a:p>
        </p:txBody>
      </p:sp>
      <p:sp>
        <p:nvSpPr>
          <p:cNvPr id="3" name="Rectangle 2"/>
          <p:cNvSpPr/>
          <p:nvPr/>
        </p:nvSpPr>
        <p:spPr>
          <a:xfrm>
            <a:off x="471487" y="1331615"/>
            <a:ext cx="8201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We obtain the posterior using Bayes’ rule.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08B1F-9C1E-4315-A802-5C8918C6F954}"/>
              </a:ext>
            </a:extLst>
          </p:cNvPr>
          <p:cNvSpPr/>
          <p:nvPr/>
        </p:nvSpPr>
        <p:spPr>
          <a:xfrm>
            <a:off x="216911" y="5112100"/>
            <a:ext cx="145081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3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1B50DF-6F0A-476B-B619-CCD70CF9D483}"/>
              </a:ext>
            </a:extLst>
          </p:cNvPr>
          <p:cNvCxnSpPr>
            <a:cxnSpLocks/>
            <a:stCxn id="37" idx="2"/>
          </p:cNvCxnSpPr>
          <p:nvPr/>
        </p:nvCxnSpPr>
        <p:spPr bwMode="auto">
          <a:xfrm>
            <a:off x="2904978" y="4171676"/>
            <a:ext cx="848888" cy="90497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F58FAC-F208-4F10-938B-9EA684E6897B}"/>
                  </a:ext>
                </a:extLst>
              </p:cNvPr>
              <p:cNvSpPr/>
              <p:nvPr/>
            </p:nvSpPr>
            <p:spPr>
              <a:xfrm>
                <a:off x="1855694" y="5037657"/>
                <a:ext cx="5611536" cy="704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AR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AR" dirty="0"/>
                      <m:t>∝</m:t>
                    </m:r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s-AR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F58FAC-F208-4F10-938B-9EA684E68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4" y="5037657"/>
                <a:ext cx="5611536" cy="704680"/>
              </a:xfrm>
              <a:prstGeom prst="rect">
                <a:avLst/>
              </a:prstGeom>
              <a:blipFill>
                <a:blip r:embed="rId3"/>
                <a:stretch>
                  <a:fillRect t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480CEF21-4D3D-4608-BBEE-5A12BE91205C}"/>
              </a:ext>
            </a:extLst>
          </p:cNvPr>
          <p:cNvSpPr/>
          <p:nvPr/>
        </p:nvSpPr>
        <p:spPr>
          <a:xfrm>
            <a:off x="3522949" y="4500228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BAYES’ RULE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B2511F-9376-4E03-87A3-5A86EA3A5112}"/>
                  </a:ext>
                </a:extLst>
              </p:cNvPr>
              <p:cNvSpPr/>
              <p:nvPr/>
            </p:nvSpPr>
            <p:spPr>
              <a:xfrm>
                <a:off x="609600" y="3067747"/>
                <a:ext cx="2886751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B2511F-9376-4E03-87A3-5A86EA3A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67747"/>
                <a:ext cx="2886751" cy="7225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148F24E-F466-48F2-BC5C-5CDB6421C41E}"/>
              </a:ext>
            </a:extLst>
          </p:cNvPr>
          <p:cNvSpPr/>
          <p:nvPr/>
        </p:nvSpPr>
        <p:spPr>
          <a:xfrm>
            <a:off x="498291" y="3764531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</a:rPr>
              <a:t>LIKELIHOOD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75CD5628-FA74-4A4A-B959-E927071F885B}"/>
              </a:ext>
            </a:extLst>
          </p:cNvPr>
          <p:cNvSpPr/>
          <p:nvPr/>
        </p:nvSpPr>
        <p:spPr bwMode="auto">
          <a:xfrm rot="16200000">
            <a:off x="2796928" y="3191116"/>
            <a:ext cx="224016" cy="1123007"/>
          </a:xfrm>
          <a:prstGeom prst="leftBrace">
            <a:avLst>
              <a:gd name="adj1" fmla="val 5253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17E0F6-0E97-4220-A6C3-0B42F7658D0A}"/>
              </a:ext>
            </a:extLst>
          </p:cNvPr>
          <p:cNvSpPr/>
          <p:nvPr/>
        </p:nvSpPr>
        <p:spPr>
          <a:xfrm>
            <a:off x="2088338" y="3833122"/>
            <a:ext cx="163328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DATA FIDELITY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E77F4F-3AEE-477D-8E65-A8D6255BE222}"/>
              </a:ext>
            </a:extLst>
          </p:cNvPr>
          <p:cNvGrpSpPr/>
          <p:nvPr/>
        </p:nvGrpSpPr>
        <p:grpSpPr>
          <a:xfrm>
            <a:off x="4248356" y="2612171"/>
            <a:ext cx="4635123" cy="1526777"/>
            <a:chOff x="4248356" y="2612171"/>
            <a:chExt cx="4635123" cy="1526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09F65CF-B298-415E-96B2-81D94B260B46}"/>
                    </a:ext>
                  </a:extLst>
                </p:cNvPr>
                <p:cNvSpPr/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09F65CF-B298-415E-96B2-81D94B260B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05F0A5-39AD-4BC5-97D8-B58C490565B8}"/>
                </a:ext>
              </a:extLst>
            </p:cNvPr>
            <p:cNvSpPr/>
            <p:nvPr/>
          </p:nvSpPr>
          <p:spPr>
            <a:xfrm>
              <a:off x="4953577" y="3800394"/>
              <a:ext cx="216750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 DISTRIBUTION</a:t>
              </a:r>
              <a:endParaRPr lang="en-GB" sz="2800" dirty="0">
                <a:solidFill>
                  <a:schemeClr val="accent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830097C-3E02-4CDB-8B24-19BEA8E6C0BC}"/>
                </a:ext>
              </a:extLst>
            </p:cNvPr>
            <p:cNvGrpSpPr/>
            <p:nvPr/>
          </p:nvGrpSpPr>
          <p:grpSpPr>
            <a:xfrm>
              <a:off x="4248356" y="2612171"/>
              <a:ext cx="4635123" cy="988996"/>
              <a:chOff x="3271011" y="4006075"/>
              <a:chExt cx="4635123" cy="988996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F77FA4C2-607E-4161-9A96-5025E1FD6A06}"/>
                  </a:ext>
                </a:extLst>
              </p:cNvPr>
              <p:cNvSpPr/>
              <p:nvPr/>
            </p:nvSpPr>
            <p:spPr bwMode="auto">
              <a:xfrm rot="17875325">
                <a:off x="5660191" y="4278589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2D2F9F-6EDA-4A84-A500-60109C3411C2}"/>
                  </a:ext>
                </a:extLst>
              </p:cNvPr>
              <p:cNvSpPr/>
              <p:nvPr/>
            </p:nvSpPr>
            <p:spPr>
              <a:xfrm>
                <a:off x="5394169" y="4006075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REGULARISER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E6C6145-3A08-42C8-9543-B8C05F8A0776}"/>
                  </a:ext>
                </a:extLst>
              </p:cNvPr>
              <p:cNvSpPr/>
              <p:nvPr/>
            </p:nvSpPr>
            <p:spPr>
              <a:xfrm>
                <a:off x="3271011" y="4015519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HYPERPARAMETER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01671408-E0C5-4915-8E67-6B66C6E620D9}"/>
                  </a:ext>
                </a:extLst>
              </p:cNvPr>
              <p:cNvSpPr/>
              <p:nvPr/>
            </p:nvSpPr>
            <p:spPr bwMode="auto">
              <a:xfrm rot="3724675" flipH="1">
                <a:off x="4857733" y="4286526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A8056B-ED3F-41D3-AA67-C50944E51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686153" y="4162151"/>
            <a:ext cx="848888" cy="90497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96A96B1-CAE4-4DD6-98FF-9BFB47C587DF}"/>
              </a:ext>
            </a:extLst>
          </p:cNvPr>
          <p:cNvSpPr/>
          <p:nvPr/>
        </p:nvSpPr>
        <p:spPr>
          <a:xfrm>
            <a:off x="1739448" y="5985501"/>
            <a:ext cx="1783501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LOG-CONCAVE</a:t>
            </a:r>
            <a:endParaRPr lang="en-GB" sz="28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7BA725-05EC-4FD3-B38A-76D248881DA2}"/>
              </a:ext>
            </a:extLst>
          </p:cNvPr>
          <p:cNvCxnSpPr>
            <a:cxnSpLocks/>
          </p:cNvCxnSpPr>
          <p:nvPr/>
        </p:nvCxnSpPr>
        <p:spPr bwMode="auto">
          <a:xfrm>
            <a:off x="2492477" y="5704763"/>
            <a:ext cx="0" cy="18688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30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759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752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2DDD7-ABF9-495E-8DEA-7C240BB0A04D}"/>
              </a:ext>
            </a:extLst>
          </p:cNvPr>
          <p:cNvCxnSpPr>
            <a:cxnSpLocks/>
          </p:cNvCxnSpPr>
          <p:nvPr/>
        </p:nvCxnSpPr>
        <p:spPr bwMode="auto">
          <a:xfrm>
            <a:off x="4406900" y="3733800"/>
            <a:ext cx="165100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F6437A2-1EC1-4829-928E-E8B3A90D49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8100" y="3720628"/>
            <a:ext cx="231974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A4B6F0-DC65-4B2E-9978-A8353E8C889D}"/>
              </a:ext>
            </a:extLst>
          </p:cNvPr>
          <p:cNvSpPr/>
          <p:nvPr/>
        </p:nvSpPr>
        <p:spPr>
          <a:xfrm>
            <a:off x="3754793" y="4215922"/>
            <a:ext cx="225948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  <a:ea typeface="ＭＳ Ｐゴシック" pitchFamily="28" charset="-128"/>
              </a:rPr>
              <a:t>MYULA  SAMPLER</a:t>
            </a:r>
            <a:endParaRPr lang="en-GB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58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2DDD7-ABF9-495E-8DEA-7C240BB0A04D}"/>
              </a:ext>
            </a:extLst>
          </p:cNvPr>
          <p:cNvCxnSpPr>
            <a:cxnSpLocks/>
          </p:cNvCxnSpPr>
          <p:nvPr/>
        </p:nvCxnSpPr>
        <p:spPr bwMode="auto">
          <a:xfrm>
            <a:off x="4406900" y="3733800"/>
            <a:ext cx="165100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F6437A2-1EC1-4829-928E-E8B3A90D49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8100" y="3720628"/>
            <a:ext cx="231974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A4B6F0-DC65-4B2E-9978-A8353E8C889D}"/>
              </a:ext>
            </a:extLst>
          </p:cNvPr>
          <p:cNvSpPr/>
          <p:nvPr/>
        </p:nvSpPr>
        <p:spPr>
          <a:xfrm>
            <a:off x="3754793" y="4215922"/>
            <a:ext cx="225948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  <a:ea typeface="ＭＳ Ｐゴシック" pitchFamily="28" charset="-128"/>
              </a:rPr>
              <a:t>MYULA  SAMPLER</a:t>
            </a:r>
            <a:endParaRPr lang="en-GB" sz="3600" dirty="0">
              <a:latin typeface="Calibri Light" panose="020F03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19A6F2-5AC1-4707-893C-89310BBBDA4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400" y="3892985"/>
            <a:ext cx="626104" cy="5229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F62CC8-037C-4B73-A54A-ED7607F2B47B}"/>
              </a:ext>
            </a:extLst>
          </p:cNvPr>
          <p:cNvCxnSpPr>
            <a:cxnSpLocks/>
          </p:cNvCxnSpPr>
          <p:nvPr/>
        </p:nvCxnSpPr>
        <p:spPr bwMode="auto">
          <a:xfrm>
            <a:off x="5880928" y="4415499"/>
            <a:ext cx="679450" cy="3815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1999B4-6CF6-42CB-8FD9-002D840051DF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400" y="4302920"/>
            <a:ext cx="798985" cy="1125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5240D1-57DE-44CA-AE46-48AE5C05029F}"/>
                  </a:ext>
                </a:extLst>
              </p:cNvPr>
              <p:cNvSpPr/>
              <p:nvPr/>
            </p:nvSpPr>
            <p:spPr>
              <a:xfrm>
                <a:off x="6462063" y="3538684"/>
                <a:ext cx="27974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AR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convex, non-smooth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5240D1-57DE-44CA-AE46-48AE5C050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063" y="3538684"/>
                <a:ext cx="2797497" cy="369332"/>
              </a:xfrm>
              <a:prstGeom prst="rect">
                <a:avLst/>
              </a:prstGeom>
              <a:blipFill>
                <a:blip r:embed="rId11"/>
                <a:stretch>
                  <a:fillRect t="-8197" r="-152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531D5A3A-59BA-4918-AA10-83A3DD1FCA8E}"/>
              </a:ext>
            </a:extLst>
          </p:cNvPr>
          <p:cNvSpPr/>
          <p:nvPr/>
        </p:nvSpPr>
        <p:spPr>
          <a:xfrm>
            <a:off x="6679913" y="4036880"/>
            <a:ext cx="2097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high-dimensions</a:t>
            </a:r>
            <a:endParaRPr lang="en-GB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95B695-60EF-4C75-8D69-C8C08D7B20B4}"/>
              </a:ext>
            </a:extLst>
          </p:cNvPr>
          <p:cNvSpPr/>
          <p:nvPr/>
        </p:nvSpPr>
        <p:spPr>
          <a:xfrm>
            <a:off x="6567556" y="4608291"/>
            <a:ext cx="2565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easy implementation</a:t>
            </a:r>
            <a:endParaRPr lang="en-GB" sz="20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BDC7FF-359C-4985-BF16-2E68E1EDF553}"/>
              </a:ext>
            </a:extLst>
          </p:cNvPr>
          <p:cNvCxnSpPr>
            <a:cxnSpLocks/>
          </p:cNvCxnSpPr>
          <p:nvPr/>
        </p:nvCxnSpPr>
        <p:spPr bwMode="auto">
          <a:xfrm>
            <a:off x="7778750" y="4946494"/>
            <a:ext cx="0" cy="3815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CB850D3-2314-42D0-806F-E991C65D96C0}"/>
              </a:ext>
            </a:extLst>
          </p:cNvPr>
          <p:cNvSpPr/>
          <p:nvPr/>
        </p:nvSpPr>
        <p:spPr>
          <a:xfrm>
            <a:off x="6560378" y="5257480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Just need gradients &amp;</a:t>
            </a:r>
          </a:p>
          <a:p>
            <a:r>
              <a:rPr lang="en-US" sz="2000" dirty="0"/>
              <a:t>proximal operators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84182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</m:oMath>
                  </m:oMathPara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415504" y="2235355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55D11E-565C-4338-8644-849401176E87}"/>
              </a:ext>
            </a:extLst>
          </p:cNvPr>
          <p:cNvSpPr/>
          <p:nvPr/>
        </p:nvSpPr>
        <p:spPr>
          <a:xfrm>
            <a:off x="0" y="3817864"/>
            <a:ext cx="56548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remarkably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Generally outperforms many other approaches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Can handle multiple regularisation parameters</a:t>
            </a:r>
            <a:endParaRPr lang="en-GB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7B1F3C-C281-411F-9405-27349C94710E}"/>
              </a:ext>
            </a:extLst>
          </p:cNvPr>
          <p:cNvSpPr/>
          <p:nvPr/>
        </p:nvSpPr>
        <p:spPr>
          <a:xfrm>
            <a:off x="0" y="4801895"/>
            <a:ext cx="614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In some problems setting up the sampler can be difficult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Although it handles very high dimensions, for extremely ill-posed and high dimensional problems it can be slow.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7842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</m:oMath>
                  </m:oMathPara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415504" y="2235355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55D11E-565C-4338-8644-849401176E87}"/>
              </a:ext>
            </a:extLst>
          </p:cNvPr>
          <p:cNvSpPr/>
          <p:nvPr/>
        </p:nvSpPr>
        <p:spPr>
          <a:xfrm>
            <a:off x="0" y="3817864"/>
            <a:ext cx="56548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remarkably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Generally outperforms many other approaches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Can handle multiple regularisation parameters</a:t>
            </a:r>
            <a:endParaRPr lang="en-GB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7B1F3C-C281-411F-9405-27349C94710E}"/>
              </a:ext>
            </a:extLst>
          </p:cNvPr>
          <p:cNvSpPr/>
          <p:nvPr/>
        </p:nvSpPr>
        <p:spPr>
          <a:xfrm>
            <a:off x="0" y="4801895"/>
            <a:ext cx="614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In some problems setting up the sampler can be difficult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Although it handles very high dimensions, for extremely ill-posed and high dimensional problems it can be slow.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7782D5-8C39-4121-8E8A-71DC335DADD4}"/>
              </a:ext>
            </a:extLst>
          </p:cNvPr>
          <p:cNvSpPr/>
          <p:nvPr/>
        </p:nvSpPr>
        <p:spPr>
          <a:xfrm>
            <a:off x="5190370" y="3660033"/>
            <a:ext cx="395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Future Work:</a:t>
            </a:r>
            <a:endParaRPr lang="en-GB" sz="1100" dirty="0">
              <a:solidFill>
                <a:srgbClr val="FF0000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lvl="1"/>
            <a:r>
              <a:rPr lang="en-US" altLang="es-ES" sz="1600" dirty="0"/>
              <a:t>- Accelerate the Markov kernels driving the stochastic approximation algorithm.</a:t>
            </a:r>
          </a:p>
        </p:txBody>
      </p:sp>
    </p:spTree>
    <p:extLst>
      <p:ext uri="{BB962C8B-B14F-4D97-AF65-F5344CB8AC3E}">
        <p14:creationId xmlns:p14="http://schemas.microsoft.com/office/powerpoint/2010/main" val="221118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E8509-E2F0-430B-AE06-BF720101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9ED992-53FD-4940-9AC8-E15861945E16}"/>
              </a:ext>
            </a:extLst>
          </p:cNvPr>
          <p:cNvSpPr/>
          <p:nvPr/>
        </p:nvSpPr>
        <p:spPr>
          <a:xfrm>
            <a:off x="685799" y="1521053"/>
            <a:ext cx="799147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rgbClr val="000000"/>
                </a:solidFill>
              </a:rPr>
              <a:t>[1] </a:t>
            </a:r>
            <a:r>
              <a:rPr lang="pt-BR" sz="1800" dirty="0"/>
              <a:t>De </a:t>
            </a:r>
            <a:r>
              <a:rPr lang="pt-BR" sz="1800" dirty="0" err="1"/>
              <a:t>Bortoli</a:t>
            </a:r>
            <a:r>
              <a:rPr lang="pt-BR" sz="1800" dirty="0"/>
              <a:t>, V., </a:t>
            </a:r>
            <a:r>
              <a:rPr lang="pt-BR" sz="1800" dirty="0" err="1"/>
              <a:t>Durmus</a:t>
            </a:r>
            <a:r>
              <a:rPr lang="pt-BR" sz="1800" dirty="0"/>
              <a:t>, A., </a:t>
            </a:r>
            <a:r>
              <a:rPr lang="pt-BR" sz="1800" dirty="0" err="1"/>
              <a:t>Pereyra</a:t>
            </a:r>
            <a:r>
              <a:rPr lang="pt-BR" sz="1800" dirty="0"/>
              <a:t>, M., &amp; Vidal, A. F. </a:t>
            </a:r>
            <a:r>
              <a:rPr lang="pt-BR" sz="1800" dirty="0" err="1"/>
              <a:t>Efficient</a:t>
            </a:r>
            <a:r>
              <a:rPr lang="pt-BR" sz="1800" dirty="0"/>
              <a:t> </a:t>
            </a:r>
            <a:r>
              <a:rPr lang="pt-BR" sz="1800" dirty="0" err="1"/>
              <a:t>stochastic</a:t>
            </a:r>
            <a:r>
              <a:rPr lang="pt-BR" sz="1800" dirty="0"/>
              <a:t> </a:t>
            </a:r>
            <a:r>
              <a:rPr lang="pt-BR" sz="1800" dirty="0" err="1"/>
              <a:t>optimisation</a:t>
            </a:r>
            <a:r>
              <a:rPr lang="pt-BR" sz="1800" dirty="0"/>
              <a:t> </a:t>
            </a:r>
            <a:r>
              <a:rPr lang="pt-BR" sz="1800" dirty="0" err="1"/>
              <a:t>by</a:t>
            </a:r>
            <a:r>
              <a:rPr lang="pt-BR" sz="1800" dirty="0"/>
              <a:t> </a:t>
            </a:r>
            <a:r>
              <a:rPr lang="pt-BR" sz="1800" dirty="0" err="1"/>
              <a:t>unadjusted</a:t>
            </a:r>
            <a:r>
              <a:rPr lang="pt-BR" sz="1800" dirty="0"/>
              <a:t> </a:t>
            </a:r>
            <a:r>
              <a:rPr lang="pt-BR" sz="1800" dirty="0" err="1"/>
              <a:t>Langevin</a:t>
            </a:r>
            <a:r>
              <a:rPr lang="pt-BR" sz="1800" dirty="0"/>
              <a:t> Monte Carlo. </a:t>
            </a:r>
            <a:r>
              <a:rPr lang="pt-BR" sz="1800" dirty="0" err="1"/>
              <a:t>Application</a:t>
            </a:r>
            <a:r>
              <a:rPr lang="pt-BR" sz="1800" dirty="0"/>
              <a:t> </a:t>
            </a:r>
            <a:r>
              <a:rPr lang="pt-BR" sz="1800" dirty="0" err="1"/>
              <a:t>to</a:t>
            </a:r>
            <a:r>
              <a:rPr lang="pt-BR" sz="1800" dirty="0"/>
              <a:t> </a:t>
            </a:r>
            <a:r>
              <a:rPr lang="pt-BR" sz="1800" dirty="0" err="1"/>
              <a:t>maximum</a:t>
            </a:r>
            <a:r>
              <a:rPr lang="pt-BR" sz="1800" dirty="0"/>
              <a:t> marginal </a:t>
            </a:r>
            <a:r>
              <a:rPr lang="pt-BR" sz="1800" dirty="0" err="1"/>
              <a:t>likelihood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</a:t>
            </a:r>
            <a:r>
              <a:rPr lang="pt-BR" sz="1800" dirty="0" err="1"/>
              <a:t>empirical</a:t>
            </a:r>
            <a:r>
              <a:rPr lang="pt-BR" sz="1800" dirty="0"/>
              <a:t> </a:t>
            </a:r>
            <a:r>
              <a:rPr lang="pt-BR" sz="1800" dirty="0" err="1"/>
              <a:t>Bayesian</a:t>
            </a:r>
            <a:r>
              <a:rPr lang="pt-BR" sz="1800" dirty="0"/>
              <a:t> Estimation, (2019). </a:t>
            </a:r>
          </a:p>
          <a:p>
            <a:pPr algn="just"/>
            <a:r>
              <a:rPr lang="pt-BR" sz="1800" dirty="0" err="1"/>
              <a:t>arXiv</a:t>
            </a:r>
            <a:r>
              <a:rPr lang="pt-BR" sz="1800" dirty="0"/>
              <a:t> </a:t>
            </a:r>
            <a:r>
              <a:rPr lang="pt-BR" sz="1800" dirty="0" err="1"/>
              <a:t>preprint</a:t>
            </a:r>
            <a:r>
              <a:rPr lang="pt-BR" sz="1800" dirty="0"/>
              <a:t> arXiv:1906.12281.</a:t>
            </a:r>
            <a:endParaRPr lang="fi-FI" sz="1800" dirty="0"/>
          </a:p>
          <a:p>
            <a:pPr algn="just"/>
            <a:r>
              <a:rPr lang="fi-FI" sz="1400" dirty="0">
                <a:solidFill>
                  <a:schemeClr val="accent1"/>
                </a:solidFill>
              </a:rPr>
              <a:t>EMPIRICAL BAYES ALGO. FOR GENERAL SMOOTH PROBLEMS. PROOFS CONVERGENCE</a:t>
            </a:r>
            <a:endParaRPr lang="fi-FI" sz="1800" dirty="0">
              <a:solidFill>
                <a:schemeClr val="accent1"/>
              </a:solidFill>
            </a:endParaRPr>
          </a:p>
          <a:p>
            <a:pPr algn="just"/>
            <a:endParaRPr lang="fi-FI" sz="1800" dirty="0">
              <a:solidFill>
                <a:srgbClr val="000000"/>
              </a:solidFill>
            </a:endParaRPr>
          </a:p>
          <a:p>
            <a:pPr algn="just"/>
            <a:r>
              <a:rPr lang="fi-FI" sz="1800" dirty="0">
                <a:solidFill>
                  <a:srgbClr val="000000"/>
                </a:solidFill>
              </a:rPr>
              <a:t>[2]</a:t>
            </a:r>
            <a:r>
              <a:rPr lang="en-GB" sz="1800" dirty="0"/>
              <a:t>  Alain </a:t>
            </a:r>
            <a:r>
              <a:rPr lang="en-GB" sz="1800" dirty="0" err="1"/>
              <a:t>Durmus</a:t>
            </a:r>
            <a:r>
              <a:rPr lang="en-GB" sz="1800" dirty="0"/>
              <a:t>, Eric </a:t>
            </a:r>
            <a:r>
              <a:rPr lang="en-GB" sz="1800" dirty="0" err="1"/>
              <a:t>Moulines</a:t>
            </a:r>
            <a:r>
              <a:rPr lang="en-GB" sz="1800" dirty="0"/>
              <a:t>, and Marcelo Pereyra, “Efficient Bayesian computation by proximal Markov Chain Monte Carlo: when Langevin meets Moreau</a:t>
            </a:r>
            <a:r>
              <a:rPr lang="en-GB" sz="1800" i="1" dirty="0"/>
              <a:t>,” SIAM Journal on Imaging Sciences</a:t>
            </a:r>
            <a:r>
              <a:rPr lang="en-GB" sz="1800" dirty="0"/>
              <a:t>, vol. 11, no. 1, pp. 473–506, 2018.</a:t>
            </a:r>
            <a:r>
              <a:rPr lang="fi-FI" sz="1800" dirty="0">
                <a:solidFill>
                  <a:schemeClr val="accent1"/>
                </a:solidFill>
              </a:rPr>
              <a:t> </a:t>
            </a:r>
          </a:p>
          <a:p>
            <a:pPr algn="just"/>
            <a:r>
              <a:rPr lang="fi-FI" sz="1400" dirty="0">
                <a:solidFill>
                  <a:schemeClr val="accent1"/>
                </a:solidFill>
              </a:rPr>
              <a:t>MYULA   ALGORITHM</a:t>
            </a:r>
            <a:endParaRPr lang="en-GB" sz="1400" dirty="0"/>
          </a:p>
          <a:p>
            <a:pPr algn="just"/>
            <a:endParaRPr lang="en-US" sz="1800" dirty="0">
              <a:solidFill>
                <a:srgbClr val="000000"/>
              </a:solidFill>
            </a:endParaRPr>
          </a:p>
          <a:p>
            <a:pPr algn="just"/>
            <a:r>
              <a:rPr lang="en-GB" altLang="es-ES" sz="1800" dirty="0">
                <a:solidFill>
                  <a:srgbClr val="000000"/>
                </a:solidFill>
              </a:rPr>
              <a:t>[3] </a:t>
            </a:r>
            <a:r>
              <a:rPr lang="es-AR" sz="1800" dirty="0">
                <a:solidFill>
                  <a:srgbClr val="000000"/>
                </a:solidFill>
              </a:rPr>
              <a:t>Ana Fernandez Vidal and Marcelo Pereyra. "Maximum Likelihood Estimation of Regularisation Parameters." In 2018 25th IEEE International Conference on Image Processing (ICIP), pp. 1742-1746. IEEE, 2018. </a:t>
            </a:r>
            <a:r>
              <a:rPr lang="fi-FI" sz="1400" dirty="0">
                <a:solidFill>
                  <a:schemeClr val="accent1"/>
                </a:solidFill>
              </a:rPr>
              <a:t>EMPIRICAL BAYES  ALGORITHM</a:t>
            </a:r>
            <a:endParaRPr lang="en-GB" sz="1400" dirty="0"/>
          </a:p>
          <a:p>
            <a:pPr algn="just"/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73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5800" y="1764632"/>
            <a:ext cx="7772400" cy="1143000"/>
          </a:xfrm>
        </p:spPr>
        <p:txBody>
          <a:bodyPr/>
          <a:lstStyle/>
          <a:p>
            <a:pPr algn="ctr" eaLnBrk="1" hangingPunct="1"/>
            <a:r>
              <a:rPr lang="es-AR" altLang="es-ES" noProof="0" dirty="0" err="1"/>
              <a:t>Thank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you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for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your</a:t>
            </a:r>
            <a:r>
              <a:rPr lang="es-AR" altLang="es-ES" noProof="0" dirty="0"/>
              <a:t> time! </a:t>
            </a:r>
            <a:br>
              <a:rPr lang="es-AR" altLang="es-ES" noProof="0" dirty="0"/>
            </a:b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575F4-35F8-46F2-928F-E17A363C50D8}"/>
              </a:ext>
            </a:extLst>
          </p:cNvPr>
          <p:cNvSpPr txBox="1"/>
          <p:nvPr/>
        </p:nvSpPr>
        <p:spPr>
          <a:xfrm>
            <a:off x="2308225" y="3314700"/>
            <a:ext cx="452755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s-AR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</a:t>
            </a:r>
            <a:r>
              <a:rPr lang="es-A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845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48</a:t>
            </a:fld>
            <a:endParaRPr lang="en-US" altLang="es-E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89AF7E-382B-49E6-A29D-6076C21DD87D}"/>
              </a:ext>
            </a:extLst>
          </p:cNvPr>
          <p:cNvGrpSpPr/>
          <p:nvPr/>
        </p:nvGrpSpPr>
        <p:grpSpPr>
          <a:xfrm>
            <a:off x="1030592" y="2621180"/>
            <a:ext cx="2693558" cy="2192366"/>
            <a:chOff x="628934" y="3018359"/>
            <a:chExt cx="4834606" cy="26791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CB2E70-4E72-4761-A9AE-FB2F63F3FD44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1643933" y="3989312"/>
              <a:chExt cx="3943066" cy="247627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CA14A9F-9775-438A-92B8-67A680F4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93A85F8-C413-4147-83C3-036E0AE394AA}"/>
                      </a:ext>
                    </a:extLst>
                  </p:cNvPr>
                  <p:cNvSpPr/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93A85F8-C413-4147-83C3-036E0AE394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143" r="-40714" b="-3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0B794212-AE45-497D-9179-6C3A33D55635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0B794212-AE45-497D-9179-6C3A33D5563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3953" b="-1632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6FFFD39-507F-4B9E-94F8-723E3A0F0A8D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6FFFD39-507F-4B9E-94F8-723E3A0F0A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6"/>
                  <a:stretch>
                    <a:fillRect r="-43478" b="-215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3DE681-6E70-4316-94A9-664FBF5066CF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8B4D00-264B-494C-AFBC-211446B439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6AF6610-E544-4E5A-802E-8D753F474140}"/>
                  </a:ext>
                </a:extLst>
              </p:cNvPr>
              <p:cNvSpPr/>
              <p:nvPr/>
            </p:nvSpPr>
            <p:spPr>
              <a:xfrm>
                <a:off x="3773647" y="3210785"/>
                <a:ext cx="4444615" cy="561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800" i="1" smtClean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8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800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2800" dirty="0">
                    <a:solidFill>
                      <a:srgbClr val="5151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5151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AR" sz="2800" dirty="0">
                    <a:solidFill>
                      <a:srgbClr val="5151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80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80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8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GB" sz="2000" dirty="0">
                  <a:solidFill>
                    <a:srgbClr val="5151FF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6AF6610-E544-4E5A-802E-8D753F4741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647" y="3210785"/>
                <a:ext cx="4444615" cy="561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c 33">
            <a:extLst>
              <a:ext uri="{FF2B5EF4-FFF2-40B4-BE49-F238E27FC236}">
                <a16:creationId xmlns:a16="http://schemas.microsoft.com/office/drawing/2014/main" id="{DDFCB4DE-BA66-4D9D-A1F1-08C6BD908B38}"/>
              </a:ext>
            </a:extLst>
          </p:cNvPr>
          <p:cNvSpPr/>
          <p:nvPr/>
        </p:nvSpPr>
        <p:spPr bwMode="auto">
          <a:xfrm rot="20970315">
            <a:off x="2353539" y="2686064"/>
            <a:ext cx="1353314" cy="971482"/>
          </a:xfrm>
          <a:prstGeom prst="arc">
            <a:avLst>
              <a:gd name="adj1" fmla="val 12444992"/>
              <a:gd name="adj2" fmla="val 20231766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5FCAB9-8BBD-4570-916F-546EC1EC6648}"/>
                  </a:ext>
                </a:extLst>
              </p:cNvPr>
              <p:cNvSpPr/>
              <p:nvPr/>
            </p:nvSpPr>
            <p:spPr>
              <a:xfrm>
                <a:off x="3599498" y="2516323"/>
                <a:ext cx="2693558" cy="591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sSub>
                        <m:sSubPr>
                          <m:ctrlPr>
                            <a:rPr lang="es-AR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AR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sz="28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800" dirty="0">
                              <a:solidFill>
                                <a:srgbClr val="2525FF"/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2525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sz="280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5151FF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5FCAB9-8BBD-4570-916F-546EC1EC66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498" y="2516323"/>
                <a:ext cx="2693558" cy="5910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066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49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F57F8C-1F5E-4316-B9E0-4B2B972D06AD}"/>
              </a:ext>
            </a:extLst>
          </p:cNvPr>
          <p:cNvCxnSpPr>
            <a:cxnSpLocks/>
          </p:cNvCxnSpPr>
          <p:nvPr/>
        </p:nvCxnSpPr>
        <p:spPr bwMode="auto">
          <a:xfrm>
            <a:off x="5023721" y="2091520"/>
            <a:ext cx="449913" cy="4498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/>
              <p:nvPr/>
            </p:nvSpPr>
            <p:spPr>
              <a:xfrm>
                <a:off x="6912234" y="5388962"/>
                <a:ext cx="1971245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12×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=67500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34" y="5388962"/>
                <a:ext cx="1971245" cy="372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/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24×12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/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35E98F9-FE1E-467B-9180-72B25E45E220}"/>
              </a:ext>
            </a:extLst>
          </p:cNvPr>
          <p:cNvGrpSpPr/>
          <p:nvPr/>
        </p:nvGrpSpPr>
        <p:grpSpPr>
          <a:xfrm>
            <a:off x="4952918" y="2419386"/>
            <a:ext cx="2446505" cy="2855667"/>
            <a:chOff x="3292801" y="2940494"/>
            <a:chExt cx="2446505" cy="28556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A0FD644-E5FA-4A1E-9DF6-5D122E4E0A6F}"/>
                </a:ext>
              </a:extLst>
            </p:cNvPr>
            <p:cNvGrpSpPr/>
            <p:nvPr/>
          </p:nvGrpSpPr>
          <p:grpSpPr>
            <a:xfrm>
              <a:off x="3617519" y="2940494"/>
              <a:ext cx="1841258" cy="2046450"/>
              <a:chOff x="3639962" y="3353323"/>
              <a:chExt cx="1841258" cy="204645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766CA2-76B0-48C8-8FA1-6CEC92329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0522" t="56300" r="6081" b="4946"/>
              <a:stretch/>
            </p:blipFill>
            <p:spPr>
              <a:xfrm>
                <a:off x="4405522" y="3353323"/>
                <a:ext cx="1075698" cy="94978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612EB6-054C-4A27-B388-94710C8111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663" t="55387" r="38940" b="5238"/>
              <a:stretch/>
            </p:blipFill>
            <p:spPr>
              <a:xfrm>
                <a:off x="4204692" y="3604349"/>
                <a:ext cx="1075698" cy="96497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E154FF2-5C8B-40D0-AAD9-40DC30F36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32" t="55645" r="71571" b="5123"/>
              <a:stretch/>
            </p:blipFill>
            <p:spPr>
              <a:xfrm>
                <a:off x="4030566" y="3898890"/>
                <a:ext cx="1075698" cy="961471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122FBD3-AEC0-427D-8B6E-FCE2B658AC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0673" t="3493" r="5930" b="56925"/>
              <a:stretch/>
            </p:blipFill>
            <p:spPr>
              <a:xfrm>
                <a:off x="3850344" y="4181349"/>
                <a:ext cx="1075698" cy="970054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93E5741-A6C4-46BD-B05C-D6BD87730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769" t="3297" r="38834" b="57120"/>
              <a:stretch/>
            </p:blipFill>
            <p:spPr>
              <a:xfrm>
                <a:off x="3639962" y="4429719"/>
                <a:ext cx="1075698" cy="970054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10405D0-FCB4-43D5-821C-5742B9E4F3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42541" y="4081804"/>
              <a:ext cx="884138" cy="12148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1A9329-D628-4907-9937-FD130083FFEE}"/>
                    </a:ext>
                  </a:extLst>
                </p:cNvPr>
                <p:cNvSpPr/>
                <p:nvPr/>
              </p:nvSpPr>
              <p:spPr>
                <a:xfrm rot="18267617">
                  <a:off x="4541286" y="4598141"/>
                  <a:ext cx="181126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1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𝑒𝑛𝑑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𝑚𝑒𝑚𝑏𝑒𝑟𝑠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𝑚𝑎𝑡𝑒𝑟𝑖𝑎𝑙𝑠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1A9329-D628-4907-9937-FD130083FF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267617">
                  <a:off x="4541286" y="4598141"/>
                  <a:ext cx="1811265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F6986A0-2772-47F1-AB36-5E25636DEB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5591" y="4832418"/>
              <a:ext cx="697488" cy="4028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057CA82-7837-41E6-BFFE-00871108A90C}"/>
                    </a:ext>
                  </a:extLst>
                </p:cNvPr>
                <p:cNvSpPr/>
                <p:nvPr/>
              </p:nvSpPr>
              <p:spPr>
                <a:xfrm rot="1610120">
                  <a:off x="3344540" y="5088237"/>
                  <a:ext cx="10689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𝑝𝑖𝑥𝑒𝑙𝑠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057CA82-7837-41E6-BFFE-00871108A9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10120">
                  <a:off x="3344540" y="5088237"/>
                  <a:ext cx="1068947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505CF14-F7EA-4CF5-BF0D-6655612A2C3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659527" y="3890274"/>
              <a:ext cx="5626" cy="7622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C5131C-07BF-418D-87A0-574FAC7B47BB}"/>
                    </a:ext>
                  </a:extLst>
                </p:cNvPr>
                <p:cNvSpPr/>
                <p:nvPr/>
              </p:nvSpPr>
              <p:spPr>
                <a:xfrm rot="16200000">
                  <a:off x="2927604" y="4088249"/>
                  <a:ext cx="10689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𝑝𝑖𝑥𝑒𝑙𝑠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C5131C-07BF-418D-87A0-574FAC7B4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927604" y="4088249"/>
                  <a:ext cx="1068947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0714"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618A20-30B3-43C5-840B-C687AFED32E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8436" y="2094967"/>
            <a:ext cx="503564" cy="7785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D3DEEA-F08F-4EF5-924B-769769821AEA}"/>
                  </a:ext>
                </a:extLst>
              </p:cNvPr>
              <p:cNvSpPr/>
              <p:nvPr/>
            </p:nvSpPr>
            <p:spPr>
              <a:xfrm rot="20985832">
                <a:off x="5863785" y="1411790"/>
                <a:ext cx="17298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s-AR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AR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D3DEEA-F08F-4EF5-924B-769769821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85832">
                <a:off x="5863785" y="1411790"/>
                <a:ext cx="1729896" cy="461665"/>
              </a:xfrm>
              <a:prstGeom prst="rect">
                <a:avLst/>
              </a:prstGeom>
              <a:blipFill>
                <a:blip r:embed="rId10"/>
                <a:stretch>
                  <a:fillRect r="-680" b="-158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5BA53B-F61C-4113-854E-0DDD9D3FC7B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8715" y="2137946"/>
            <a:ext cx="851789" cy="4591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/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/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=75×75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DB05ED6-74C3-43D4-821F-DA80C97AD247}"/>
              </a:ext>
            </a:extLst>
          </p:cNvPr>
          <p:cNvGrpSpPr/>
          <p:nvPr/>
        </p:nvGrpSpPr>
        <p:grpSpPr>
          <a:xfrm>
            <a:off x="778773" y="2981436"/>
            <a:ext cx="1920715" cy="2195071"/>
            <a:chOff x="3553216" y="3341146"/>
            <a:chExt cx="1920715" cy="219507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628A6C-A7CF-4C81-84B5-9CD706ADC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98233" y="33411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D34FDD-803E-4883-96B4-B668DFA3B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11487" y="34775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595A681-0490-4FA0-832B-1CA70FAF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204692" y="3614711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863B561-FF52-4374-8286-DD68621B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117946" y="3751155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3178437-7AC9-4BBA-9AFD-E295FAD45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024454" y="39040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0FF3C3-593F-49AA-9D47-0DE7C1DE9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937708" y="40404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44AEC58-345D-4133-BC4D-CE193EB4B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848430" y="4193192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07AE0A2-E289-439F-9C90-1494FC678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761684" y="432963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D242DDC-A6E3-4360-AB42-332748393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639962" y="445546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8A13C32-97C4-4C7C-9EF8-9E155121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553216" y="4591904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316FD3C-CE35-4146-B8F5-046A191C455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76238" y="4061948"/>
            <a:ext cx="1039451" cy="13523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49B1CF-A978-414B-8709-5B068E878A1C}"/>
                  </a:ext>
                </a:extLst>
              </p:cNvPr>
              <p:cNvSpPr/>
              <p:nvPr/>
            </p:nvSpPr>
            <p:spPr>
              <a:xfrm rot="18426847">
                <a:off x="1528390" y="4678949"/>
                <a:ext cx="1887696" cy="33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𝟐𝟐𝟒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𝑓𝑟𝑒𝑞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𝑏𝑎𝑛𝑑𝑠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600" b="0" i="1" dirty="0">
                    <a:solidFill>
                      <a:schemeClr val="bg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</a:br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49B1CF-A978-414B-8709-5B068E878A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26847">
                <a:off x="1528390" y="4678949"/>
                <a:ext cx="1887696" cy="3386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A59397-48B7-45DC-8766-CC8B88463EAB}"/>
              </a:ext>
            </a:extLst>
          </p:cNvPr>
          <p:cNvCxnSpPr>
            <a:cxnSpLocks/>
          </p:cNvCxnSpPr>
          <p:nvPr/>
        </p:nvCxnSpPr>
        <p:spPr bwMode="auto">
          <a:xfrm>
            <a:off x="893230" y="4967366"/>
            <a:ext cx="697488" cy="402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C790E6-B89C-41B0-A156-2344FE9EFA71}"/>
                  </a:ext>
                </a:extLst>
              </p:cNvPr>
              <p:cNvSpPr/>
              <p:nvPr/>
            </p:nvSpPr>
            <p:spPr>
              <a:xfrm rot="1610120">
                <a:off x="592540" y="5141356"/>
                <a:ext cx="10689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75 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C790E6-B89C-41B0-A156-2344FE9EF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0120">
                <a:off x="592540" y="5141356"/>
                <a:ext cx="1068947" cy="338554"/>
              </a:xfrm>
              <a:prstGeom prst="rect">
                <a:avLst/>
              </a:prstGeom>
              <a:blipFill>
                <a:blip r:embed="rId1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7E0F6D8-032C-4A30-A931-E6003B2F14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5725" y="4135751"/>
            <a:ext cx="5626" cy="762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624843-DBC6-4577-9B80-2D9E2831CA79}"/>
                  </a:ext>
                </a:extLst>
              </p:cNvPr>
              <p:cNvSpPr/>
              <p:nvPr/>
            </p:nvSpPr>
            <p:spPr>
              <a:xfrm rot="16200000">
                <a:off x="83803" y="4333726"/>
                <a:ext cx="10689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75 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624843-DBC6-4577-9B80-2D9E2831C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803" y="4333726"/>
                <a:ext cx="1068947" cy="338554"/>
              </a:xfrm>
              <a:prstGeom prst="rect">
                <a:avLst/>
              </a:prstGeom>
              <a:blipFill>
                <a:blip r:embed="rId17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ctangle 101">
            <a:extLst>
              <a:ext uri="{FF2B5EF4-FFF2-40B4-BE49-F238E27FC236}">
                <a16:creationId xmlns:a16="http://schemas.microsoft.com/office/drawing/2014/main" id="{F3450F27-139D-433D-8A2D-820DE369D4D7}"/>
              </a:ext>
            </a:extLst>
          </p:cNvPr>
          <p:cNvSpPr/>
          <p:nvPr/>
        </p:nvSpPr>
        <p:spPr>
          <a:xfrm>
            <a:off x="5722159" y="5255346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FRACTIONAL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ABUNDANCES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02DB97E-6761-4BFF-95A5-0B706BC9AFBF}"/>
              </a:ext>
            </a:extLst>
          </p:cNvPr>
          <p:cNvSpPr/>
          <p:nvPr/>
        </p:nvSpPr>
        <p:spPr>
          <a:xfrm>
            <a:off x="3575546" y="3165907"/>
            <a:ext cx="107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SIGNATURE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DICTIONARY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B3B5E0E-939B-4752-AAF6-BDEDE75DEB6F}"/>
              </a:ext>
            </a:extLst>
          </p:cNvPr>
          <p:cNvSpPr/>
          <p:nvPr/>
        </p:nvSpPr>
        <p:spPr>
          <a:xfrm>
            <a:off x="971571" y="5538253"/>
            <a:ext cx="1425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MEASUREMENTS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/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/>
              <p:nvPr/>
            </p:nvSpPr>
            <p:spPr>
              <a:xfrm>
                <a:off x="2324538" y="5485295"/>
                <a:ext cx="23466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224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=1260000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38" y="5485295"/>
                <a:ext cx="2346668" cy="369332"/>
              </a:xfrm>
              <a:prstGeom prst="rect">
                <a:avLst/>
              </a:prstGeom>
              <a:blipFill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108">
            <a:extLst>
              <a:ext uri="{FF2B5EF4-FFF2-40B4-BE49-F238E27FC236}">
                <a16:creationId xmlns:a16="http://schemas.microsoft.com/office/drawing/2014/main" id="{F38D63DC-0D08-400E-9012-9F9638F77EDA}"/>
              </a:ext>
            </a:extLst>
          </p:cNvPr>
          <p:cNvSpPr/>
          <p:nvPr/>
        </p:nvSpPr>
        <p:spPr>
          <a:xfrm>
            <a:off x="706989" y="5878592"/>
            <a:ext cx="8256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222222"/>
                </a:solidFill>
              </a:rPr>
              <a:t>Iordache</a:t>
            </a:r>
            <a:r>
              <a:rPr lang="en-GB" sz="1200" dirty="0">
                <a:solidFill>
                  <a:srgbClr val="222222"/>
                </a:solidFill>
              </a:rPr>
              <a:t>, Marian-Daniel, José M. </a:t>
            </a:r>
            <a:r>
              <a:rPr lang="en-GB" sz="1200" dirty="0" err="1">
                <a:solidFill>
                  <a:srgbClr val="222222"/>
                </a:solidFill>
              </a:rPr>
              <a:t>Bioucas</a:t>
            </a:r>
            <a:r>
              <a:rPr lang="en-GB" sz="1200" dirty="0">
                <a:solidFill>
                  <a:srgbClr val="222222"/>
                </a:solidFill>
              </a:rPr>
              <a:t>-Dias, and Antonio Plaza. "</a:t>
            </a:r>
            <a:r>
              <a:rPr lang="en-GB" sz="1200" b="1" dirty="0">
                <a:solidFill>
                  <a:srgbClr val="222222"/>
                </a:solidFill>
              </a:rPr>
              <a:t>Total variation spatial regularization for sparse hyperspectral unmixing</a:t>
            </a:r>
            <a:r>
              <a:rPr lang="en-GB" sz="1200" dirty="0">
                <a:solidFill>
                  <a:srgbClr val="222222"/>
                </a:solidFill>
              </a:rPr>
              <a:t>." </a:t>
            </a:r>
            <a:r>
              <a:rPr lang="en-GB" sz="1200" i="1" dirty="0">
                <a:solidFill>
                  <a:srgbClr val="222222"/>
                </a:solidFill>
              </a:rPr>
              <a:t>IEEE Transactions on Geoscience and Remote Sensing</a:t>
            </a:r>
            <a:r>
              <a:rPr lang="en-GB" sz="1200" dirty="0">
                <a:solidFill>
                  <a:srgbClr val="222222"/>
                </a:solidFill>
              </a:rPr>
              <a:t> 50, no. 11 (2012): 4484-4502.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912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2400" dirty="0"/>
              <a:t>Bayesian Formulation of the problem</a:t>
            </a:r>
            <a:endParaRPr lang="es-A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</a:t>
            </a:fld>
            <a:endParaRPr lang="en-US" altLang="es-E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DC1F7-58EF-46AC-9C9D-482F3A02093B}"/>
              </a:ext>
            </a:extLst>
          </p:cNvPr>
          <p:cNvSpPr/>
          <p:nvPr/>
        </p:nvSpPr>
        <p:spPr>
          <a:xfrm>
            <a:off x="1425578" y="1417189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68ECB21-C916-4F17-A201-E310F95BD897}"/>
                  </a:ext>
                </a:extLst>
              </p:cNvPr>
              <p:cNvSpPr/>
              <p:nvPr/>
            </p:nvSpPr>
            <p:spPr>
              <a:xfrm>
                <a:off x="1630320" y="3409924"/>
                <a:ext cx="5883358" cy="653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68ECB21-C916-4F17-A201-E310F95BD8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320" y="3409924"/>
                <a:ext cx="5883358" cy="653512"/>
              </a:xfrm>
              <a:prstGeom prst="rect">
                <a:avLst/>
              </a:prstGeom>
              <a:blipFill>
                <a:blip r:embed="rId4"/>
                <a:stretch>
                  <a:fillRect t="-1852" b="-185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6483EA9-C759-48CC-8384-BF95238FBD22}"/>
              </a:ext>
            </a:extLst>
          </p:cNvPr>
          <p:cNvSpPr/>
          <p:nvPr/>
        </p:nvSpPr>
        <p:spPr>
          <a:xfrm>
            <a:off x="557030" y="2187359"/>
            <a:ext cx="8113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000" dirty="0" err="1"/>
              <a:t>The</a:t>
            </a:r>
            <a:r>
              <a:rPr lang="es-AR" sz="2000" dirty="0"/>
              <a:t> </a:t>
            </a:r>
            <a:r>
              <a:rPr lang="es-AR" sz="2000" dirty="0" err="1"/>
              <a:t>predominant</a:t>
            </a:r>
            <a:r>
              <a:rPr lang="es-AR" sz="2000" dirty="0"/>
              <a:t> </a:t>
            </a:r>
            <a:r>
              <a:rPr lang="es-AR" sz="2000" dirty="0" err="1"/>
              <a:t>Bayesian</a:t>
            </a:r>
            <a:r>
              <a:rPr lang="es-AR" sz="2000" dirty="0"/>
              <a:t> </a:t>
            </a:r>
            <a:r>
              <a:rPr lang="es-AR" sz="2000" dirty="0" err="1"/>
              <a:t>approach</a:t>
            </a:r>
            <a:r>
              <a:rPr lang="es-AR" sz="2000" dirty="0"/>
              <a:t> in </a:t>
            </a:r>
            <a:r>
              <a:rPr lang="es-AR" sz="2000" dirty="0" err="1"/>
              <a:t>imaging</a:t>
            </a:r>
            <a:r>
              <a:rPr lang="es-AR" sz="2000" dirty="0"/>
              <a:t> </a:t>
            </a:r>
            <a:r>
              <a:rPr lang="es-AR" sz="2000" dirty="0" err="1"/>
              <a:t>is</a:t>
            </a:r>
            <a:r>
              <a:rPr lang="es-AR" sz="2000" dirty="0"/>
              <a:t> MAP </a:t>
            </a:r>
            <a:r>
              <a:rPr lang="es-AR" sz="2000" dirty="0" err="1"/>
              <a:t>estimation</a:t>
            </a:r>
            <a:r>
              <a:rPr lang="es-AR" sz="2000" dirty="0"/>
              <a:t> </a:t>
            </a:r>
            <a:r>
              <a:rPr lang="es-AR" sz="2000" dirty="0" err="1"/>
              <a:t>which</a:t>
            </a:r>
            <a:r>
              <a:rPr lang="es-AR" sz="2000" dirty="0"/>
              <a:t> can be </a:t>
            </a:r>
            <a:r>
              <a:rPr lang="es-AR" sz="2000" dirty="0" err="1"/>
              <a:t>computed</a:t>
            </a:r>
            <a:r>
              <a:rPr lang="es-AR" sz="2000" dirty="0"/>
              <a:t> </a:t>
            </a:r>
            <a:r>
              <a:rPr lang="es-AR" sz="2000" dirty="0" err="1"/>
              <a:t>very</a:t>
            </a:r>
            <a:r>
              <a:rPr lang="es-AR" sz="2000" dirty="0"/>
              <a:t> </a:t>
            </a:r>
            <a:r>
              <a:rPr lang="es-AR" sz="2000" dirty="0" err="1"/>
              <a:t>eﬃciently</a:t>
            </a:r>
            <a:r>
              <a:rPr lang="es-AR" sz="2000" dirty="0"/>
              <a:t> </a:t>
            </a:r>
            <a:r>
              <a:rPr lang="es-AR" sz="2000" dirty="0" err="1"/>
              <a:t>by</a:t>
            </a:r>
            <a:r>
              <a:rPr lang="es-AR" sz="2000" dirty="0"/>
              <a:t> </a:t>
            </a:r>
            <a:r>
              <a:rPr lang="es-AR" sz="2000" dirty="0" err="1"/>
              <a:t>convex</a:t>
            </a:r>
            <a:r>
              <a:rPr lang="es-AR" sz="2000" dirty="0"/>
              <a:t> </a:t>
            </a:r>
            <a:r>
              <a:rPr lang="es-AR" sz="2000" dirty="0" err="1"/>
              <a:t>optimisation</a:t>
            </a:r>
            <a:r>
              <a:rPr lang="es-AR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/>
              <p:nvPr/>
            </p:nvSpPr>
            <p:spPr>
              <a:xfrm>
                <a:off x="1630320" y="4489315"/>
                <a:ext cx="5883358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320" y="4489315"/>
                <a:ext cx="5883358" cy="886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88C4F1-EB63-4F75-A6DF-2D522A11962F}"/>
              </a:ext>
            </a:extLst>
          </p:cNvPr>
          <p:cNvGrpSpPr/>
          <p:nvPr/>
        </p:nvGrpSpPr>
        <p:grpSpPr>
          <a:xfrm>
            <a:off x="4267200" y="3964928"/>
            <a:ext cx="2738892" cy="649506"/>
            <a:chOff x="4267199" y="4255216"/>
            <a:chExt cx="2998257" cy="649506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023750BF-7BA3-4E18-B3AE-41795A26A028}"/>
                </a:ext>
              </a:extLst>
            </p:cNvPr>
            <p:cNvSpPr/>
            <p:nvPr/>
          </p:nvSpPr>
          <p:spPr bwMode="auto">
            <a:xfrm rot="5400000">
              <a:off x="5574776" y="3214042"/>
              <a:ext cx="383103" cy="2998257"/>
            </a:xfrm>
            <a:prstGeom prst="leftBrace">
              <a:avLst>
                <a:gd name="adj1" fmla="val 52539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1F70C2-DA60-4EBD-AA7F-0C9A1673F007}"/>
                </a:ext>
              </a:extLst>
            </p:cNvPr>
            <p:cNvSpPr/>
            <p:nvPr/>
          </p:nvSpPr>
          <p:spPr>
            <a:xfrm>
              <a:off x="4483692" y="4255216"/>
              <a:ext cx="256527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CONVEX</a:t>
              </a:r>
              <a:endParaRPr lang="en-GB" sz="2800" dirty="0">
                <a:latin typeface="Calibri Light" panose="020F03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9F2436-2BE3-4AE4-AE54-535E91167E04}"/>
                  </a:ext>
                </a:extLst>
              </p:cNvPr>
              <p:cNvSpPr/>
              <p:nvPr/>
            </p:nvSpPr>
            <p:spPr>
              <a:xfrm>
                <a:off x="2876392" y="1046392"/>
                <a:ext cx="3833037" cy="704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AR" dirty="0"/>
                      <m:t>∝</m:t>
                    </m:r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9F2436-2BE3-4AE4-AE54-535E91167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392" y="1046392"/>
                <a:ext cx="3833037" cy="7046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69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50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F57F8C-1F5E-4316-B9E0-4B2B972D06AD}"/>
              </a:ext>
            </a:extLst>
          </p:cNvPr>
          <p:cNvCxnSpPr>
            <a:cxnSpLocks/>
          </p:cNvCxnSpPr>
          <p:nvPr/>
        </p:nvCxnSpPr>
        <p:spPr bwMode="auto">
          <a:xfrm>
            <a:off x="5023721" y="2091520"/>
            <a:ext cx="449913" cy="4498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/>
              <p:nvPr/>
            </p:nvSpPr>
            <p:spPr>
              <a:xfrm>
                <a:off x="4898482" y="4539356"/>
                <a:ext cx="13605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12×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482" y="4539356"/>
                <a:ext cx="13605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/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24×12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E705A3-123F-4BA3-ABC9-0C34CF7D6017}"/>
                  </a:ext>
                </a:extLst>
              </p:cNvPr>
              <p:cNvSpPr/>
              <p:nvPr/>
            </p:nvSpPr>
            <p:spPr>
              <a:xfrm>
                <a:off x="223950" y="5479410"/>
                <a:ext cx="59159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s-AR" sz="1800" dirty="0">
                    <a:solidFill>
                      <a:schemeClr val="accent1"/>
                    </a:solidFill>
                  </a:rPr>
                  <a:t>Regularisation</a:t>
                </a:r>
                <a:r>
                  <a:rPr lang="es-AR" sz="1800" dirty="0"/>
                  <a:t>  </a:t>
                </a:r>
                <a14:m>
                  <m:oMath xmlns:m="http://schemas.openxmlformats.org/officeDocument/2006/math">
                    <m:r>
                      <a:rPr lang="es-A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𝑇𝑉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1800" dirty="0"/>
                  <a:t> +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,    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   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GB" sz="1800" b="1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E705A3-123F-4BA3-ABC9-0C34CF7D6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50" y="5479410"/>
                <a:ext cx="5915915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/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618A20-30B3-43C5-840B-C687AFED32E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8436" y="2094967"/>
            <a:ext cx="503564" cy="7785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5BA53B-F61C-4113-854E-0DDD9D3FC7B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8715" y="2137946"/>
            <a:ext cx="851789" cy="4591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/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/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=75×75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DB05ED6-74C3-43D4-821F-DA80C97AD247}"/>
              </a:ext>
            </a:extLst>
          </p:cNvPr>
          <p:cNvGrpSpPr/>
          <p:nvPr/>
        </p:nvGrpSpPr>
        <p:grpSpPr>
          <a:xfrm>
            <a:off x="1751386" y="3034104"/>
            <a:ext cx="992280" cy="1134018"/>
            <a:chOff x="3553216" y="3341146"/>
            <a:chExt cx="1920715" cy="219507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628A6C-A7CF-4C81-84B5-9CD706ADC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98233" y="33411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D34FDD-803E-4883-96B4-B668DFA3B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11487" y="34775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595A681-0490-4FA0-832B-1CA70FAF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204692" y="3614711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863B561-FF52-4374-8286-DD68621B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117946" y="3751155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3178437-7AC9-4BBA-9AFD-E295FAD45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024454" y="39040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0FF3C3-593F-49AA-9D47-0DE7C1DE9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937708" y="40404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44AEC58-345D-4133-BC4D-CE193EB4B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848430" y="4193192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07AE0A2-E289-439F-9C90-1494FC678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761684" y="432963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D242DDC-A6E3-4360-AB42-332748393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639962" y="445546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8A13C32-97C4-4C7C-9EF8-9E155121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553216" y="4591904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3450F27-139D-433D-8A2D-820DE369D4D7}"/>
              </a:ext>
            </a:extLst>
          </p:cNvPr>
          <p:cNvSpPr/>
          <p:nvPr/>
        </p:nvSpPr>
        <p:spPr>
          <a:xfrm>
            <a:off x="4983698" y="4064056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FRACTIONAL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ABUNDANCES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02DB97E-6761-4BFF-95A5-0B706BC9AFBF}"/>
              </a:ext>
            </a:extLst>
          </p:cNvPr>
          <p:cNvSpPr/>
          <p:nvPr/>
        </p:nvSpPr>
        <p:spPr>
          <a:xfrm>
            <a:off x="3575546" y="3165907"/>
            <a:ext cx="107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SIGNATURE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DICTIONARY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B3B5E0E-939B-4752-AAF6-BDEDE75DEB6F}"/>
              </a:ext>
            </a:extLst>
          </p:cNvPr>
          <p:cNvSpPr/>
          <p:nvPr/>
        </p:nvSpPr>
        <p:spPr>
          <a:xfrm>
            <a:off x="1443645" y="4317585"/>
            <a:ext cx="1425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MEASUREMENTS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/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/>
              <p:nvPr/>
            </p:nvSpPr>
            <p:spPr>
              <a:xfrm>
                <a:off x="1377230" y="4570190"/>
                <a:ext cx="14666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224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230" y="4570190"/>
                <a:ext cx="1466619" cy="369332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9823D70D-B8B9-4F58-BEFA-EB0970D8CEBE}"/>
              </a:ext>
            </a:extLst>
          </p:cNvPr>
          <p:cNvSpPr/>
          <p:nvPr/>
        </p:nvSpPr>
        <p:spPr>
          <a:xfrm>
            <a:off x="6258983" y="5172925"/>
            <a:ext cx="2868446" cy="138499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222222"/>
                </a:solidFill>
              </a:rPr>
              <a:t>Iordache</a:t>
            </a:r>
            <a:r>
              <a:rPr lang="en-GB" sz="1200" dirty="0">
                <a:solidFill>
                  <a:srgbClr val="222222"/>
                </a:solidFill>
              </a:rPr>
              <a:t>, Marian-Daniel, José M. </a:t>
            </a:r>
            <a:r>
              <a:rPr lang="en-GB" sz="1200" dirty="0" err="1">
                <a:solidFill>
                  <a:srgbClr val="222222"/>
                </a:solidFill>
              </a:rPr>
              <a:t>Bioucas</a:t>
            </a:r>
            <a:r>
              <a:rPr lang="en-GB" sz="1200" dirty="0">
                <a:solidFill>
                  <a:srgbClr val="222222"/>
                </a:solidFill>
              </a:rPr>
              <a:t>-Dias, and Antonio Plaza. "</a:t>
            </a:r>
            <a:r>
              <a:rPr lang="en-GB" sz="1200" b="1" dirty="0">
                <a:solidFill>
                  <a:srgbClr val="222222"/>
                </a:solidFill>
              </a:rPr>
              <a:t>Total variation spatial regularization for sparse hyperspectral unmixing</a:t>
            </a:r>
            <a:r>
              <a:rPr lang="en-GB" sz="1200" dirty="0">
                <a:solidFill>
                  <a:srgbClr val="222222"/>
                </a:solidFill>
              </a:rPr>
              <a:t>." </a:t>
            </a:r>
            <a:r>
              <a:rPr lang="en-GB" sz="1200" i="1" dirty="0">
                <a:solidFill>
                  <a:srgbClr val="222222"/>
                </a:solidFill>
              </a:rPr>
              <a:t>IEEE Transactions on Geoscience and Remote Sensing</a:t>
            </a:r>
            <a:r>
              <a:rPr lang="en-GB" sz="1200" dirty="0">
                <a:solidFill>
                  <a:srgbClr val="222222"/>
                </a:solidFill>
              </a:rPr>
              <a:t> 50, no. 11 (2012): 4484-4502.</a:t>
            </a:r>
            <a:endParaRPr lang="en-GB" sz="1200" dirty="0"/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AEDEA0FD-F71D-4FC9-8166-5248A2AA2BA8}"/>
              </a:ext>
            </a:extLst>
          </p:cNvPr>
          <p:cNvGrpSpPr/>
          <p:nvPr/>
        </p:nvGrpSpPr>
        <p:grpSpPr>
          <a:xfrm>
            <a:off x="4993146" y="2873501"/>
            <a:ext cx="1067496" cy="1186460"/>
            <a:chOff x="9246036" y="1206642"/>
            <a:chExt cx="1841258" cy="2046450"/>
          </a:xfrm>
        </p:grpSpPr>
        <p:pic>
          <p:nvPicPr>
            <p:cNvPr id="38" name="Picture 30">
              <a:extLst>
                <a:ext uri="{FF2B5EF4-FFF2-40B4-BE49-F238E27FC236}">
                  <a16:creationId xmlns:a16="http://schemas.microsoft.com/office/drawing/2014/main" id="{5A20C1E5-9F2C-46F8-9C83-450AE3364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0522" t="56300" r="6081" b="4946"/>
            <a:stretch/>
          </p:blipFill>
          <p:spPr>
            <a:xfrm>
              <a:off x="10011596" y="1206642"/>
              <a:ext cx="1075698" cy="94978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" name="Picture 31">
              <a:extLst>
                <a:ext uri="{FF2B5EF4-FFF2-40B4-BE49-F238E27FC236}">
                  <a16:creationId xmlns:a16="http://schemas.microsoft.com/office/drawing/2014/main" id="{D3F6B1E5-C72A-492F-A9ED-53B970569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7663" t="55387" r="38940" b="5238"/>
            <a:stretch/>
          </p:blipFill>
          <p:spPr>
            <a:xfrm>
              <a:off x="9810766" y="1457668"/>
              <a:ext cx="1075698" cy="96497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" name="Picture 32">
              <a:extLst>
                <a:ext uri="{FF2B5EF4-FFF2-40B4-BE49-F238E27FC236}">
                  <a16:creationId xmlns:a16="http://schemas.microsoft.com/office/drawing/2014/main" id="{A6AEFF52-CFE4-48E6-A9D1-ED39BB869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032" t="55645" r="71571" b="5123"/>
            <a:stretch/>
          </p:blipFill>
          <p:spPr>
            <a:xfrm>
              <a:off x="9636640" y="1752209"/>
              <a:ext cx="1075698" cy="96147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Picture 33">
              <a:extLst>
                <a:ext uri="{FF2B5EF4-FFF2-40B4-BE49-F238E27FC236}">
                  <a16:creationId xmlns:a16="http://schemas.microsoft.com/office/drawing/2014/main" id="{B1B4B7E7-F923-40F5-AC70-E39BE27D7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0673" t="3493" r="5930" b="56925"/>
            <a:stretch/>
          </p:blipFill>
          <p:spPr>
            <a:xfrm>
              <a:off x="9456418" y="2034668"/>
              <a:ext cx="1075698" cy="9700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" name="Picture 34">
              <a:extLst>
                <a:ext uri="{FF2B5EF4-FFF2-40B4-BE49-F238E27FC236}">
                  <a16:creationId xmlns:a16="http://schemas.microsoft.com/office/drawing/2014/main" id="{E63A7C6A-628D-4854-809A-B1757AA8D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7769" t="3297" r="38834" b="57120"/>
            <a:stretch/>
          </p:blipFill>
          <p:spPr>
            <a:xfrm>
              <a:off x="9246036" y="2283038"/>
              <a:ext cx="1075698" cy="9700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775877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51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328993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3B5E5-3393-4CC7-8927-99F55862A6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450" y="1660411"/>
            <a:ext cx="9143244" cy="51445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A8F6F2-6C09-40AA-9A55-A4364DBC45E5}"/>
              </a:ext>
            </a:extLst>
          </p:cNvPr>
          <p:cNvSpPr/>
          <p:nvPr/>
        </p:nvSpPr>
        <p:spPr>
          <a:xfrm>
            <a:off x="6887475" y="1216654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436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52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62CB88-CFCF-4B0F-B35B-F2EF8FAEC4C8}"/>
                  </a:ext>
                </a:extLst>
              </p:cNvPr>
              <p:cNvSpPr/>
              <p:nvPr/>
            </p:nvSpPr>
            <p:spPr>
              <a:xfrm>
                <a:off x="701040" y="1902768"/>
                <a:ext cx="6166368" cy="736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Signal to reconstruction error (SRE)=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p>
                        </m:sSubSup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62CB88-CFCF-4B0F-B35B-F2EF8FAEC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902768"/>
                <a:ext cx="6166368" cy="736164"/>
              </a:xfrm>
              <a:prstGeom prst="rect">
                <a:avLst/>
              </a:prstGeom>
              <a:blipFill>
                <a:blip r:embed="rId3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9C87E548-5BF7-4D00-81EC-F6FBF38ABD2C}"/>
              </a:ext>
            </a:extLst>
          </p:cNvPr>
          <p:cNvSpPr/>
          <p:nvPr/>
        </p:nvSpPr>
        <p:spPr>
          <a:xfrm>
            <a:off x="754275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5993C6-55B3-437A-8ED2-FD024DFF3C9F}"/>
              </a:ext>
            </a:extLst>
          </p:cNvPr>
          <p:cNvSpPr/>
          <p:nvPr/>
        </p:nvSpPr>
        <p:spPr>
          <a:xfrm>
            <a:off x="3515452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30dB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F1482D-38D5-4C3A-9886-6DEFDD1DCFEB}"/>
              </a:ext>
            </a:extLst>
          </p:cNvPr>
          <p:cNvSpPr/>
          <p:nvPr/>
        </p:nvSpPr>
        <p:spPr>
          <a:xfrm>
            <a:off x="6314111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40dB</a:t>
            </a:r>
            <a:endParaRPr lang="en-GB" dirty="0"/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3CC33CC5-9BCC-4AEB-AD2B-909D0773F7A0}"/>
              </a:ext>
            </a:extLst>
          </p:cNvPr>
          <p:cNvGrpSpPr/>
          <p:nvPr/>
        </p:nvGrpSpPr>
        <p:grpSpPr>
          <a:xfrm>
            <a:off x="525865" y="3473634"/>
            <a:ext cx="2716530" cy="2573338"/>
            <a:chOff x="293370" y="3324225"/>
            <a:chExt cx="2716530" cy="2573338"/>
          </a:xfrm>
        </p:grpSpPr>
        <p:pic>
          <p:nvPicPr>
            <p:cNvPr id="2050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0C60D099-CB82-402C-9513-35C7E0DF5B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43" r="71521" b="-1"/>
            <a:stretch/>
          </p:blipFill>
          <p:spPr bwMode="auto">
            <a:xfrm>
              <a:off x="293370" y="3386138"/>
              <a:ext cx="2604135" cy="251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699643-1B9F-409C-B320-F627FE5C559D}"/>
                </a:ext>
              </a:extLst>
            </p:cNvPr>
            <p:cNvSpPr/>
            <p:nvPr/>
          </p:nvSpPr>
          <p:spPr bwMode="auto">
            <a:xfrm>
              <a:off x="2709863" y="3324225"/>
              <a:ext cx="300037" cy="5715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5261AA-9618-481C-A875-C50909CA96FF}"/>
                </a:ext>
              </a:extLst>
            </p:cNvPr>
            <p:cNvSpPr/>
            <p:nvPr/>
          </p:nvSpPr>
          <p:spPr bwMode="auto">
            <a:xfrm>
              <a:off x="2076451" y="5659254"/>
              <a:ext cx="528637" cy="1938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6C83C6E-1960-4C15-BD79-3123449B7EBC}"/>
                    </a:ext>
                  </a:extLst>
                </p:cNvPr>
                <p:cNvSpPr/>
                <p:nvPr/>
              </p:nvSpPr>
              <p:spPr>
                <a:xfrm>
                  <a:off x="2191143" y="5395314"/>
                  <a:ext cx="56015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𝑇𝑉</m:t>
                            </m:r>
                          </m:sub>
                        </m:sSub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6C83C6E-1960-4C15-BD79-3123449B7E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1143" y="5395314"/>
                  <a:ext cx="560153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F9252E6-F0D5-45EF-A1C7-20E5F41C13B7}"/>
                    </a:ext>
                  </a:extLst>
                </p:cNvPr>
                <p:cNvSpPr/>
                <p:nvPr/>
              </p:nvSpPr>
              <p:spPr>
                <a:xfrm>
                  <a:off x="618111" y="5430693"/>
                  <a:ext cx="52745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F9252E6-F0D5-45EF-A1C7-20E5F41C13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11" y="5430693"/>
                  <a:ext cx="527452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F00FA7-70E9-4BF3-BBED-3BBBF2E31AFB}"/>
                </a:ext>
              </a:extLst>
            </p:cNvPr>
            <p:cNvSpPr/>
            <p:nvPr/>
          </p:nvSpPr>
          <p:spPr>
            <a:xfrm>
              <a:off x="379905" y="3741725"/>
              <a:ext cx="4764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0" dirty="0">
                  <a:solidFill>
                    <a:schemeClr val="bg2">
                      <a:lumMod val="75000"/>
                    </a:schemeClr>
                  </a:solidFill>
                </a:rPr>
                <a:t>SRE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D766DB44-FEDD-4AD1-9D1F-335D5650BDA8}"/>
              </a:ext>
            </a:extLst>
          </p:cNvPr>
          <p:cNvGrpSpPr/>
          <p:nvPr/>
        </p:nvGrpSpPr>
        <p:grpSpPr>
          <a:xfrm>
            <a:off x="6109799" y="3386149"/>
            <a:ext cx="2735580" cy="2660823"/>
            <a:chOff x="6111240" y="3481581"/>
            <a:chExt cx="2735580" cy="2660823"/>
          </a:xfrm>
        </p:grpSpPr>
        <p:pic>
          <p:nvPicPr>
            <p:cNvPr id="8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5A0E3BDB-9E68-4F41-B4FA-6611594D7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92" t="21850" r="10750" b="2494"/>
            <a:stretch/>
          </p:blipFill>
          <p:spPr bwMode="auto">
            <a:xfrm>
              <a:off x="6336030" y="3497744"/>
              <a:ext cx="2510790" cy="2475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9DDC0F-3BF1-4300-B399-43B5675D8B92}"/>
                </a:ext>
              </a:extLst>
            </p:cNvPr>
            <p:cNvSpPr/>
            <p:nvPr/>
          </p:nvSpPr>
          <p:spPr bwMode="auto">
            <a:xfrm>
              <a:off x="6111240" y="5636939"/>
              <a:ext cx="528637" cy="1938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D1D5AD-CBB0-4260-B840-5B6D6E4FE56F}"/>
                </a:ext>
              </a:extLst>
            </p:cNvPr>
            <p:cNvSpPr/>
            <p:nvPr/>
          </p:nvSpPr>
          <p:spPr bwMode="auto">
            <a:xfrm>
              <a:off x="7526284" y="5893048"/>
              <a:ext cx="528637" cy="1938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92968AF-F2C3-4EBF-A5A0-6BC2EA6CD66A}"/>
                    </a:ext>
                  </a:extLst>
                </p:cNvPr>
                <p:cNvSpPr/>
                <p:nvPr/>
              </p:nvSpPr>
              <p:spPr>
                <a:xfrm>
                  <a:off x="6277452" y="5103018"/>
                  <a:ext cx="527452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92968AF-F2C3-4EBF-A5A0-6BC2EA6CD6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452" y="5103018"/>
                  <a:ext cx="52745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7C33A51-319D-4BEC-A64C-48B2E8135234}"/>
                    </a:ext>
                  </a:extLst>
                </p:cNvPr>
                <p:cNvSpPr/>
                <p:nvPr/>
              </p:nvSpPr>
              <p:spPr>
                <a:xfrm>
                  <a:off x="7579904" y="5803850"/>
                  <a:ext cx="560153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𝑇𝑉</m:t>
                            </m:r>
                          </m:sub>
                        </m:sSub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7C33A51-319D-4BEC-A64C-48B2E81352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04" y="5803850"/>
                  <a:ext cx="560153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D8E5B2-E07D-4D84-BBDE-14A11B8EDC6D}"/>
                </a:ext>
              </a:extLst>
            </p:cNvPr>
            <p:cNvSpPr/>
            <p:nvPr/>
          </p:nvSpPr>
          <p:spPr>
            <a:xfrm>
              <a:off x="6336030" y="3481581"/>
              <a:ext cx="4764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0" dirty="0">
                  <a:solidFill>
                    <a:schemeClr val="bg2">
                      <a:lumMod val="75000"/>
                    </a:schemeClr>
                  </a:solidFill>
                </a:rPr>
                <a:t>SRE</a:t>
              </a: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C5B1404F-FC4B-40F0-B73F-D3350AEE134A}"/>
              </a:ext>
            </a:extLst>
          </p:cNvPr>
          <p:cNvGrpSpPr/>
          <p:nvPr/>
        </p:nvGrpSpPr>
        <p:grpSpPr>
          <a:xfrm>
            <a:off x="3438860" y="3429000"/>
            <a:ext cx="2700534" cy="2617972"/>
            <a:chOff x="3236838" y="3429000"/>
            <a:chExt cx="2700534" cy="261797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571480-4E30-45FE-81B9-8E4E2FE5F386}"/>
                </a:ext>
              </a:extLst>
            </p:cNvPr>
            <p:cNvSpPr/>
            <p:nvPr/>
          </p:nvSpPr>
          <p:spPr>
            <a:xfrm>
              <a:off x="3236838" y="3937004"/>
              <a:ext cx="4764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0" dirty="0">
                  <a:solidFill>
                    <a:schemeClr val="bg2">
                      <a:lumMod val="75000"/>
                    </a:schemeClr>
                  </a:solidFill>
                </a:rPr>
                <a:t>SRE</a:t>
              </a:r>
            </a:p>
          </p:txBody>
        </p:sp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id="{DC04D21C-BB9E-438C-B030-D3920212B84B}"/>
                </a:ext>
              </a:extLst>
            </p:cNvPr>
            <p:cNvGrpSpPr/>
            <p:nvPr/>
          </p:nvGrpSpPr>
          <p:grpSpPr>
            <a:xfrm>
              <a:off x="3249930" y="3429000"/>
              <a:ext cx="2687442" cy="2617972"/>
              <a:chOff x="3249930" y="3429000"/>
              <a:chExt cx="2687442" cy="261797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C3D6A7-E9FA-40A1-8331-5BCFA9E6859C}"/>
                  </a:ext>
                </a:extLst>
              </p:cNvPr>
              <p:cNvSpPr/>
              <p:nvPr/>
            </p:nvSpPr>
            <p:spPr bwMode="auto">
              <a:xfrm>
                <a:off x="3832966" y="5853113"/>
                <a:ext cx="528637" cy="1938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pic>
            <p:nvPicPr>
              <p:cNvPr id="40" name="Picture 2" descr="https://gitlab.com/mihw/phdstudents/anafv/phd-general/uploads/e35292ad5a11b5e7dff27a97ccd753b9/image.png">
                <a:extLst>
                  <a:ext uri="{FF2B5EF4-FFF2-40B4-BE49-F238E27FC236}">
                    <a16:creationId xmlns:a16="http://schemas.microsoft.com/office/drawing/2014/main" id="{E0C75D4C-8A76-4175-9135-896E71A6D5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4" t="22242" r="44124" b="-631"/>
              <a:stretch/>
            </p:blipFill>
            <p:spPr bwMode="auto">
              <a:xfrm>
                <a:off x="3249930" y="3429000"/>
                <a:ext cx="2381250" cy="2564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964D197-1F25-4D26-9F80-D6A6F23F4AA2}"/>
                      </a:ext>
                    </a:extLst>
                  </p:cNvPr>
                  <p:cNvSpPr/>
                  <p:nvPr/>
                </p:nvSpPr>
                <p:spPr>
                  <a:xfrm>
                    <a:off x="5164211" y="5298385"/>
                    <a:ext cx="527452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964D197-1F25-4D26-9F80-D6A6F23F4A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4211" y="5298385"/>
                    <a:ext cx="527452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A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89ADA68-970A-46F1-B0C6-FA5F21073E0D}"/>
                  </a:ext>
                </a:extLst>
              </p:cNvPr>
              <p:cNvSpPr/>
              <p:nvPr/>
            </p:nvSpPr>
            <p:spPr bwMode="auto">
              <a:xfrm>
                <a:off x="5408735" y="5666556"/>
                <a:ext cx="528637" cy="1938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AB972BD-4F66-4F5B-986F-7D3FF64D986E}"/>
                  </a:ext>
                </a:extLst>
              </p:cNvPr>
              <p:cNvSpPr/>
              <p:nvPr/>
            </p:nvSpPr>
            <p:spPr bwMode="auto">
              <a:xfrm>
                <a:off x="3885360" y="5853112"/>
                <a:ext cx="502810" cy="18412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942BF38-6F97-4E0F-9889-8F30572B0992}"/>
                      </a:ext>
                    </a:extLst>
                  </p:cNvPr>
                  <p:cNvSpPr/>
                  <p:nvPr/>
                </p:nvSpPr>
                <p:spPr>
                  <a:xfrm>
                    <a:off x="3874840" y="5698682"/>
                    <a:ext cx="560153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𝑇𝑉</m:t>
                              </m:r>
                            </m:sub>
                          </m:sSub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942BF38-6F97-4E0F-9889-8F30572B099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4840" y="5698682"/>
                    <a:ext cx="560153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A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995EE7F6-5516-41E3-A20B-D74581FF6713}"/>
              </a:ext>
            </a:extLst>
          </p:cNvPr>
          <p:cNvGrpSpPr/>
          <p:nvPr/>
        </p:nvGrpSpPr>
        <p:grpSpPr>
          <a:xfrm>
            <a:off x="7028403" y="1991226"/>
            <a:ext cx="1528341" cy="666280"/>
            <a:chOff x="7443788" y="2079605"/>
            <a:chExt cx="1528341" cy="666280"/>
          </a:xfrm>
        </p:grpSpPr>
        <p:pic>
          <p:nvPicPr>
            <p:cNvPr id="9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CCBF712E-C1B6-44F4-A0F7-ACD9B6BBB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3" t="26032" r="7390" b="64908"/>
            <a:stretch/>
          </p:blipFill>
          <p:spPr bwMode="auto">
            <a:xfrm>
              <a:off x="7495971" y="2146581"/>
              <a:ext cx="188026" cy="49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Rectangle 2053">
              <a:extLst>
                <a:ext uri="{FF2B5EF4-FFF2-40B4-BE49-F238E27FC236}">
                  <a16:creationId xmlns:a16="http://schemas.microsoft.com/office/drawing/2014/main" id="{A4EB68BA-B695-4C6A-AB3E-D2F109749D8A}"/>
                </a:ext>
              </a:extLst>
            </p:cNvPr>
            <p:cNvSpPr/>
            <p:nvPr/>
          </p:nvSpPr>
          <p:spPr bwMode="auto">
            <a:xfrm>
              <a:off x="7443788" y="2079605"/>
              <a:ext cx="1528341" cy="6662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2055" name="Rectangle 2054">
              <a:extLst>
                <a:ext uri="{FF2B5EF4-FFF2-40B4-BE49-F238E27FC236}">
                  <a16:creationId xmlns:a16="http://schemas.microsoft.com/office/drawing/2014/main" id="{D335FA5B-F643-495C-8D7C-6FBB22A5B59C}"/>
                </a:ext>
              </a:extLst>
            </p:cNvPr>
            <p:cNvSpPr/>
            <p:nvPr/>
          </p:nvSpPr>
          <p:spPr>
            <a:xfrm>
              <a:off x="7687803" y="2091084"/>
              <a:ext cx="10470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Best params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194924-9FC5-472C-B7C4-6208780ABB47}"/>
                </a:ext>
              </a:extLst>
            </p:cNvPr>
            <p:cNvSpPr/>
            <p:nvPr/>
          </p:nvSpPr>
          <p:spPr>
            <a:xfrm>
              <a:off x="7687803" y="2256275"/>
              <a:ext cx="1213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Marginalisation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37029B5-8511-4B6F-BE32-154B566B840F}"/>
                </a:ext>
              </a:extLst>
            </p:cNvPr>
            <p:cNvSpPr/>
            <p:nvPr/>
          </p:nvSpPr>
          <p:spPr>
            <a:xfrm>
              <a:off x="7687803" y="2435059"/>
              <a:ext cx="12843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Empirical Bayes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51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53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7E548-5BF7-4D00-81EC-F6FBF38ABD2C}"/>
              </a:ext>
            </a:extLst>
          </p:cNvPr>
          <p:cNvSpPr/>
          <p:nvPr/>
        </p:nvSpPr>
        <p:spPr>
          <a:xfrm>
            <a:off x="754275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5993C6-55B3-437A-8ED2-FD024DFF3C9F}"/>
              </a:ext>
            </a:extLst>
          </p:cNvPr>
          <p:cNvSpPr/>
          <p:nvPr/>
        </p:nvSpPr>
        <p:spPr>
          <a:xfrm>
            <a:off x="3515452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30dB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F1482D-38D5-4C3A-9886-6DEFDD1DCFEB}"/>
              </a:ext>
            </a:extLst>
          </p:cNvPr>
          <p:cNvSpPr/>
          <p:nvPr/>
        </p:nvSpPr>
        <p:spPr>
          <a:xfrm>
            <a:off x="6314111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40dB</a:t>
            </a:r>
            <a:endParaRPr lang="en-GB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995EE7F6-5516-41E3-A20B-D74581FF6713}"/>
              </a:ext>
            </a:extLst>
          </p:cNvPr>
          <p:cNvGrpSpPr/>
          <p:nvPr/>
        </p:nvGrpSpPr>
        <p:grpSpPr>
          <a:xfrm>
            <a:off x="6985000" y="647009"/>
            <a:ext cx="1772310" cy="666280"/>
            <a:chOff x="7443788" y="2079605"/>
            <a:chExt cx="1528341" cy="666280"/>
          </a:xfrm>
        </p:grpSpPr>
        <p:pic>
          <p:nvPicPr>
            <p:cNvPr id="9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CCBF712E-C1B6-44F4-A0F7-ACD9B6BBB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3" t="26032" r="7390" b="64908"/>
            <a:stretch/>
          </p:blipFill>
          <p:spPr bwMode="auto">
            <a:xfrm>
              <a:off x="7495971" y="2146581"/>
              <a:ext cx="188026" cy="49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Rectangle 2053">
              <a:extLst>
                <a:ext uri="{FF2B5EF4-FFF2-40B4-BE49-F238E27FC236}">
                  <a16:creationId xmlns:a16="http://schemas.microsoft.com/office/drawing/2014/main" id="{A4EB68BA-B695-4C6A-AB3E-D2F109749D8A}"/>
                </a:ext>
              </a:extLst>
            </p:cNvPr>
            <p:cNvSpPr/>
            <p:nvPr/>
          </p:nvSpPr>
          <p:spPr bwMode="auto">
            <a:xfrm>
              <a:off x="7443788" y="2079605"/>
              <a:ext cx="1528341" cy="66628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2055" name="Rectangle 2054">
              <a:extLst>
                <a:ext uri="{FF2B5EF4-FFF2-40B4-BE49-F238E27FC236}">
                  <a16:creationId xmlns:a16="http://schemas.microsoft.com/office/drawing/2014/main" id="{D335FA5B-F643-495C-8D7C-6FBB22A5B59C}"/>
                </a:ext>
              </a:extLst>
            </p:cNvPr>
            <p:cNvSpPr/>
            <p:nvPr/>
          </p:nvSpPr>
          <p:spPr>
            <a:xfrm>
              <a:off x="7687803" y="2091084"/>
              <a:ext cx="10470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Best params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194924-9FC5-472C-B7C4-6208780ABB47}"/>
                </a:ext>
              </a:extLst>
            </p:cNvPr>
            <p:cNvSpPr/>
            <p:nvPr/>
          </p:nvSpPr>
          <p:spPr>
            <a:xfrm>
              <a:off x="7687803" y="2256275"/>
              <a:ext cx="11438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Hierarchical Bayes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37029B5-8511-4B6F-BE32-154B566B840F}"/>
                </a:ext>
              </a:extLst>
            </p:cNvPr>
            <p:cNvSpPr/>
            <p:nvPr/>
          </p:nvSpPr>
          <p:spPr>
            <a:xfrm>
              <a:off x="7687803" y="2435059"/>
              <a:ext cx="12843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Empirical Bayes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3FCCAD2-2285-4920-A7AA-760E2FA6A1C4}"/>
              </a:ext>
            </a:extLst>
          </p:cNvPr>
          <p:cNvSpPr/>
          <p:nvPr/>
        </p:nvSpPr>
        <p:spPr>
          <a:xfrm>
            <a:off x="199536" y="5012418"/>
            <a:ext cx="565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remarkably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66110-140E-4864-BB26-8846F6405DE5}"/>
              </a:ext>
            </a:extLst>
          </p:cNvPr>
          <p:cNvSpPr/>
          <p:nvPr/>
        </p:nvSpPr>
        <p:spPr>
          <a:xfrm>
            <a:off x="199536" y="5635511"/>
            <a:ext cx="6438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Increased computing times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1600" dirty="0"/>
              <a:t>F</a:t>
            </a:r>
            <a:r>
              <a:rPr lang="en-GB" sz="1600" dirty="0"/>
              <a:t>or high SNR values marginalisation is better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F014F33E-A06E-4ED8-823B-92C4E4797239}"/>
              </a:ext>
            </a:extLst>
          </p:cNvPr>
          <p:cNvGrpSpPr/>
          <p:nvPr/>
        </p:nvGrpSpPr>
        <p:grpSpPr>
          <a:xfrm>
            <a:off x="525865" y="2219590"/>
            <a:ext cx="2716530" cy="2573338"/>
            <a:chOff x="525865" y="2219590"/>
            <a:chExt cx="2716530" cy="2573338"/>
          </a:xfrm>
        </p:grpSpPr>
        <p:grpSp>
          <p:nvGrpSpPr>
            <p:cNvPr id="3" name="Grupp 2">
              <a:extLst>
                <a:ext uri="{FF2B5EF4-FFF2-40B4-BE49-F238E27FC236}">
                  <a16:creationId xmlns:a16="http://schemas.microsoft.com/office/drawing/2014/main" id="{6ED06E53-C504-49CC-A347-7DC71678E5BA}"/>
                </a:ext>
              </a:extLst>
            </p:cNvPr>
            <p:cNvGrpSpPr/>
            <p:nvPr/>
          </p:nvGrpSpPr>
          <p:grpSpPr>
            <a:xfrm>
              <a:off x="525865" y="2219590"/>
              <a:ext cx="2716530" cy="2573338"/>
              <a:chOff x="525865" y="2219590"/>
              <a:chExt cx="2716530" cy="2573338"/>
            </a:xfrm>
          </p:grpSpPr>
          <p:pic>
            <p:nvPicPr>
              <p:cNvPr id="2050" name="Picture 2" descr="https://gitlab.com/mihw/phdstudents/anafv/phd-general/uploads/e35292ad5a11b5e7dff27a97ccd753b9/image.png">
                <a:extLst>
                  <a:ext uri="{FF2B5EF4-FFF2-40B4-BE49-F238E27FC236}">
                    <a16:creationId xmlns:a16="http://schemas.microsoft.com/office/drawing/2014/main" id="{0C60D099-CB82-402C-9513-35C7E0DF5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43" r="71521" b="-1"/>
              <a:stretch/>
            </p:blipFill>
            <p:spPr bwMode="auto">
              <a:xfrm>
                <a:off x="525865" y="2281503"/>
                <a:ext cx="2604135" cy="2511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699643-1B9F-409C-B320-F627FE5C559D}"/>
                  </a:ext>
                </a:extLst>
              </p:cNvPr>
              <p:cNvSpPr/>
              <p:nvPr/>
            </p:nvSpPr>
            <p:spPr bwMode="auto">
              <a:xfrm>
                <a:off x="2942358" y="2219590"/>
                <a:ext cx="300037" cy="5715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D5261AA-9618-481C-A875-C50909CA96FF}"/>
                  </a:ext>
                </a:extLst>
              </p:cNvPr>
              <p:cNvSpPr/>
              <p:nvPr/>
            </p:nvSpPr>
            <p:spPr bwMode="auto">
              <a:xfrm>
                <a:off x="2308946" y="4554619"/>
                <a:ext cx="528637" cy="1938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76C83C6E-1960-4C15-BD79-3123449B7EBC}"/>
                      </a:ext>
                    </a:extLst>
                  </p:cNvPr>
                  <p:cNvSpPr/>
                  <p:nvPr/>
                </p:nvSpPr>
                <p:spPr>
                  <a:xfrm>
                    <a:off x="2423638" y="4290679"/>
                    <a:ext cx="560153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𝑇𝑉</m:t>
                              </m:r>
                            </m:sub>
                          </m:sSub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76C83C6E-1960-4C15-BD79-3123449B7E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3638" y="4290679"/>
                    <a:ext cx="560153" cy="3385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v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CF9252E6-F0D5-45EF-A1C7-20E5F41C13B7}"/>
                      </a:ext>
                    </a:extLst>
                  </p:cNvPr>
                  <p:cNvSpPr/>
                  <p:nvPr/>
                </p:nvSpPr>
                <p:spPr>
                  <a:xfrm>
                    <a:off x="850606" y="4326058"/>
                    <a:ext cx="527452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CF9252E6-F0D5-45EF-A1C7-20E5F41C13B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0606" y="4326058"/>
                    <a:ext cx="527452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v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2F00FA7-70E9-4BF3-BBED-3BBBF2E31AFB}"/>
                  </a:ext>
                </a:extLst>
              </p:cNvPr>
              <p:cNvSpPr/>
              <p:nvPr/>
            </p:nvSpPr>
            <p:spPr>
              <a:xfrm>
                <a:off x="612400" y="2637090"/>
                <a:ext cx="47641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50" dirty="0">
                    <a:solidFill>
                      <a:schemeClr val="bg2">
                        <a:lumMod val="75000"/>
                      </a:schemeClr>
                    </a:solidFill>
                  </a:rPr>
                  <a:t>SRE</a:t>
                </a:r>
              </a:p>
            </p:txBody>
          </p:sp>
        </p:grpSp>
        <p:pic>
          <p:nvPicPr>
            <p:cNvPr id="46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EE131F1F-9547-4D47-98D0-9C0AB1C25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7" t="86842" r="79389" b="8671"/>
            <a:stretch/>
          </p:blipFill>
          <p:spPr bwMode="auto">
            <a:xfrm>
              <a:off x="1002591" y="4115742"/>
              <a:ext cx="292040" cy="14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0D4CE4A8-EB69-4883-AC04-9CAC646CA2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79566" r="74806" b="15947"/>
            <a:stretch/>
          </p:blipFill>
          <p:spPr bwMode="auto">
            <a:xfrm>
              <a:off x="1267389" y="4339005"/>
              <a:ext cx="292040" cy="14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307410B-09E2-4744-8554-563F628C75F8}"/>
              </a:ext>
            </a:extLst>
          </p:cNvPr>
          <p:cNvGrpSpPr/>
          <p:nvPr/>
        </p:nvGrpSpPr>
        <p:grpSpPr>
          <a:xfrm>
            <a:off x="3438860" y="2174956"/>
            <a:ext cx="2700534" cy="2617972"/>
            <a:chOff x="3438860" y="2174956"/>
            <a:chExt cx="2700534" cy="2617972"/>
          </a:xfrm>
        </p:grpSpPr>
        <p:grpSp>
          <p:nvGrpSpPr>
            <p:cNvPr id="7" name="Grupp 6">
              <a:extLst>
                <a:ext uri="{FF2B5EF4-FFF2-40B4-BE49-F238E27FC236}">
                  <a16:creationId xmlns:a16="http://schemas.microsoft.com/office/drawing/2014/main" id="{6BD17193-C2A8-4F20-9E57-BBE1109E973F}"/>
                </a:ext>
              </a:extLst>
            </p:cNvPr>
            <p:cNvGrpSpPr/>
            <p:nvPr/>
          </p:nvGrpSpPr>
          <p:grpSpPr>
            <a:xfrm>
              <a:off x="3438860" y="2174956"/>
              <a:ext cx="2700534" cy="2617972"/>
              <a:chOff x="3438860" y="2174956"/>
              <a:chExt cx="2700534" cy="261797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571480-4E30-45FE-81B9-8E4E2FE5F386}"/>
                  </a:ext>
                </a:extLst>
              </p:cNvPr>
              <p:cNvSpPr/>
              <p:nvPr/>
            </p:nvSpPr>
            <p:spPr>
              <a:xfrm>
                <a:off x="3438860" y="2682960"/>
                <a:ext cx="47641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50" dirty="0">
                    <a:solidFill>
                      <a:schemeClr val="bg2">
                        <a:lumMod val="75000"/>
                      </a:schemeClr>
                    </a:solidFill>
                  </a:rPr>
                  <a:t>SRE</a:t>
                </a:r>
              </a:p>
            </p:txBody>
          </p:sp>
          <p:grpSp>
            <p:nvGrpSpPr>
              <p:cNvPr id="2051" name="Group 2050">
                <a:extLst>
                  <a:ext uri="{FF2B5EF4-FFF2-40B4-BE49-F238E27FC236}">
                    <a16:creationId xmlns:a16="http://schemas.microsoft.com/office/drawing/2014/main" id="{DC04D21C-BB9E-438C-B030-D3920212B84B}"/>
                  </a:ext>
                </a:extLst>
              </p:cNvPr>
              <p:cNvGrpSpPr/>
              <p:nvPr/>
            </p:nvGrpSpPr>
            <p:grpSpPr>
              <a:xfrm>
                <a:off x="3451952" y="2174956"/>
                <a:ext cx="2687442" cy="2617972"/>
                <a:chOff x="3249930" y="3429000"/>
                <a:chExt cx="2687442" cy="261797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CC3D6A7-E9FA-40A1-8331-5BCFA9E6859C}"/>
                    </a:ext>
                  </a:extLst>
                </p:cNvPr>
                <p:cNvSpPr/>
                <p:nvPr/>
              </p:nvSpPr>
              <p:spPr bwMode="auto">
                <a:xfrm>
                  <a:off x="3832966" y="5853113"/>
                  <a:ext cx="528637" cy="19385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28" charset="0"/>
                    <a:ea typeface="ＭＳ Ｐゴシック" pitchFamily="28" charset="-128"/>
                    <a:cs typeface="ＭＳ Ｐゴシック" pitchFamily="28" charset="-128"/>
                  </a:endParaRPr>
                </a:p>
              </p:txBody>
            </p:sp>
            <p:pic>
              <p:nvPicPr>
                <p:cNvPr id="40" name="Picture 2" descr="https://gitlab.com/mihw/phdstudents/anafv/phd-general/uploads/e35292ad5a11b5e7dff27a97ccd753b9/image.png">
                  <a:extLst>
                    <a:ext uri="{FF2B5EF4-FFF2-40B4-BE49-F238E27FC236}">
                      <a16:creationId xmlns:a16="http://schemas.microsoft.com/office/drawing/2014/main" id="{E0C75D4C-8A76-4175-9135-896E71A6D5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0F0F0"/>
                    </a:clrFrom>
                    <a:clrTo>
                      <a:srgbClr val="F0F0F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34" t="22242" r="44124" b="-631"/>
                <a:stretch/>
              </p:blipFill>
              <p:spPr bwMode="auto">
                <a:xfrm>
                  <a:off x="3249930" y="3429000"/>
                  <a:ext cx="2381250" cy="2564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964D197-1F25-4D26-9F80-D6A6F23F4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4211" y="5298385"/>
                      <a:ext cx="52745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800" dirty="0"/>
                    </a:p>
                  </p:txBody>
                </p:sp>
              </mc:Choice>
              <mc:Fallback xmlns="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964D197-1F25-4D26-9F80-D6A6F23F4AA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64211" y="5298385"/>
                      <a:ext cx="527452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s-A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89ADA68-970A-46F1-B0C6-FA5F21073E0D}"/>
                    </a:ext>
                  </a:extLst>
                </p:cNvPr>
                <p:cNvSpPr/>
                <p:nvPr/>
              </p:nvSpPr>
              <p:spPr bwMode="auto">
                <a:xfrm>
                  <a:off x="5408735" y="5666556"/>
                  <a:ext cx="528637" cy="19385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28" charset="0"/>
                    <a:ea typeface="ＭＳ Ｐゴシック" pitchFamily="28" charset="-128"/>
                    <a:cs typeface="ＭＳ Ｐゴシック" pitchFamily="28" charset="-128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AB972BD-4F66-4F5B-986F-7D3FF64D986E}"/>
                    </a:ext>
                  </a:extLst>
                </p:cNvPr>
                <p:cNvSpPr/>
                <p:nvPr/>
              </p:nvSpPr>
              <p:spPr bwMode="auto">
                <a:xfrm>
                  <a:off x="3885360" y="5853112"/>
                  <a:ext cx="502810" cy="18412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28" charset="0"/>
                    <a:ea typeface="ＭＳ Ｐゴシック" pitchFamily="28" charset="-128"/>
                    <a:cs typeface="ＭＳ Ｐゴシック" pitchFamily="28" charset="-128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6942BF38-6F97-4E0F-9889-8F30572B0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4840" y="5698682"/>
                      <a:ext cx="56015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𝑇𝑉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600" dirty="0"/>
                    </a:p>
                  </p:txBody>
                </p:sp>
              </mc:Choice>
              <mc:Fallback xmlns=""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6942BF38-6F97-4E0F-9889-8F30572B099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74840" y="5698682"/>
                      <a:ext cx="560153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s-A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49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09BBBAAA-11B9-4EF7-93CE-8FB018DBA4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3" t="72789" r="71477" b="22724"/>
            <a:stretch/>
          </p:blipFill>
          <p:spPr bwMode="auto">
            <a:xfrm>
              <a:off x="5313495" y="4326598"/>
              <a:ext cx="236779" cy="14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A62689C6-38D0-42B5-83F4-D63DCCB4BAEB}"/>
              </a:ext>
            </a:extLst>
          </p:cNvPr>
          <p:cNvGrpSpPr/>
          <p:nvPr/>
        </p:nvGrpSpPr>
        <p:grpSpPr>
          <a:xfrm>
            <a:off x="6109799" y="2132105"/>
            <a:ext cx="2735580" cy="2660823"/>
            <a:chOff x="6109799" y="2132105"/>
            <a:chExt cx="2735580" cy="2660823"/>
          </a:xfrm>
        </p:grpSpPr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id="{D766DB44-FEDD-4AD1-9D1F-335D5650BDA8}"/>
                </a:ext>
              </a:extLst>
            </p:cNvPr>
            <p:cNvGrpSpPr/>
            <p:nvPr/>
          </p:nvGrpSpPr>
          <p:grpSpPr>
            <a:xfrm>
              <a:off x="6109799" y="2132105"/>
              <a:ext cx="2735580" cy="2660823"/>
              <a:chOff x="6111240" y="3481581"/>
              <a:chExt cx="2735580" cy="2660823"/>
            </a:xfrm>
          </p:grpSpPr>
          <p:pic>
            <p:nvPicPr>
              <p:cNvPr id="8" name="Picture 2" descr="https://gitlab.com/mihw/phdstudents/anafv/phd-general/uploads/e35292ad5a11b5e7dff27a97ccd753b9/image.png">
                <a:extLst>
                  <a:ext uri="{FF2B5EF4-FFF2-40B4-BE49-F238E27FC236}">
                    <a16:creationId xmlns:a16="http://schemas.microsoft.com/office/drawing/2014/main" id="{5A0E3BDB-9E68-4F41-B4FA-6611594D7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92" t="21850" r="10750" b="2494"/>
              <a:stretch/>
            </p:blipFill>
            <p:spPr bwMode="auto">
              <a:xfrm>
                <a:off x="6336030" y="3497744"/>
                <a:ext cx="2510790" cy="2475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9DDC0F-3BF1-4300-B399-43B5675D8B92}"/>
                  </a:ext>
                </a:extLst>
              </p:cNvPr>
              <p:cNvSpPr/>
              <p:nvPr/>
            </p:nvSpPr>
            <p:spPr bwMode="auto">
              <a:xfrm>
                <a:off x="6111240" y="5636939"/>
                <a:ext cx="528637" cy="1938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5D1D5AD-CBB0-4260-B840-5B6D6E4FE56F}"/>
                  </a:ext>
                </a:extLst>
              </p:cNvPr>
              <p:cNvSpPr/>
              <p:nvPr/>
            </p:nvSpPr>
            <p:spPr bwMode="auto">
              <a:xfrm>
                <a:off x="7526284" y="5893048"/>
                <a:ext cx="528637" cy="1938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892968AF-F2C3-4EBF-A5A0-6BC2EA6CD66A}"/>
                      </a:ext>
                    </a:extLst>
                  </p:cNvPr>
                  <p:cNvSpPr/>
                  <p:nvPr/>
                </p:nvSpPr>
                <p:spPr>
                  <a:xfrm>
                    <a:off x="6277452" y="5103018"/>
                    <a:ext cx="527452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892968AF-F2C3-4EBF-A5A0-6BC2EA6CD6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7452" y="5103018"/>
                    <a:ext cx="527452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A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7C33A51-319D-4BEC-A64C-48B2E8135234}"/>
                      </a:ext>
                    </a:extLst>
                  </p:cNvPr>
                  <p:cNvSpPr/>
                  <p:nvPr/>
                </p:nvSpPr>
                <p:spPr>
                  <a:xfrm>
                    <a:off x="7579904" y="5803850"/>
                    <a:ext cx="560153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𝑇𝑉</m:t>
                              </m:r>
                            </m:sub>
                          </m:sSub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7C33A51-319D-4BEC-A64C-48B2E81352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9904" y="5803850"/>
                    <a:ext cx="560153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A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1D8E5B2-E07D-4D84-BBDE-14A11B8EDC6D}"/>
                  </a:ext>
                </a:extLst>
              </p:cNvPr>
              <p:cNvSpPr/>
              <p:nvPr/>
            </p:nvSpPr>
            <p:spPr>
              <a:xfrm>
                <a:off x="6336030" y="3481581"/>
                <a:ext cx="47641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50" dirty="0">
                    <a:solidFill>
                      <a:schemeClr val="bg2">
                        <a:lumMod val="75000"/>
                      </a:schemeClr>
                    </a:solidFill>
                  </a:rPr>
                  <a:t>SRE</a:t>
                </a:r>
              </a:p>
            </p:txBody>
          </p:sp>
        </p:grpSp>
        <p:pic>
          <p:nvPicPr>
            <p:cNvPr id="50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9EA89D60-09EF-40CD-95B5-C6512B2BD2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7" t="86842" r="79389" b="8671"/>
            <a:stretch/>
          </p:blipFill>
          <p:spPr bwMode="auto">
            <a:xfrm>
              <a:off x="6346396" y="3694145"/>
              <a:ext cx="292040" cy="14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s://gitlab.com/mihw/phdstudents/anafv/phd-general/uploads/e35292ad5a11b5e7dff27a97ccd753b9/image.png">
              <a:extLst>
                <a:ext uri="{FF2B5EF4-FFF2-40B4-BE49-F238E27FC236}">
                  <a16:creationId xmlns:a16="http://schemas.microsoft.com/office/drawing/2014/main" id="{EB122889-F042-401E-9C0B-E43EA3B1CC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3" t="72789" r="71477" b="22724"/>
            <a:stretch/>
          </p:blipFill>
          <p:spPr bwMode="auto">
            <a:xfrm>
              <a:off x="6459527" y="4022502"/>
              <a:ext cx="236779" cy="14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042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2400" dirty="0"/>
              <a:t>Bayesian Formulation of the problem</a:t>
            </a:r>
            <a:endParaRPr lang="es-A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6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/>
              <p:nvPr/>
            </p:nvSpPr>
            <p:spPr>
              <a:xfrm>
                <a:off x="435700" y="2306484"/>
                <a:ext cx="7772399" cy="1151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lim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sz="3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3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00" y="2306484"/>
                <a:ext cx="7772399" cy="11512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0CF561DE-1A8E-4E67-9FB6-9FCB7ED1342E}"/>
              </a:ext>
            </a:extLst>
          </p:cNvPr>
          <p:cNvSpPr/>
          <p:nvPr/>
        </p:nvSpPr>
        <p:spPr>
          <a:xfrm>
            <a:off x="1037218" y="1521767"/>
            <a:ext cx="7069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How do we choose the regularisation parameter?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Image result for elephant in the room">
            <a:extLst>
              <a:ext uri="{FF2B5EF4-FFF2-40B4-BE49-F238E27FC236}">
                <a16:creationId xmlns:a16="http://schemas.microsoft.com/office/drawing/2014/main" id="{6F894EBF-9D64-4225-A479-C902DFF2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6200" y1="44857" x2="30200" y2="74571"/>
                        <a14:backgroundMark x1="37000" y1="76857" x2="57800" y2="72000"/>
                        <a14:backgroundMark x1="80600" y1="48571" x2="53400" y2="89143"/>
                        <a14:backgroundMark x1="63600" y1="18286" x2="74800" y2="46286"/>
                        <a14:backgroundMark x1="58000" y1="25429" x2="68600" y2="3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5" b="25980"/>
          <a:stretch/>
        </p:blipFill>
        <p:spPr bwMode="auto">
          <a:xfrm>
            <a:off x="2351173" y="4217823"/>
            <a:ext cx="4762500" cy="22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8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29588" cy="1143000"/>
          </a:xfrm>
        </p:spPr>
        <p:txBody>
          <a:bodyPr/>
          <a:lstStyle/>
          <a:p>
            <a:r>
              <a:rPr lang="en-US" sz="2800" dirty="0"/>
              <a:t>Choosing the regularisation parameter</a:t>
            </a: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524000"/>
                <a:ext cx="8284028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Non-Bayesian approaches</a:t>
                </a:r>
              </a:p>
              <a:p>
                <a:pPr lvl="1"/>
                <a:r>
                  <a:rPr lang="en-US" sz="2000" dirty="0"/>
                  <a:t>Cross-validation </a:t>
                </a:r>
                <a:r>
                  <a:rPr lang="en-US" sz="1400" dirty="0">
                    <a:solidFill>
                      <a:schemeClr val="bg2"/>
                    </a:solidFill>
                  </a:rPr>
                  <a:t>(exhaustive-search)</a:t>
                </a:r>
                <a:endParaRPr lang="en-US" sz="1050" dirty="0">
                  <a:solidFill>
                    <a:schemeClr val="bg2"/>
                  </a:solidFill>
                </a:endParaRPr>
              </a:p>
              <a:p>
                <a:pPr lvl="1"/>
                <a:r>
                  <a:rPr lang="en-US" sz="2000" dirty="0"/>
                  <a:t>Discrepancy principles and L-curves</a:t>
                </a:r>
              </a:p>
              <a:p>
                <a:pPr lvl="1"/>
                <a:r>
                  <a:rPr lang="en-US" sz="2000" dirty="0"/>
                  <a:t>Stein-based methods (SURE) 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2"/>
                <a:r>
                  <a:rPr lang="en-US" sz="1800" dirty="0"/>
                  <a:t>SUGAR </a:t>
                </a:r>
                <a:r>
                  <a:rPr lang="en-US" sz="1400" dirty="0">
                    <a:solidFill>
                      <a:schemeClr val="bg2"/>
                    </a:solidFill>
                  </a:rPr>
                  <a:t>(computes gradient of SURE, solver dependent)</a:t>
                </a:r>
              </a:p>
              <a:p>
                <a:pPr marL="0" indent="0">
                  <a:buNone/>
                </a:pPr>
                <a:r>
                  <a:rPr lang="en-US" sz="2000" dirty="0"/>
                  <a:t>Bayesian approaches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1"/>
                <a:r>
                  <a:rPr lang="en-US" sz="2000" dirty="0"/>
                  <a:t>Hierarchical: </a:t>
                </a:r>
                <a:r>
                  <a:rPr lang="en-US" sz="1400" dirty="0"/>
                  <a:t>propose prior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00" dirty="0"/>
                  <a:t>. 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3"/>
                <a:r>
                  <a:rPr lang="es-AR" sz="1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Marginalisation</a:t>
                </a:r>
                <a:r>
                  <a:rPr lang="es-AR" sz="1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s-AR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>
                        <m:r>
                          <a:rPr lang="es-A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s-AR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s-A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s-AR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nary>
                  </m:oMath>
                </a14:m>
                <a:endParaRPr lang="en-US" sz="1400" dirty="0"/>
              </a:p>
              <a:p>
                <a:pPr lvl="3"/>
                <a:r>
                  <a:rPr lang="en-US" sz="1600" dirty="0"/>
                  <a:t>Joint MAP estimation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</m:oMath>
                </a14:m>
                <a:endParaRPr lang="en-US" sz="1800" dirty="0"/>
              </a:p>
              <a:p>
                <a:pPr lvl="1"/>
                <a:r>
                  <a:rPr lang="en-US" sz="1800" dirty="0">
                    <a:solidFill>
                      <a:schemeClr val="accent1"/>
                    </a:solidFill>
                  </a:rPr>
                  <a:t>Empirical Bayes</a:t>
                </a:r>
              </a:p>
              <a:p>
                <a:pPr lvl="2"/>
                <a:r>
                  <a:rPr lang="en-US" sz="1400" dirty="0">
                    <a:solidFill>
                      <a:schemeClr val="tx1"/>
                    </a:solidFill>
                  </a:rPr>
                  <a:t>Choose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 by maximizing marginal likelihood</a:t>
                </a:r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524000"/>
                <a:ext cx="8284028" cy="4114800"/>
              </a:xfrm>
              <a:blipFill>
                <a:blip r:embed="rId3"/>
                <a:stretch>
                  <a:fillRect l="-810" t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CDB9ED-2772-4385-84B8-EF93D1327844}"/>
                  </a:ext>
                </a:extLst>
              </p:cNvPr>
              <p:cNvSpPr/>
              <p:nvPr/>
            </p:nvSpPr>
            <p:spPr>
              <a:xfrm>
                <a:off x="6320371" y="2279843"/>
                <a:ext cx="2137829" cy="38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AR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s-AR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1800" i="1" dirty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dirty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𝑀𝐴𝑃</m:t>
                                  </m:r>
                                </m:sub>
                              </m:sSub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sz="1800" i="1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AR" sz="18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AR" sz="18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CDB9ED-2772-4385-84B8-EF93D1327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371" y="2279843"/>
                <a:ext cx="2137829" cy="387157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09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AR" sz="1800" i="1">
                                <a:latin typeface="Cambria Math" panose="02040503050406030204" pitchFamily="18" charset="0"/>
                                <a:cs typeface="ＭＳ Ｐゴシック" pitchFamily="-112" charset="-128"/>
                              </a:rPr>
                            </m:ctrlPr>
                          </m:accPr>
                          <m:e>
                            <m:r>
                              <a:rPr lang="es-AR" sz="1800">
                                <a:latin typeface="Cambria Math" panose="02040503050406030204" pitchFamily="18" charset="0"/>
                                <a:cs typeface="ＭＳ Ｐゴシック" pitchFamily="-112" charset="-128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 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 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DF3EC1F-725F-40FB-A851-1BDA47C68373}"/>
              </a:ext>
            </a:extLst>
          </p:cNvPr>
          <p:cNvGrpSpPr/>
          <p:nvPr/>
        </p:nvGrpSpPr>
        <p:grpSpPr>
          <a:xfrm>
            <a:off x="628934" y="3018359"/>
            <a:ext cx="4834606" cy="2679128"/>
            <a:chOff x="628934" y="3018359"/>
            <a:chExt cx="4834606" cy="26791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8668F7-FCDC-49BA-BE69-E8117E4750F9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1643933" y="3989312"/>
              <a:chExt cx="3943066" cy="247627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0831D66-3A8C-4277-85A0-8B9437A2A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B651BD73-D1AF-45D7-9381-B06194F6F85C}"/>
                      </a:ext>
                    </a:extLst>
                  </p:cNvPr>
                  <p:cNvSpPr/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B651BD73-D1AF-45D7-9381-B06194F6F8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699826B-6B8D-40B4-8EE1-92C8063C14B5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699826B-6B8D-40B4-8EE1-92C8063C14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384ED07-7575-4D86-9E4B-B2C49AEAEF7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384ED07-7575-4D86-9E4B-B2C49AEAE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E2BC46-146B-4E42-87A7-9AA498DFBDCE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71D886-5C63-4551-BAB8-8D30E6E01C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0BBC00B-F8F0-44B0-8B73-0E6CD6E65CD5}"/>
              </a:ext>
            </a:extLst>
          </p:cNvPr>
          <p:cNvSpPr/>
          <p:nvPr/>
        </p:nvSpPr>
        <p:spPr>
          <a:xfrm>
            <a:off x="6114081" y="3095303"/>
            <a:ext cx="178350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EMPIRICAL BAYES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 POSTERIOR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80E36E-23C3-4179-8D7F-B35FCE05105B}"/>
                  </a:ext>
                </a:extLst>
              </p:cNvPr>
              <p:cNvSpPr/>
              <p:nvPr/>
            </p:nvSpPr>
            <p:spPr>
              <a:xfrm>
                <a:off x="6077985" y="3624049"/>
                <a:ext cx="1986185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80E36E-23C3-4179-8D7F-B35FCE051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985" y="3624049"/>
                <a:ext cx="1986185" cy="5222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43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9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4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4880"/>
              </a:xfrm>
              <a:prstGeom prst="rect">
                <a:avLst/>
              </a:prstGeom>
              <a:blipFill>
                <a:blip r:embed="rId3"/>
                <a:stretch>
                  <a:fillRect l="-676" t="-29747" b="-1101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2724A4C-A325-4C71-A9C1-BF0F1E7D737D}"/>
              </a:ext>
            </a:extLst>
          </p:cNvPr>
          <p:cNvGrpSpPr/>
          <p:nvPr/>
        </p:nvGrpSpPr>
        <p:grpSpPr>
          <a:xfrm>
            <a:off x="628934" y="3018359"/>
            <a:ext cx="4834606" cy="2679128"/>
            <a:chOff x="628934" y="3018359"/>
            <a:chExt cx="4834606" cy="26791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D52E4-8EA6-462C-9F3E-BC0354FF157B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628934" y="3018359"/>
              <a:chExt cx="4834606" cy="247627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9AFB1D1-A661-44CD-B196-E9ACC61EF8B2}"/>
                  </a:ext>
                </a:extLst>
              </p:cNvPr>
              <p:cNvGrpSpPr/>
              <p:nvPr/>
            </p:nvGrpSpPr>
            <p:grpSpPr>
              <a:xfrm>
                <a:off x="628934" y="3018359"/>
                <a:ext cx="4834606" cy="2476275"/>
                <a:chOff x="1643933" y="3989312"/>
                <a:chExt cx="3943066" cy="247627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0769173-5A38-4324-A6D3-B37F17A5A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11680" y="4371706"/>
                  <a:ext cx="3290185" cy="208081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C0B97BDF-7159-43D2-8C47-8059C7F94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43933" y="3989312"/>
                      <a:ext cx="125297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s-AR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s-AR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r>
                                  <a:rPr lang="es-AR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C0B97BDF-7159-43D2-8C47-8059C7F9424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43933" y="3989312"/>
                      <a:ext cx="1252971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47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D829C5A9-7049-424A-845D-68712362D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01637" y="6096255"/>
                      <a:ext cx="38536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oMath>
                        </m:oMathPara>
                      </a14:m>
                      <a:endParaRPr lang="en-GB" sz="1800" dirty="0"/>
                    </a:p>
                  </p:txBody>
                </p:sp>
              </mc:Choice>
              <mc:Fallback xmlns=""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D829C5A9-7049-424A-845D-68712362D63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01637" y="6096255"/>
                      <a:ext cx="385362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0CDB72-0347-4D34-A6A0-6CFC0CD6D7CD}"/>
                  </a:ext>
                </a:extLst>
              </p:cNvPr>
              <p:cNvSpPr/>
              <p:nvPr/>
            </p:nvSpPr>
            <p:spPr bwMode="auto">
              <a:xfrm>
                <a:off x="3069663" y="3530691"/>
                <a:ext cx="45719" cy="45719"/>
              </a:xfrm>
              <a:prstGeom prst="ellipse">
                <a:avLst/>
              </a:prstGeom>
              <a:solidFill>
                <a:srgbClr val="2525FF"/>
              </a:solidFill>
              <a:ln w="9525" cap="flat" cmpd="sng" algn="ctr">
                <a:solidFill>
                  <a:srgbClr val="5151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86150FC-FCC2-431C-9282-45E751676F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90740" y="3576410"/>
                <a:ext cx="0" cy="17335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2525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C3B43AC-6B68-4B92-964D-158A8CA283A4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C3B43AC-6B68-4B92-964D-158A8CA283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37126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ieee_corporate_template_1">
  <a:themeElements>
    <a:clrScheme name="Custom 3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FE3600"/>
      </a:accent1>
      <a:accent2>
        <a:srgbClr val="0070C0"/>
      </a:accent2>
      <a:accent3>
        <a:srgbClr val="FFFFFF"/>
      </a:accent3>
      <a:accent4>
        <a:srgbClr val="000000"/>
      </a:accent4>
      <a:accent5>
        <a:srgbClr val="6C0521"/>
      </a:accent5>
      <a:accent6>
        <a:srgbClr val="477E27"/>
      </a:accent6>
      <a:hlink>
        <a:srgbClr val="0080FF"/>
      </a:hlink>
      <a:folHlink>
        <a:srgbClr val="48186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ontrol xmlns="http://schemas.microsoft.com/VisualStudio/2011/storyboarding/control">
  <Id Name="b404738e-10b2-40da-898d-86c74d25b7e8" Revision="4" Stencil="System.MyShapes" StencilVersion="1.0"/>
</Control>
</file>

<file path=customXml/item2.xml><?xml version="1.0" encoding="utf-8"?>
<Control xmlns="http://schemas.microsoft.com/VisualStudio/2011/storyboarding/control">
  <Id Name="b404738e-10b2-40da-898d-86c74d25b7e8" Revision="1" Stencil="System.MyShapes" StencilVersion="1.0"/>
</Control>
</file>

<file path=customXml/item3.xml><?xml version="1.0" encoding="utf-8"?>
<Control xmlns="http://schemas.microsoft.com/VisualStudio/2011/storyboarding/control">
  <Id Name="b404738e-10b2-40da-898d-86c74d25b7e8" Revision="2" Stencil="System.MyShapes" StencilVersion="1.0"/>
</Control>
</file>

<file path=customXml/itemProps1.xml><?xml version="1.0" encoding="utf-8"?>
<ds:datastoreItem xmlns:ds="http://schemas.openxmlformats.org/officeDocument/2006/customXml" ds:itemID="{A5317441-7306-4966-80F0-1C5B4554F2B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ADDC9A40-7EC1-4976-8849-A8F9926491A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0191CB7-2024-48F6-BDF0-D7CE8789A6C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23820</TotalTime>
  <Words>2958</Words>
  <Application>Microsoft Office PowerPoint</Application>
  <PresentationFormat>On-screen Show (4:3)</PresentationFormat>
  <Paragraphs>738</Paragraphs>
  <Slides>53</Slides>
  <Notes>53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CMSS8</vt:lpstr>
      <vt:lpstr>NimbusRomNo9L-Regu</vt:lpstr>
      <vt:lpstr>Verdana</vt:lpstr>
      <vt:lpstr>Wingdings</vt:lpstr>
      <vt:lpstr>ieee_corporate_template_1</vt:lpstr>
      <vt:lpstr>Maximum likelihood estimation of regularisation parameters: an empirical Bayesian approach</vt:lpstr>
      <vt:lpstr>High-dimensional Inverse Problems</vt:lpstr>
      <vt:lpstr>The Bayesian Framework</vt:lpstr>
      <vt:lpstr>The Bayesian Framework</vt:lpstr>
      <vt:lpstr>Bayesian Formulation of the problem</vt:lpstr>
      <vt:lpstr>Bayesian Formulation of the problem</vt:lpstr>
      <vt:lpstr>Choosing the regularisation parameter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How to generate the samples</vt:lpstr>
      <vt:lpstr>How to generate the samples</vt:lpstr>
      <vt:lpstr>How to generate the samples</vt:lpstr>
      <vt:lpstr>How to generate the samples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Practical guidelines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References</vt:lpstr>
      <vt:lpstr>Thank you for your time!  </vt:lpstr>
      <vt:lpstr>Empirical Bayes</vt:lpstr>
      <vt:lpstr>Numerical Experiments</vt:lpstr>
      <vt:lpstr>Numerical Experiments</vt:lpstr>
      <vt:lpstr>Numerical Experiments</vt:lpstr>
      <vt:lpstr>Numerical Experiments</vt:lpstr>
      <vt:lpstr>Numerical Experiments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Ana Fernández Vidal</dc:creator>
  <cp:lastModifiedBy>Ana</cp:lastModifiedBy>
  <cp:revision>445</cp:revision>
  <dcterms:created xsi:type="dcterms:W3CDTF">2010-02-05T19:49:13Z</dcterms:created>
  <dcterms:modified xsi:type="dcterms:W3CDTF">2020-10-23T13:25:24Z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