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5041" r:id="rId4"/>
  </p:sldMasterIdLst>
  <p:notesMasterIdLst>
    <p:notesMasterId r:id="rId33"/>
  </p:notesMasterIdLst>
  <p:handoutMasterIdLst>
    <p:handoutMasterId r:id="rId34"/>
  </p:handoutMasterIdLst>
  <p:sldIdLst>
    <p:sldId id="261" r:id="rId5"/>
    <p:sldId id="459" r:id="rId6"/>
    <p:sldId id="460" r:id="rId7"/>
    <p:sldId id="461" r:id="rId8"/>
    <p:sldId id="462" r:id="rId9"/>
    <p:sldId id="444" r:id="rId10"/>
    <p:sldId id="452" r:id="rId11"/>
    <p:sldId id="472" r:id="rId12"/>
    <p:sldId id="454" r:id="rId13"/>
    <p:sldId id="465" r:id="rId14"/>
    <p:sldId id="464" r:id="rId15"/>
    <p:sldId id="430" r:id="rId16"/>
    <p:sldId id="467" r:id="rId17"/>
    <p:sldId id="429" r:id="rId18"/>
    <p:sldId id="431" r:id="rId19"/>
    <p:sldId id="466" r:id="rId20"/>
    <p:sldId id="455" r:id="rId21"/>
    <p:sldId id="468" r:id="rId22"/>
    <p:sldId id="469" r:id="rId23"/>
    <p:sldId id="456" r:id="rId24"/>
    <p:sldId id="470" r:id="rId25"/>
    <p:sldId id="471" r:id="rId26"/>
    <p:sldId id="457" r:id="rId27"/>
    <p:sldId id="458" r:id="rId28"/>
    <p:sldId id="448" r:id="rId29"/>
    <p:sldId id="403" r:id="rId30"/>
    <p:sldId id="311" r:id="rId31"/>
    <p:sldId id="463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" initials="A" lastIdx="5" clrIdx="0">
    <p:extLst>
      <p:ext uri="{19B8F6BF-5375-455C-9EA6-DF929625EA0E}">
        <p15:presenceInfo xmlns:p15="http://schemas.microsoft.com/office/powerpoint/2012/main" userId="Ana" providerId="None"/>
      </p:ext>
    </p:extLst>
  </p:cmAuthor>
  <p:cmAuthor id="2" name="pasantesglomae" initials="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4C4"/>
    <a:srgbClr val="7038C2"/>
    <a:srgbClr val="5D2FA1"/>
    <a:srgbClr val="4472C4"/>
    <a:srgbClr val="005087"/>
    <a:srgbClr val="5151FF"/>
    <a:srgbClr val="2525FF"/>
    <a:srgbClr val="FFFFFF"/>
    <a:srgbClr val="00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83021" autoAdjust="0"/>
  </p:normalViewPr>
  <p:slideViewPr>
    <p:cSldViewPr snapToGrid="0">
      <p:cViewPr varScale="1">
        <p:scale>
          <a:sx n="60" d="100"/>
          <a:sy n="60" d="100"/>
        </p:scale>
        <p:origin x="1956" y="72"/>
      </p:cViewPr>
      <p:guideLst>
        <p:guide orient="horz" pos="410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1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8B5628DD-3E58-4E7D-AAB0-A35D7FEFC017}" type="datetime1">
              <a:rPr lang="en-US"/>
              <a:pPr>
                <a:defRPr/>
              </a:pPr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BABE46-6C15-488B-8FCD-3167C145EA9A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CD84B198-28F4-42B5-BD93-F816643339FE}" type="datetime1">
              <a:rPr lang="en-US"/>
              <a:pPr>
                <a:defRPr/>
              </a:pPr>
              <a:t>10/23/2020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0CAFCE-7771-447E-83A0-BBE631A2C479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</a:t>
            </a:fld>
            <a:endParaRPr lang="en-US" altLang="es-E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08EEFE2-A5FF-4757-9C8B-49AEF540A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6077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10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25640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11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02760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12</a:t>
            </a:fld>
            <a:endParaRPr lang="en-US" altLang="es-E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1A7DEF7-6BEF-4807-B88F-8405554DA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6967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13</a:t>
            </a:fld>
            <a:endParaRPr lang="en-US" altLang="es-E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1A7DEF7-6BEF-4807-B88F-8405554DA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6577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14</a:t>
            </a:fld>
            <a:endParaRPr lang="en-US" altLang="es-E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1A7DEF7-6BEF-4807-B88F-8405554DA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154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15</a:t>
            </a:fld>
            <a:endParaRPr lang="en-US" altLang="es-E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1A7DEF7-6BEF-4807-B88F-8405554DA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9285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578030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338999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18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275355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19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44480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787891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20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81173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21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235330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22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698697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337641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448352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25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820378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155379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191940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28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12860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3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80861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4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38214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5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93636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6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94764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7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30493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8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50842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CAFCE-7771-447E-83A0-BBE631A2C479}" type="slidenum">
              <a:rPr lang="en-US" altLang="es-ES" smtClean="0"/>
              <a:pPr>
                <a:defRPr/>
              </a:pPr>
              <a:t>9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0304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E5E7-956B-464A-9D1C-09CB4B667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A22C5-5EFA-49FF-A3AE-28D6FBAD7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514D1-E607-4C23-A09C-09685457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94F73-2F82-416B-8F03-FE958C96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D1293-D7AF-4898-ABFF-55C844CA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92C0-7764-4624-8A3E-940147A35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4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CDF9-C7FC-4578-8E46-6F13A4C9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2DDF7-374C-466A-A641-B9056BCAB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6A497-60E7-44E2-90C2-4538C78D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705F-6825-4312-8CED-5F6027B5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EF149-88E0-4448-8029-1D76DEA8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C9C6B-BC0B-42AC-844E-9F7A391A986E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C72B52-797D-4FD8-89DC-28CAF439A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6132513"/>
            <a:ext cx="25717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9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1CAB3-E101-42F8-A872-70827293A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98F5F-1E24-430F-8BD9-F82F8334B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ADDF-E60D-42A2-9944-EDFD13E2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03FD5-7DF9-47ED-86FB-82DDBDC5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C5E53-4099-4E0C-AB6B-CC14EB2D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83636-1A75-4334-8FB6-EAC8D7A1D4C9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73442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ACC208-1EBA-42B5-BC96-A9F42F995667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7819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F67ECE-8CB9-490C-8A7A-E16C4A68C8E3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12887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ABD3E4-1E69-41DF-972C-E8FDD9529AE9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0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A81E-4991-473A-AA26-322B94E1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46D8D-55FA-4B70-9112-88B228F3A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FFF92-4F5A-49C5-94CB-A866E2BF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C397A-4316-4F06-B1FE-0CBE9FDE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A709E-E7F0-461F-A60E-DB8408ED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C208-1EBA-42B5-BC96-A9F42F995667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4094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DB41-0EE2-4F7C-8A55-0D50F61D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3A3A-95A0-43BB-A18A-3EB82530B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D8B42-5C7C-4C3E-A5B5-27B487A4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206DB-8C59-4F41-B0AA-A1A78E15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1FE22-EBE3-4207-87C6-44F9E6C8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34CFC-FF54-432F-8607-21BFD38861BE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153684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D143-4ED2-40AB-9D96-07820F61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4C850-0966-491F-B10F-F1DC8ABC8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A9B17-2C31-4858-ABE0-0A86FD328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3F59E-BFBF-4CB7-A9AA-0A752915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D8C52-407C-43F0-B093-0514788C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43D84-7C52-4AA3-9C9D-92AA4840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57FB4-C120-4609-AFB0-8A679C349289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409368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B2D0-5321-42E6-96DA-654611FA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FDEC5-6D8E-41F3-A75B-A5222EFD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32A08-B68A-4824-B383-36A0FDE8F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E7D80-8CB1-4125-BCA7-3A3DCEA77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5E06B-E76F-4D0D-932C-9F0FBDF21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48B8-747B-40AF-867F-293B342F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C368B-55D2-4C40-989A-34E250E1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95473-8ACD-4761-8BAD-9A580B8C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11337-F59F-485F-ADEE-AA784B284F6C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222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5DE1-E123-4F1A-903B-528223D5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8475F-AA75-44C9-AF54-0735F2F9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0876D-C4AC-44D2-9A19-D3DA7B17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B8603-81F5-4659-808A-D51477DF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603EF-64F9-437F-AAFC-059E31A5827E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71150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09FD9-7B70-4F60-B4B3-A2E98F39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BDA90-EAE6-440A-A199-E7701E29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3FC01-9A54-44BA-A812-92F574CD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5792A-D8CC-4FFB-B6D3-FCC2A317E6D0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27045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84010-0D73-4E23-B0C4-D9E0EFE2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D5127-8CB6-4D1B-B292-BC4329D9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6F887-934E-496D-9A51-F13826072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4B100-03A0-42AC-9214-0B414772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DD111-061B-472C-9255-63D8DAF6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1CD77-0DB2-4FB1-9A00-55892A6D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DFB7B-A8DF-45E0-A4C4-91A09857632E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10805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C858-2686-4796-A2F8-93659671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BBF3B-003E-4EDA-8FC8-BEA04B2D0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6B19D-F666-4A01-9539-7441DE7CF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81F22-7BCD-4E37-847C-DF07D911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1F32-78AC-4C83-A330-A240EA41127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FB85D-9119-4FAB-818E-BFD0CA56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FD6A-D86F-4A4E-A580-E8C8518F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8269C-5496-4665-A141-142A64D09D17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03328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26FB7-8737-4C41-B2C6-8D4D353E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938C2-140A-4323-9504-8AE2FF5B8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933B4-20BC-4275-BB51-5DE290A52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1F32-78AC-4C83-A330-A240EA411270}" type="datetimeFigureOut">
              <a:rPr lang="en-GB" smtClean="0"/>
              <a:t>23/10/2020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995E-3A36-47C8-8932-FDB0890A8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598CD-E859-41BD-A9EA-ADE7F6793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ABD3E4-1E69-41DF-972C-E8FDD9529AE9}" type="slidenum">
              <a:rPr lang="en-US" altLang="es-ES" smtClean="0"/>
              <a:pPr>
                <a:defRPr/>
              </a:pPr>
              <a:t>‹#›</a:t>
            </a:fld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6041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2" r:id="rId1"/>
    <p:sldLayoutId id="2147485043" r:id="rId2"/>
    <p:sldLayoutId id="2147485044" r:id="rId3"/>
    <p:sldLayoutId id="2147485045" r:id="rId4"/>
    <p:sldLayoutId id="2147485046" r:id="rId5"/>
    <p:sldLayoutId id="2147485047" r:id="rId6"/>
    <p:sldLayoutId id="2147485048" r:id="rId7"/>
    <p:sldLayoutId id="2147485049" r:id="rId8"/>
    <p:sldLayoutId id="2147485050" r:id="rId9"/>
    <p:sldLayoutId id="2147485051" r:id="rId10"/>
    <p:sldLayoutId id="2147485052" r:id="rId11"/>
    <p:sldLayoutId id="2147485026" r:id="rId12"/>
    <p:sldLayoutId id="2147485027" r:id="rId13"/>
    <p:sldLayoutId id="2147485039" r:id="rId14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44.png"/><Relationship Id="rId10" Type="http://schemas.openxmlformats.org/officeDocument/2006/relationships/image" Target="../media/image32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6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4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44.png"/><Relationship Id="rId10" Type="http://schemas.openxmlformats.org/officeDocument/2006/relationships/image" Target="../media/image32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27.png"/><Relationship Id="rId21" Type="http://schemas.openxmlformats.org/officeDocument/2006/relationships/image" Target="../media/image82.png"/><Relationship Id="rId7" Type="http://schemas.openxmlformats.org/officeDocument/2006/relationships/image" Target="../media/image22.png"/><Relationship Id="rId12" Type="http://schemas.openxmlformats.org/officeDocument/2006/relationships/image" Target="../media/image70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24" Type="http://schemas.openxmlformats.org/officeDocument/2006/relationships/image" Target="../media/image85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68.png"/><Relationship Id="rId19" Type="http://schemas.openxmlformats.org/officeDocument/2006/relationships/image" Target="../media/image80.png"/><Relationship Id="rId4" Type="http://schemas.openxmlformats.org/officeDocument/2006/relationships/image" Target="../media/image28.png"/><Relationship Id="rId9" Type="http://schemas.microsoft.com/office/2007/relationships/hdphoto" Target="../media/hdphoto2.wdp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9.png"/><Relationship Id="rId26" Type="http://schemas.openxmlformats.org/officeDocument/2006/relationships/image" Target="../media/image95.png"/><Relationship Id="rId3" Type="http://schemas.openxmlformats.org/officeDocument/2006/relationships/image" Target="../media/image27.png"/><Relationship Id="rId21" Type="http://schemas.openxmlformats.org/officeDocument/2006/relationships/image" Target="../media/image82.png"/><Relationship Id="rId34" Type="http://schemas.openxmlformats.org/officeDocument/2006/relationships/image" Target="../media/image102.png"/><Relationship Id="rId7" Type="http://schemas.openxmlformats.org/officeDocument/2006/relationships/image" Target="../media/image22.png"/><Relationship Id="rId12" Type="http://schemas.openxmlformats.org/officeDocument/2006/relationships/image" Target="../media/image70.png"/><Relationship Id="rId17" Type="http://schemas.openxmlformats.org/officeDocument/2006/relationships/image" Target="../media/image78.png"/><Relationship Id="rId25" Type="http://schemas.openxmlformats.org/officeDocument/2006/relationships/image" Target="../media/image94.png"/><Relationship Id="rId33" Type="http://schemas.openxmlformats.org/officeDocument/2006/relationships/image" Target="../media/image10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24" Type="http://schemas.openxmlformats.org/officeDocument/2006/relationships/image" Target="../media/image83.png"/><Relationship Id="rId32" Type="http://schemas.microsoft.com/office/2007/relationships/hdphoto" Target="../media/hdphoto3.wdp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93.png"/><Relationship Id="rId28" Type="http://schemas.openxmlformats.org/officeDocument/2006/relationships/image" Target="../media/image97.png"/><Relationship Id="rId10" Type="http://schemas.openxmlformats.org/officeDocument/2006/relationships/image" Target="../media/image68.png"/><Relationship Id="rId19" Type="http://schemas.openxmlformats.org/officeDocument/2006/relationships/image" Target="../media/image80.png"/><Relationship Id="rId31" Type="http://schemas.openxmlformats.org/officeDocument/2006/relationships/image" Target="../media/image100.png"/><Relationship Id="rId4" Type="http://schemas.openxmlformats.org/officeDocument/2006/relationships/image" Target="../media/image28.png"/><Relationship Id="rId9" Type="http://schemas.microsoft.com/office/2007/relationships/hdphoto" Target="../media/hdphoto2.wdp"/><Relationship Id="rId14" Type="http://schemas.openxmlformats.org/officeDocument/2006/relationships/image" Target="../media/image75.png"/><Relationship Id="rId22" Type="http://schemas.openxmlformats.org/officeDocument/2006/relationships/image" Target="../media/image92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Relationship Id="rId35" Type="http://schemas.openxmlformats.org/officeDocument/2006/relationships/image" Target="../media/image103.png"/><Relationship Id="rId8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18" Type="http://schemas.openxmlformats.org/officeDocument/2006/relationships/image" Target="../media/image79.png"/><Relationship Id="rId26" Type="http://schemas.openxmlformats.org/officeDocument/2006/relationships/image" Target="../media/image93.png"/><Relationship Id="rId3" Type="http://schemas.openxmlformats.org/officeDocument/2006/relationships/image" Target="../media/image27.png"/><Relationship Id="rId21" Type="http://schemas.openxmlformats.org/officeDocument/2006/relationships/image" Target="../media/image82.png"/><Relationship Id="rId7" Type="http://schemas.openxmlformats.org/officeDocument/2006/relationships/image" Target="../media/image22.png"/><Relationship Id="rId12" Type="http://schemas.openxmlformats.org/officeDocument/2006/relationships/image" Target="../media/image70.png"/><Relationship Id="rId17" Type="http://schemas.openxmlformats.org/officeDocument/2006/relationships/image" Target="../media/image78.png"/><Relationship Id="rId25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24" Type="http://schemas.openxmlformats.org/officeDocument/2006/relationships/image" Target="../media/image106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105.png"/><Relationship Id="rId28" Type="http://schemas.openxmlformats.org/officeDocument/2006/relationships/image" Target="../media/image107.png"/><Relationship Id="rId10" Type="http://schemas.openxmlformats.org/officeDocument/2006/relationships/image" Target="../media/image68.png"/><Relationship Id="rId19" Type="http://schemas.openxmlformats.org/officeDocument/2006/relationships/image" Target="../media/image80.png"/><Relationship Id="rId4" Type="http://schemas.openxmlformats.org/officeDocument/2006/relationships/image" Target="../media/image28.png"/><Relationship Id="rId9" Type="http://schemas.microsoft.com/office/2007/relationships/hdphoto" Target="../media/hdphoto2.wdp"/><Relationship Id="rId14" Type="http://schemas.openxmlformats.org/officeDocument/2006/relationships/image" Target="../media/image75.png"/><Relationship Id="rId22" Type="http://schemas.openxmlformats.org/officeDocument/2006/relationships/image" Target="../media/image104.png"/><Relationship Id="rId27" Type="http://schemas.openxmlformats.org/officeDocument/2006/relationships/image" Target="../media/image83.png"/><Relationship Id="rId30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9.png"/><Relationship Id="rId26" Type="http://schemas.openxmlformats.org/officeDocument/2006/relationships/image" Target="../media/image114.png"/><Relationship Id="rId3" Type="http://schemas.openxmlformats.org/officeDocument/2006/relationships/image" Target="../media/image27.png"/><Relationship Id="rId21" Type="http://schemas.openxmlformats.org/officeDocument/2006/relationships/image" Target="../media/image110.png"/><Relationship Id="rId34" Type="http://schemas.openxmlformats.org/officeDocument/2006/relationships/image" Target="../media/image121.png"/><Relationship Id="rId7" Type="http://schemas.openxmlformats.org/officeDocument/2006/relationships/image" Target="../media/image22.png"/><Relationship Id="rId12" Type="http://schemas.openxmlformats.org/officeDocument/2006/relationships/image" Target="../media/image70.png"/><Relationship Id="rId17" Type="http://schemas.openxmlformats.org/officeDocument/2006/relationships/image" Target="../media/image78.png"/><Relationship Id="rId25" Type="http://schemas.openxmlformats.org/officeDocument/2006/relationships/image" Target="../media/image113.png"/><Relationship Id="rId33" Type="http://schemas.openxmlformats.org/officeDocument/2006/relationships/image" Target="../media/image12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24" Type="http://schemas.openxmlformats.org/officeDocument/2006/relationships/image" Target="../media/image112.png"/><Relationship Id="rId32" Type="http://schemas.openxmlformats.org/officeDocument/2006/relationships/image" Target="../media/image119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microsoft.com/office/2007/relationships/hdphoto" Target="../media/hdphoto4.wdp"/><Relationship Id="rId28" Type="http://schemas.microsoft.com/office/2007/relationships/hdphoto" Target="../media/hdphoto5.wdp"/><Relationship Id="rId10" Type="http://schemas.openxmlformats.org/officeDocument/2006/relationships/image" Target="../media/image68.png"/><Relationship Id="rId19" Type="http://schemas.openxmlformats.org/officeDocument/2006/relationships/image" Target="../media/image80.png"/><Relationship Id="rId31" Type="http://schemas.openxmlformats.org/officeDocument/2006/relationships/image" Target="../media/image118.png"/><Relationship Id="rId4" Type="http://schemas.openxmlformats.org/officeDocument/2006/relationships/image" Target="../media/image28.png"/><Relationship Id="rId9" Type="http://schemas.microsoft.com/office/2007/relationships/hdphoto" Target="../media/hdphoto2.wdp"/><Relationship Id="rId14" Type="http://schemas.openxmlformats.org/officeDocument/2006/relationships/image" Target="../media/image75.png"/><Relationship Id="rId22" Type="http://schemas.openxmlformats.org/officeDocument/2006/relationships/image" Target="../media/image111.png"/><Relationship Id="rId27" Type="http://schemas.openxmlformats.org/officeDocument/2006/relationships/image" Target="../media/image115.png"/><Relationship Id="rId30" Type="http://schemas.openxmlformats.org/officeDocument/2006/relationships/image" Target="../media/image117.png"/><Relationship Id="rId8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9.png"/><Relationship Id="rId26" Type="http://schemas.openxmlformats.org/officeDocument/2006/relationships/image" Target="../media/image114.png"/><Relationship Id="rId3" Type="http://schemas.openxmlformats.org/officeDocument/2006/relationships/image" Target="../media/image27.png"/><Relationship Id="rId21" Type="http://schemas.openxmlformats.org/officeDocument/2006/relationships/image" Target="../media/image110.png"/><Relationship Id="rId34" Type="http://schemas.openxmlformats.org/officeDocument/2006/relationships/image" Target="../media/image123.png"/><Relationship Id="rId7" Type="http://schemas.openxmlformats.org/officeDocument/2006/relationships/image" Target="../media/image22.png"/><Relationship Id="rId12" Type="http://schemas.openxmlformats.org/officeDocument/2006/relationships/image" Target="../media/image70.png"/><Relationship Id="rId17" Type="http://schemas.openxmlformats.org/officeDocument/2006/relationships/image" Target="../media/image78.png"/><Relationship Id="rId25" Type="http://schemas.openxmlformats.org/officeDocument/2006/relationships/image" Target="../media/image113.png"/><Relationship Id="rId33" Type="http://schemas.openxmlformats.org/officeDocument/2006/relationships/image" Target="../media/image12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24" Type="http://schemas.openxmlformats.org/officeDocument/2006/relationships/image" Target="../media/image112.png"/><Relationship Id="rId32" Type="http://schemas.openxmlformats.org/officeDocument/2006/relationships/image" Target="../media/image119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microsoft.com/office/2007/relationships/hdphoto" Target="../media/hdphoto4.wdp"/><Relationship Id="rId28" Type="http://schemas.microsoft.com/office/2007/relationships/hdphoto" Target="../media/hdphoto5.wdp"/><Relationship Id="rId36" Type="http://schemas.openxmlformats.org/officeDocument/2006/relationships/image" Target="../media/image125.png"/><Relationship Id="rId10" Type="http://schemas.openxmlformats.org/officeDocument/2006/relationships/image" Target="../media/image68.png"/><Relationship Id="rId19" Type="http://schemas.openxmlformats.org/officeDocument/2006/relationships/image" Target="../media/image80.png"/><Relationship Id="rId31" Type="http://schemas.openxmlformats.org/officeDocument/2006/relationships/image" Target="../media/image118.png"/><Relationship Id="rId4" Type="http://schemas.openxmlformats.org/officeDocument/2006/relationships/image" Target="../media/image28.png"/><Relationship Id="rId9" Type="http://schemas.microsoft.com/office/2007/relationships/hdphoto" Target="../media/hdphoto2.wdp"/><Relationship Id="rId14" Type="http://schemas.openxmlformats.org/officeDocument/2006/relationships/image" Target="../media/image75.png"/><Relationship Id="rId22" Type="http://schemas.openxmlformats.org/officeDocument/2006/relationships/image" Target="../media/image111.png"/><Relationship Id="rId27" Type="http://schemas.openxmlformats.org/officeDocument/2006/relationships/image" Target="../media/image115.png"/><Relationship Id="rId30" Type="http://schemas.openxmlformats.org/officeDocument/2006/relationships/image" Target="../media/image117.png"/><Relationship Id="rId35" Type="http://schemas.openxmlformats.org/officeDocument/2006/relationships/image" Target="../media/image124.png"/><Relationship Id="rId8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9.png"/><Relationship Id="rId26" Type="http://schemas.openxmlformats.org/officeDocument/2006/relationships/image" Target="../media/image114.png"/><Relationship Id="rId39" Type="http://schemas.openxmlformats.org/officeDocument/2006/relationships/image" Target="../media/image131.png"/><Relationship Id="rId21" Type="http://schemas.openxmlformats.org/officeDocument/2006/relationships/image" Target="../media/image110.png"/><Relationship Id="rId34" Type="http://schemas.openxmlformats.org/officeDocument/2006/relationships/image" Target="../media/image126.png"/><Relationship Id="rId7" Type="http://schemas.openxmlformats.org/officeDocument/2006/relationships/image" Target="../media/image22.png"/><Relationship Id="rId12" Type="http://schemas.openxmlformats.org/officeDocument/2006/relationships/image" Target="../media/image70.png"/><Relationship Id="rId17" Type="http://schemas.openxmlformats.org/officeDocument/2006/relationships/image" Target="../media/image78.png"/><Relationship Id="rId25" Type="http://schemas.openxmlformats.org/officeDocument/2006/relationships/image" Target="../media/image113.png"/><Relationship Id="rId33" Type="http://schemas.openxmlformats.org/officeDocument/2006/relationships/image" Target="../media/image122.png"/><Relationship Id="rId38" Type="http://schemas.openxmlformats.org/officeDocument/2006/relationships/image" Target="../media/image13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24" Type="http://schemas.openxmlformats.org/officeDocument/2006/relationships/image" Target="../media/image112.png"/><Relationship Id="rId32" Type="http://schemas.openxmlformats.org/officeDocument/2006/relationships/image" Target="../media/image119.png"/><Relationship Id="rId37" Type="http://schemas.openxmlformats.org/officeDocument/2006/relationships/image" Target="../media/image129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microsoft.com/office/2007/relationships/hdphoto" Target="../media/hdphoto4.wdp"/><Relationship Id="rId28" Type="http://schemas.microsoft.com/office/2007/relationships/hdphoto" Target="../media/hdphoto5.wdp"/><Relationship Id="rId36" Type="http://schemas.openxmlformats.org/officeDocument/2006/relationships/image" Target="../media/image128.png"/><Relationship Id="rId10" Type="http://schemas.openxmlformats.org/officeDocument/2006/relationships/image" Target="../media/image68.png"/><Relationship Id="rId19" Type="http://schemas.openxmlformats.org/officeDocument/2006/relationships/image" Target="../media/image80.png"/><Relationship Id="rId31" Type="http://schemas.openxmlformats.org/officeDocument/2006/relationships/image" Target="../media/image118.png"/><Relationship Id="rId4" Type="http://schemas.openxmlformats.org/officeDocument/2006/relationships/image" Target="../media/image28.png"/><Relationship Id="rId9" Type="http://schemas.microsoft.com/office/2007/relationships/hdphoto" Target="../media/hdphoto2.wdp"/><Relationship Id="rId14" Type="http://schemas.openxmlformats.org/officeDocument/2006/relationships/image" Target="../media/image75.png"/><Relationship Id="rId22" Type="http://schemas.openxmlformats.org/officeDocument/2006/relationships/image" Target="../media/image111.png"/><Relationship Id="rId27" Type="http://schemas.openxmlformats.org/officeDocument/2006/relationships/image" Target="../media/image115.png"/><Relationship Id="rId30" Type="http://schemas.openxmlformats.org/officeDocument/2006/relationships/image" Target="../media/image117.png"/><Relationship Id="rId35" Type="http://schemas.openxmlformats.org/officeDocument/2006/relationships/image" Target="../media/image127.png"/><Relationship Id="rId8" Type="http://schemas.openxmlformats.org/officeDocument/2006/relationships/image" Target="../media/image67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9.png"/><Relationship Id="rId26" Type="http://schemas.openxmlformats.org/officeDocument/2006/relationships/image" Target="../media/image114.png"/><Relationship Id="rId39" Type="http://schemas.microsoft.com/office/2007/relationships/hdphoto" Target="../media/hdphoto7.wdp"/><Relationship Id="rId21" Type="http://schemas.openxmlformats.org/officeDocument/2006/relationships/image" Target="../media/image110.png"/><Relationship Id="rId34" Type="http://schemas.openxmlformats.org/officeDocument/2006/relationships/image" Target="../media/image12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116.png"/><Relationship Id="rId41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24" Type="http://schemas.openxmlformats.org/officeDocument/2006/relationships/image" Target="../media/image112.png"/><Relationship Id="rId32" Type="http://schemas.openxmlformats.org/officeDocument/2006/relationships/image" Target="../media/image134.png"/><Relationship Id="rId37" Type="http://schemas.openxmlformats.org/officeDocument/2006/relationships/image" Target="../media/image137.png"/><Relationship Id="rId40" Type="http://schemas.openxmlformats.org/officeDocument/2006/relationships/image" Target="../media/image139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microsoft.com/office/2007/relationships/hdphoto" Target="../media/hdphoto4.wdp"/><Relationship Id="rId28" Type="http://schemas.microsoft.com/office/2007/relationships/hdphoto" Target="../media/hdphoto5.wdp"/><Relationship Id="rId36" Type="http://schemas.openxmlformats.org/officeDocument/2006/relationships/image" Target="../media/image136.png"/><Relationship Id="rId10" Type="http://schemas.openxmlformats.org/officeDocument/2006/relationships/image" Target="../media/image68.png"/><Relationship Id="rId19" Type="http://schemas.openxmlformats.org/officeDocument/2006/relationships/image" Target="../media/image80.png"/><Relationship Id="rId31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microsoft.com/office/2007/relationships/hdphoto" Target="../media/hdphoto2.wdp"/><Relationship Id="rId14" Type="http://schemas.openxmlformats.org/officeDocument/2006/relationships/image" Target="../media/image75.png"/><Relationship Id="rId22" Type="http://schemas.openxmlformats.org/officeDocument/2006/relationships/image" Target="../media/image111.png"/><Relationship Id="rId27" Type="http://schemas.openxmlformats.org/officeDocument/2006/relationships/image" Target="../media/image115.png"/><Relationship Id="rId30" Type="http://schemas.openxmlformats.org/officeDocument/2006/relationships/image" Target="../media/image132.png"/><Relationship Id="rId35" Type="http://schemas.openxmlformats.org/officeDocument/2006/relationships/image" Target="../media/image135.png"/><Relationship Id="rId8" Type="http://schemas.openxmlformats.org/officeDocument/2006/relationships/image" Target="../media/image67.png"/><Relationship Id="rId3" Type="http://schemas.openxmlformats.org/officeDocument/2006/relationships/image" Target="../media/image27.png"/><Relationship Id="rId12" Type="http://schemas.openxmlformats.org/officeDocument/2006/relationships/image" Target="../media/image70.png"/><Relationship Id="rId17" Type="http://schemas.openxmlformats.org/officeDocument/2006/relationships/image" Target="../media/image78.png"/><Relationship Id="rId25" Type="http://schemas.openxmlformats.org/officeDocument/2006/relationships/image" Target="../media/image113.png"/><Relationship Id="rId33" Type="http://schemas.microsoft.com/office/2007/relationships/hdphoto" Target="../media/hdphoto6.wdp"/><Relationship Id="rId38" Type="http://schemas.openxmlformats.org/officeDocument/2006/relationships/image" Target="../media/image13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9.png"/><Relationship Id="rId26" Type="http://schemas.openxmlformats.org/officeDocument/2006/relationships/image" Target="../media/image114.png"/><Relationship Id="rId39" Type="http://schemas.microsoft.com/office/2007/relationships/hdphoto" Target="../media/hdphoto7.wdp"/><Relationship Id="rId21" Type="http://schemas.openxmlformats.org/officeDocument/2006/relationships/image" Target="../media/image110.png"/><Relationship Id="rId34" Type="http://schemas.openxmlformats.org/officeDocument/2006/relationships/image" Target="../media/image122.png"/><Relationship Id="rId42" Type="http://schemas.openxmlformats.org/officeDocument/2006/relationships/image" Target="../media/image14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116.png"/><Relationship Id="rId41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24" Type="http://schemas.openxmlformats.org/officeDocument/2006/relationships/image" Target="../media/image112.png"/><Relationship Id="rId32" Type="http://schemas.openxmlformats.org/officeDocument/2006/relationships/image" Target="../media/image134.png"/><Relationship Id="rId37" Type="http://schemas.openxmlformats.org/officeDocument/2006/relationships/image" Target="../media/image137.png"/><Relationship Id="rId40" Type="http://schemas.openxmlformats.org/officeDocument/2006/relationships/image" Target="../media/image141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microsoft.com/office/2007/relationships/hdphoto" Target="../media/hdphoto4.wdp"/><Relationship Id="rId28" Type="http://schemas.microsoft.com/office/2007/relationships/hdphoto" Target="../media/hdphoto5.wdp"/><Relationship Id="rId36" Type="http://schemas.openxmlformats.org/officeDocument/2006/relationships/image" Target="../media/image136.png"/><Relationship Id="rId10" Type="http://schemas.openxmlformats.org/officeDocument/2006/relationships/image" Target="../media/image68.png"/><Relationship Id="rId19" Type="http://schemas.openxmlformats.org/officeDocument/2006/relationships/image" Target="../media/image80.png"/><Relationship Id="rId31" Type="http://schemas.openxmlformats.org/officeDocument/2006/relationships/image" Target="../media/image133.png"/><Relationship Id="rId4" Type="http://schemas.openxmlformats.org/officeDocument/2006/relationships/image" Target="../media/image28.png"/><Relationship Id="rId9" Type="http://schemas.microsoft.com/office/2007/relationships/hdphoto" Target="../media/hdphoto2.wdp"/><Relationship Id="rId14" Type="http://schemas.openxmlformats.org/officeDocument/2006/relationships/image" Target="../media/image75.png"/><Relationship Id="rId22" Type="http://schemas.openxmlformats.org/officeDocument/2006/relationships/image" Target="../media/image111.png"/><Relationship Id="rId27" Type="http://schemas.openxmlformats.org/officeDocument/2006/relationships/image" Target="../media/image115.png"/><Relationship Id="rId30" Type="http://schemas.openxmlformats.org/officeDocument/2006/relationships/image" Target="../media/image132.png"/><Relationship Id="rId35" Type="http://schemas.openxmlformats.org/officeDocument/2006/relationships/image" Target="../media/image135.png"/><Relationship Id="rId8" Type="http://schemas.openxmlformats.org/officeDocument/2006/relationships/image" Target="../media/image67.png"/><Relationship Id="rId3" Type="http://schemas.openxmlformats.org/officeDocument/2006/relationships/image" Target="../media/image27.png"/><Relationship Id="rId12" Type="http://schemas.openxmlformats.org/officeDocument/2006/relationships/image" Target="../media/image70.png"/><Relationship Id="rId17" Type="http://schemas.openxmlformats.org/officeDocument/2006/relationships/image" Target="../media/image78.png"/><Relationship Id="rId25" Type="http://schemas.openxmlformats.org/officeDocument/2006/relationships/image" Target="../media/image113.png"/><Relationship Id="rId33" Type="http://schemas.microsoft.com/office/2007/relationships/hdphoto" Target="../media/hdphoto6.wdp"/><Relationship Id="rId38" Type="http://schemas.openxmlformats.org/officeDocument/2006/relationships/image" Target="../media/image138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104.png"/><Relationship Id="rId26" Type="http://schemas.openxmlformats.org/officeDocument/2006/relationships/image" Target="../media/image118.png"/><Relationship Id="rId21" Type="http://schemas.openxmlformats.org/officeDocument/2006/relationships/image" Target="../media/image92.png"/><Relationship Id="rId34" Type="http://schemas.openxmlformats.org/officeDocument/2006/relationships/image" Target="../media/image139.png"/><Relationship Id="rId7" Type="http://schemas.openxmlformats.org/officeDocument/2006/relationships/image" Target="../media/image31.png"/><Relationship Id="rId12" Type="http://schemas.openxmlformats.org/officeDocument/2006/relationships/image" Target="../media/image43.png"/><Relationship Id="rId17" Type="http://schemas.openxmlformats.org/officeDocument/2006/relationships/image" Target="../media/image82.png"/><Relationship Id="rId25" Type="http://schemas.openxmlformats.org/officeDocument/2006/relationships/image" Target="../media/image117.png"/><Relationship Id="rId33" Type="http://schemas.openxmlformats.org/officeDocument/2006/relationships/image" Target="../media/image14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7.png"/><Relationship Id="rId20" Type="http://schemas.openxmlformats.org/officeDocument/2006/relationships/image" Target="../media/image106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42.png"/><Relationship Id="rId24" Type="http://schemas.openxmlformats.org/officeDocument/2006/relationships/image" Target="../media/image36.png"/><Relationship Id="rId32" Type="http://schemas.openxmlformats.org/officeDocument/2006/relationships/image" Target="../media/image129.png"/><Relationship Id="rId37" Type="http://schemas.openxmlformats.org/officeDocument/2006/relationships/image" Target="../media/image83.png"/><Relationship Id="rId5" Type="http://schemas.openxmlformats.org/officeDocument/2006/relationships/image" Target="../media/image26.png"/><Relationship Id="rId15" Type="http://schemas.openxmlformats.org/officeDocument/2006/relationships/image" Target="../media/image46.png"/><Relationship Id="rId23" Type="http://schemas.openxmlformats.org/officeDocument/2006/relationships/image" Target="../media/image143.png"/><Relationship Id="rId28" Type="http://schemas.openxmlformats.org/officeDocument/2006/relationships/image" Target="../media/image122.png"/><Relationship Id="rId36" Type="http://schemas.openxmlformats.org/officeDocument/2006/relationships/image" Target="../media/image142.png"/><Relationship Id="rId10" Type="http://schemas.openxmlformats.org/officeDocument/2006/relationships/image" Target="../media/image41.png"/><Relationship Id="rId19" Type="http://schemas.openxmlformats.org/officeDocument/2006/relationships/image" Target="../media/image105.png"/><Relationship Id="rId31" Type="http://schemas.openxmlformats.org/officeDocument/2006/relationships/image" Target="../media/image128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image" Target="../media/image45.png"/><Relationship Id="rId22" Type="http://schemas.openxmlformats.org/officeDocument/2006/relationships/image" Target="../media/image93.png"/><Relationship Id="rId27" Type="http://schemas.openxmlformats.org/officeDocument/2006/relationships/image" Target="../media/image119.png"/><Relationship Id="rId30" Type="http://schemas.openxmlformats.org/officeDocument/2006/relationships/image" Target="../media/image127.png"/><Relationship Id="rId35" Type="http://schemas.openxmlformats.org/officeDocument/2006/relationships/image" Target="../media/image140.png"/><Relationship Id="rId8" Type="http://schemas.openxmlformats.org/officeDocument/2006/relationships/image" Target="../media/image32.pn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104.png"/><Relationship Id="rId26" Type="http://schemas.openxmlformats.org/officeDocument/2006/relationships/image" Target="../media/image118.png"/><Relationship Id="rId21" Type="http://schemas.openxmlformats.org/officeDocument/2006/relationships/image" Target="../media/image92.png"/><Relationship Id="rId34" Type="http://schemas.openxmlformats.org/officeDocument/2006/relationships/image" Target="../media/image139.png"/><Relationship Id="rId7" Type="http://schemas.openxmlformats.org/officeDocument/2006/relationships/image" Target="../media/image31.png"/><Relationship Id="rId12" Type="http://schemas.openxmlformats.org/officeDocument/2006/relationships/image" Target="../media/image43.png"/><Relationship Id="rId17" Type="http://schemas.openxmlformats.org/officeDocument/2006/relationships/image" Target="../media/image82.png"/><Relationship Id="rId25" Type="http://schemas.openxmlformats.org/officeDocument/2006/relationships/image" Target="../media/image117.png"/><Relationship Id="rId33" Type="http://schemas.openxmlformats.org/officeDocument/2006/relationships/image" Target="../media/image144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7.png"/><Relationship Id="rId20" Type="http://schemas.openxmlformats.org/officeDocument/2006/relationships/image" Target="../media/image106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42.png"/><Relationship Id="rId24" Type="http://schemas.openxmlformats.org/officeDocument/2006/relationships/image" Target="../media/image36.png"/><Relationship Id="rId32" Type="http://schemas.openxmlformats.org/officeDocument/2006/relationships/image" Target="../media/image129.png"/><Relationship Id="rId37" Type="http://schemas.openxmlformats.org/officeDocument/2006/relationships/image" Target="../media/image83.png"/><Relationship Id="rId5" Type="http://schemas.openxmlformats.org/officeDocument/2006/relationships/image" Target="../media/image26.png"/><Relationship Id="rId15" Type="http://schemas.openxmlformats.org/officeDocument/2006/relationships/image" Target="../media/image46.png"/><Relationship Id="rId23" Type="http://schemas.openxmlformats.org/officeDocument/2006/relationships/image" Target="../media/image143.png"/><Relationship Id="rId28" Type="http://schemas.openxmlformats.org/officeDocument/2006/relationships/image" Target="../media/image122.png"/><Relationship Id="rId36" Type="http://schemas.openxmlformats.org/officeDocument/2006/relationships/image" Target="../media/image142.png"/><Relationship Id="rId10" Type="http://schemas.openxmlformats.org/officeDocument/2006/relationships/image" Target="../media/image41.png"/><Relationship Id="rId19" Type="http://schemas.openxmlformats.org/officeDocument/2006/relationships/image" Target="../media/image105.png"/><Relationship Id="rId31" Type="http://schemas.openxmlformats.org/officeDocument/2006/relationships/image" Target="../media/image128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image" Target="../media/image45.png"/><Relationship Id="rId22" Type="http://schemas.openxmlformats.org/officeDocument/2006/relationships/image" Target="../media/image93.png"/><Relationship Id="rId27" Type="http://schemas.openxmlformats.org/officeDocument/2006/relationships/image" Target="../media/image119.png"/><Relationship Id="rId30" Type="http://schemas.openxmlformats.org/officeDocument/2006/relationships/image" Target="../media/image127.png"/><Relationship Id="rId35" Type="http://schemas.openxmlformats.org/officeDocument/2006/relationships/image" Target="../media/image140.png"/><Relationship Id="rId8" Type="http://schemas.openxmlformats.org/officeDocument/2006/relationships/image" Target="../media/image3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FE2406-7FA7-42E1-8E50-ACD3347C3505}"/>
              </a:ext>
            </a:extLst>
          </p:cNvPr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50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578" name="Title 5"/>
          <p:cNvSpPr>
            <a:spLocks noGrp="1"/>
          </p:cNvSpPr>
          <p:nvPr>
            <p:ph type="ctrTitle"/>
          </p:nvPr>
        </p:nvSpPr>
        <p:spPr>
          <a:xfrm>
            <a:off x="0" y="425327"/>
            <a:ext cx="9144000" cy="193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0" dirty="0">
                <a:solidFill>
                  <a:schemeClr val="bg1"/>
                </a:solidFill>
              </a:rPr>
              <a:t>Bayesian computation </a:t>
            </a:r>
            <a:br>
              <a:rPr lang="en-US" sz="4000" b="0" dirty="0">
                <a:solidFill>
                  <a:schemeClr val="bg1"/>
                </a:solidFill>
              </a:rPr>
            </a:br>
            <a:r>
              <a:rPr lang="en-US" sz="4000" b="0" dirty="0">
                <a:solidFill>
                  <a:schemeClr val="bg1"/>
                </a:solidFill>
              </a:rPr>
              <a:t>in imaging inverse problems </a:t>
            </a:r>
            <a:br>
              <a:rPr lang="en-US" sz="4000" b="0" dirty="0">
                <a:solidFill>
                  <a:schemeClr val="bg1"/>
                </a:solidFill>
              </a:rPr>
            </a:br>
            <a:r>
              <a:rPr lang="en-US" sz="4000" b="0" dirty="0">
                <a:solidFill>
                  <a:schemeClr val="bg1"/>
                </a:solidFill>
              </a:rPr>
              <a:t>with partially unknown models</a:t>
            </a:r>
            <a:endParaRPr lang="es-AR" altLang="es-ES" sz="3600" noProof="0" dirty="0">
              <a:solidFill>
                <a:schemeClr val="bg1"/>
              </a:solidFill>
            </a:endParaRPr>
          </a:p>
        </p:txBody>
      </p:sp>
      <p:sp>
        <p:nvSpPr>
          <p:cNvPr id="24579" name="Subtitle 6"/>
          <p:cNvSpPr>
            <a:spLocks noGrp="1"/>
          </p:cNvSpPr>
          <p:nvPr>
            <p:ph type="subTitle" idx="1"/>
          </p:nvPr>
        </p:nvSpPr>
        <p:spPr>
          <a:xfrm>
            <a:off x="1178000" y="3990805"/>
            <a:ext cx="6972388" cy="757646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AR" altLang="es-ES" sz="2000" noProof="0" dirty="0">
                <a:solidFill>
                  <a:srgbClr val="005087"/>
                </a:solidFill>
              </a:rPr>
              <a:t>PhD Student: </a:t>
            </a:r>
            <a:r>
              <a:rPr lang="es-AR" altLang="es-ES" sz="2000" b="0" noProof="0" dirty="0">
                <a:solidFill>
                  <a:schemeClr val="tx1"/>
                </a:solidFill>
              </a:rPr>
              <a:t>Ana Fernandez Vidal</a:t>
            </a:r>
          </a:p>
          <a:p>
            <a:pPr algn="l" eaLnBrk="1" hangingPunct="1"/>
            <a:r>
              <a:rPr lang="es-AR" altLang="es-ES" sz="2000" noProof="0" dirty="0">
                <a:solidFill>
                  <a:srgbClr val="005087"/>
                </a:solidFill>
              </a:rPr>
              <a:t>Supervisor: </a:t>
            </a:r>
            <a:r>
              <a:rPr lang="es-AR" altLang="es-ES" sz="2000" b="0" noProof="0" dirty="0">
                <a:solidFill>
                  <a:schemeClr val="tx1"/>
                </a:solidFill>
              </a:rPr>
              <a:t>Dr. Marcelo Pereyra</a:t>
            </a:r>
          </a:p>
          <a:p>
            <a:pPr eaLnBrk="1" hangingPunct="1"/>
            <a:endParaRPr lang="es-AR" altLang="es-ES" sz="2000" b="0" noProof="0" dirty="0">
              <a:solidFill>
                <a:schemeClr val="tx1"/>
              </a:solidFill>
            </a:endParaRPr>
          </a:p>
          <a:p>
            <a:pPr eaLnBrk="1" hangingPunct="1"/>
            <a:endParaRPr lang="es-AR" altLang="es-ES" sz="2000" noProof="0" dirty="0"/>
          </a:p>
          <a:p>
            <a:pPr eaLnBrk="1" hangingPunct="1"/>
            <a:endParaRPr lang="es-AR" altLang="es-ES" sz="2000" noProof="0" dirty="0"/>
          </a:p>
        </p:txBody>
      </p:sp>
      <p:sp>
        <p:nvSpPr>
          <p:cNvPr id="2" name="Rectangle 1"/>
          <p:cNvSpPr/>
          <p:nvPr/>
        </p:nvSpPr>
        <p:spPr>
          <a:xfrm>
            <a:off x="1178000" y="4937991"/>
            <a:ext cx="72203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PhD in Statistics</a:t>
            </a:r>
          </a:p>
          <a:p>
            <a:r>
              <a:rPr lang="en-GB" sz="1400" dirty="0"/>
              <a:t>School of Mathematical and Computer Sciences</a:t>
            </a:r>
          </a:p>
          <a:p>
            <a:r>
              <a:rPr lang="en-GB" sz="1400" dirty="0"/>
              <a:t>Heriot-Watt University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000" y="6164557"/>
            <a:ext cx="8162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/>
              <a:t>Viva presentation – 4</a:t>
            </a:r>
            <a:r>
              <a:rPr lang="en-GB" sz="1800" i="1" baseline="30000" dirty="0"/>
              <a:t>th</a:t>
            </a:r>
            <a:r>
              <a:rPr lang="en-GB" sz="1800" i="1" dirty="0"/>
              <a:t> September 2020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7179" y="2967326"/>
            <a:ext cx="1386821" cy="10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6">
            <a:extLst>
              <a:ext uri="{FF2B5EF4-FFF2-40B4-BE49-F238E27FC236}">
                <a16:creationId xmlns:a16="http://schemas.microsoft.com/office/drawing/2014/main" id="{A5F7B7DF-EB83-4040-8816-E95C95E98DB0}"/>
              </a:ext>
            </a:extLst>
          </p:cNvPr>
          <p:cNvSpPr txBox="1">
            <a:spLocks/>
          </p:cNvSpPr>
          <p:nvPr/>
        </p:nvSpPr>
        <p:spPr bwMode="auto">
          <a:xfrm>
            <a:off x="6237151" y="4613579"/>
            <a:ext cx="3826474" cy="75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8" charset="2"/>
              <a:buNone/>
              <a:defRPr sz="2200" b="1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endParaRPr lang="es-AR" altLang="es-ES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621C20-C686-4556-9843-1C07D0120F24}"/>
              </a:ext>
            </a:extLst>
          </p:cNvPr>
          <p:cNvGrpSpPr/>
          <p:nvPr/>
        </p:nvGrpSpPr>
        <p:grpSpPr>
          <a:xfrm>
            <a:off x="5843942" y="4222332"/>
            <a:ext cx="3826474" cy="1694998"/>
            <a:chOff x="6237151" y="4171197"/>
            <a:chExt cx="3826474" cy="16949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F57CE8-DBE6-4EA5-8FE2-BFBB68FD0AE7}"/>
                </a:ext>
              </a:extLst>
            </p:cNvPr>
            <p:cNvSpPr/>
            <p:nvPr/>
          </p:nvSpPr>
          <p:spPr>
            <a:xfrm>
              <a:off x="6237151" y="5342975"/>
              <a:ext cx="38264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École normale supérieure Paris-Saclay, </a:t>
              </a:r>
            </a:p>
            <a:p>
              <a:r>
                <a:rPr lang="fr-FR" sz="1400" dirty="0"/>
                <a:t>CNRS, Université Paris-Saclay</a:t>
              </a:r>
              <a:endParaRPr lang="en-GB" sz="1400" dirty="0"/>
            </a:p>
          </p:txBody>
        </p:sp>
        <p:sp>
          <p:nvSpPr>
            <p:cNvPr id="12" name="Subtitle 6">
              <a:extLst>
                <a:ext uri="{FF2B5EF4-FFF2-40B4-BE49-F238E27FC236}">
                  <a16:creationId xmlns:a16="http://schemas.microsoft.com/office/drawing/2014/main" id="{6AB80C67-E31C-4C15-93F3-C172EB5DFED8}"/>
                </a:ext>
              </a:extLst>
            </p:cNvPr>
            <p:cNvSpPr txBox="1">
              <a:spLocks/>
            </p:cNvSpPr>
            <p:nvPr/>
          </p:nvSpPr>
          <p:spPr>
            <a:xfrm>
              <a:off x="6237151" y="4171197"/>
              <a:ext cx="3826474" cy="11390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AR" altLang="es-ES" sz="2000" dirty="0" err="1">
                  <a:solidFill>
                    <a:srgbClr val="005087"/>
                  </a:solidFill>
                </a:rPr>
                <a:t>Co-authors</a:t>
              </a:r>
              <a:r>
                <a:rPr lang="es-AR" altLang="es-ES" sz="2000" dirty="0">
                  <a:solidFill>
                    <a:srgbClr val="005087"/>
                  </a:solidFill>
                </a:rPr>
                <a:t>: </a:t>
              </a:r>
            </a:p>
            <a:p>
              <a:pPr algn="l"/>
              <a:r>
                <a:rPr lang="es-AR" altLang="es-ES" sz="2000" b="0" dirty="0" err="1">
                  <a:solidFill>
                    <a:schemeClr val="tx1"/>
                  </a:solidFill>
                  <a:ea typeface="+mn-ea"/>
                  <a:cs typeface="+mn-cs"/>
                </a:rPr>
                <a:t>Valentin</a:t>
              </a:r>
              <a:r>
                <a:rPr lang="es-AR" altLang="es-ES" sz="2000" b="0" dirty="0">
                  <a:solidFill>
                    <a:schemeClr val="tx1"/>
                  </a:solidFill>
                  <a:ea typeface="+mn-ea"/>
                  <a:cs typeface="+mn-cs"/>
                </a:rPr>
                <a:t> De </a:t>
              </a:r>
              <a:r>
                <a:rPr lang="es-AR" altLang="es-ES" sz="2000" b="0" dirty="0" err="1">
                  <a:solidFill>
                    <a:schemeClr val="tx1"/>
                  </a:solidFill>
                  <a:ea typeface="+mn-ea"/>
                  <a:cs typeface="+mn-cs"/>
                </a:rPr>
                <a:t>Bortoli</a:t>
              </a:r>
              <a:endParaRPr lang="es-AR" altLang="es-ES" sz="2000" b="0" dirty="0">
                <a:solidFill>
                  <a:schemeClr val="tx1"/>
                </a:solidFill>
                <a:ea typeface="+mn-ea"/>
                <a:cs typeface="+mn-cs"/>
              </a:endParaRPr>
            </a:p>
            <a:p>
              <a:pPr algn="l"/>
              <a:r>
                <a:rPr lang="es-AR" altLang="es-ES" sz="2000" b="0" dirty="0">
                  <a:solidFill>
                    <a:schemeClr val="tx1"/>
                  </a:solidFill>
                  <a:ea typeface="+mn-ea"/>
                  <a:cs typeface="+mn-cs"/>
                </a:rPr>
                <a:t>Alain </a:t>
              </a:r>
              <a:r>
                <a:rPr lang="es-AR" altLang="es-ES" sz="2000" b="0" dirty="0" err="1">
                  <a:solidFill>
                    <a:schemeClr val="tx1"/>
                  </a:solidFill>
                  <a:ea typeface="+mn-ea"/>
                  <a:cs typeface="+mn-cs"/>
                </a:rPr>
                <a:t>Durmus</a:t>
              </a:r>
              <a:endParaRPr lang="es-AR" altLang="es-ES" sz="2000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36A8900-C9CE-4586-823C-2C8B365C71AD}"/>
              </a:ext>
            </a:extLst>
          </p:cNvPr>
          <p:cNvGrpSpPr/>
          <p:nvPr/>
        </p:nvGrpSpPr>
        <p:grpSpPr>
          <a:xfrm>
            <a:off x="5499728" y="4308590"/>
            <a:ext cx="1242129" cy="1064978"/>
            <a:chOff x="-229380" y="2656414"/>
            <a:chExt cx="6806451" cy="3484504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820E94E-94E9-4955-B665-FDC9EA77DE0C}"/>
                </a:ext>
              </a:extLst>
            </p:cNvPr>
            <p:cNvGrpSpPr/>
            <p:nvPr/>
          </p:nvGrpSpPr>
          <p:grpSpPr>
            <a:xfrm>
              <a:off x="-229380" y="2656414"/>
              <a:ext cx="6806451" cy="3274497"/>
              <a:chOff x="943899" y="3627367"/>
              <a:chExt cx="5551287" cy="3274497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3BD44153-5191-495B-BDBB-A355C18A4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011682" y="4371705"/>
                <a:ext cx="3290186" cy="208081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DB815842-CF94-4C44-A8C6-394D1160DF08}"/>
                      </a:ext>
                    </a:extLst>
                  </p:cNvPr>
                  <p:cNvSpPr/>
                  <p:nvPr/>
                </p:nvSpPr>
                <p:spPr>
                  <a:xfrm>
                    <a:off x="943899" y="3627367"/>
                    <a:ext cx="3447362" cy="80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lang="en-GB" sz="1000" dirty="0"/>
                  </a:p>
                </p:txBody>
              </p:sp>
            </mc:Choice>
            <mc:Fallback xmlns="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DB815842-CF94-4C44-A8C6-394D1160DF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899" y="3627367"/>
                    <a:ext cx="3447362" cy="80561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2313A32-454C-418B-A7F9-D9538F757ADD}"/>
                      </a:ext>
                    </a:extLst>
                  </p:cNvPr>
                  <p:cNvSpPr/>
                  <p:nvPr/>
                </p:nvSpPr>
                <p:spPr>
                  <a:xfrm>
                    <a:off x="5201638" y="6096253"/>
                    <a:ext cx="1293548" cy="80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2313A32-454C-418B-A7F9-D9538F757A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638" y="6096253"/>
                    <a:ext cx="1293548" cy="8056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17A594B-0AF6-4E71-9852-100DCD21698A}"/>
                    </a:ext>
                  </a:extLst>
                </p:cNvPr>
                <p:cNvSpPr/>
                <p:nvPr/>
              </p:nvSpPr>
              <p:spPr>
                <a:xfrm>
                  <a:off x="2206731" y="5255793"/>
                  <a:ext cx="2928909" cy="8851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  <m:r>
                          <a:rPr lang="en-GB" sz="1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17A594B-0AF6-4E71-9852-100DCD2169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731" y="5255793"/>
                  <a:ext cx="2928909" cy="8851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C24F5FF-4AFA-427F-A426-AFE255E00E20}"/>
                </a:ext>
              </a:extLst>
            </p:cNvPr>
            <p:cNvSpPr/>
            <p:nvPr/>
          </p:nvSpPr>
          <p:spPr bwMode="auto">
            <a:xfrm>
              <a:off x="3069663" y="3530691"/>
              <a:ext cx="45719" cy="45719"/>
            </a:xfrm>
            <a:prstGeom prst="ellipse">
              <a:avLst/>
            </a:prstGeom>
            <a:solidFill>
              <a:srgbClr val="2525FF"/>
            </a:solidFill>
            <a:ln w="9525" cap="flat" cmpd="sng" algn="ctr">
              <a:solidFill>
                <a:srgbClr val="5151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5250935-04B2-41A3-AC3F-9533E9B7AD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90740" y="3576410"/>
              <a:ext cx="0" cy="17335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5500779" y="4441545"/>
                <a:ext cx="253068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79" y="4441545"/>
                <a:ext cx="2530686" cy="261610"/>
              </a:xfrm>
              <a:prstGeom prst="rect">
                <a:avLst/>
              </a:prstGeom>
              <a:blipFill>
                <a:blip r:embed="rId1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/>
                      <m:t>∝</m:t>
                    </m:r>
                  </m:oMath>
                </a14:m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41F17D3-6C22-426B-BB60-C1E61DC5BFDD}"/>
              </a:ext>
            </a:extLst>
          </p:cNvPr>
          <p:cNvGrpSpPr/>
          <p:nvPr/>
        </p:nvGrpSpPr>
        <p:grpSpPr>
          <a:xfrm>
            <a:off x="7958268" y="5568253"/>
            <a:ext cx="1011441" cy="837381"/>
            <a:chOff x="6460891" y="4438649"/>
            <a:chExt cx="1895140" cy="1222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7582B010-5D57-46F8-A7A9-DE0C6637C9C6}"/>
                    </a:ext>
                  </a:extLst>
                </p:cNvPr>
                <p:cNvSpPr/>
                <p:nvPr/>
              </p:nvSpPr>
              <p:spPr>
                <a:xfrm>
                  <a:off x="6560096" y="4634779"/>
                  <a:ext cx="1562087" cy="84411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sz="140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AR" sz="1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1400" i="1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AR" sz="140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AR" sz="140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s-AR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1400" i="1">
                                        <a:solidFill>
                                          <a:schemeClr val="tx1">
                                            <a:lumMod val="50000"/>
                                            <a:lumOff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s-A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7582B010-5D57-46F8-A7A9-DE0C6637C9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0096" y="4634779"/>
                  <a:ext cx="1562087" cy="84411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Cloud 225">
              <a:extLst>
                <a:ext uri="{FF2B5EF4-FFF2-40B4-BE49-F238E27FC236}">
                  <a16:creationId xmlns:a16="http://schemas.microsoft.com/office/drawing/2014/main" id="{9E2205BE-473A-4FD0-800F-3B3ED500BF3D}"/>
                </a:ext>
              </a:extLst>
            </p:cNvPr>
            <p:cNvSpPr/>
            <p:nvPr/>
          </p:nvSpPr>
          <p:spPr bwMode="auto">
            <a:xfrm>
              <a:off x="6460891" y="4438649"/>
              <a:ext cx="1895140" cy="1222957"/>
            </a:xfrm>
            <a:prstGeom prst="cloud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7E9C5E-9627-489A-9E7E-F820FFD8101E}"/>
                  </a:ext>
                </a:extLst>
              </p:cNvPr>
              <p:cNvSpPr/>
              <p:nvPr/>
            </p:nvSpPr>
            <p:spPr>
              <a:xfrm>
                <a:off x="5510176" y="6041715"/>
                <a:ext cx="2891686" cy="280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AR" sz="12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AR" sz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Sup>
                      <m:sSubSupPr>
                        <m:ctrlP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s-A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s-A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s-A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A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s-A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s-A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s-A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7E9C5E-9627-489A-9E7E-F820FFD81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176" y="6041715"/>
                <a:ext cx="2891686" cy="280013"/>
              </a:xfrm>
              <a:prstGeom prst="rect">
                <a:avLst/>
              </a:prstGeom>
              <a:blipFill>
                <a:blip r:embed="rId1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3213914-4015-46C8-BFBD-1578A2D8F9B6}"/>
              </a:ext>
            </a:extLst>
          </p:cNvPr>
          <p:cNvSpPr/>
          <p:nvPr/>
        </p:nvSpPr>
        <p:spPr>
          <a:xfrm>
            <a:off x="5339831" y="5788895"/>
            <a:ext cx="2748061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itchFamily="28" charset="-128"/>
              </a:rPr>
              <a:t>PROJECTED GRADIENT ALGORITHM</a:t>
            </a:r>
            <a:endParaRPr lang="en-GB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AD7DB-20FB-48AF-94A9-C77511F16D33}"/>
                  </a:ext>
                </a:extLst>
              </p:cNvPr>
              <p:cNvSpPr txBox="1"/>
              <p:nvPr/>
            </p:nvSpPr>
            <p:spPr>
              <a:xfrm>
                <a:off x="7005437" y="4960282"/>
                <a:ext cx="1852124" cy="478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5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5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5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5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5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5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𝑎𝑟𝑔𝑚𝑎𝑥</m:t>
                                  </m:r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𝛩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AD7DB-20FB-48AF-94A9-C77511F16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437" y="4960282"/>
                <a:ext cx="1852124" cy="4785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B19FE7F6-7F19-4868-9E1C-07E684BD46F5}"/>
              </a:ext>
            </a:extLst>
          </p:cNvPr>
          <p:cNvSpPr/>
          <p:nvPr/>
        </p:nvSpPr>
        <p:spPr>
          <a:xfrm>
            <a:off x="7018052" y="4798539"/>
            <a:ext cx="87753" cy="517876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AC572DAE-CD6B-4061-961C-812D0DCE3700}"/>
                  </a:ext>
                </a:extLst>
              </p:cNvPr>
              <p:cNvSpPr txBox="1"/>
              <p:nvPr/>
            </p:nvSpPr>
            <p:spPr>
              <a:xfrm>
                <a:off x="7028694" y="4692529"/>
                <a:ext cx="2251085" cy="438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1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AR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s-AR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limLoc m:val="subSup"/>
                          <m:ctrlP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s-AR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AR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AR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AR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AC572DAE-CD6B-4061-961C-812D0DCE3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94" y="4692529"/>
                <a:ext cx="2251085" cy="438453"/>
              </a:xfrm>
              <a:prstGeom prst="rect">
                <a:avLst/>
              </a:prstGeom>
              <a:blipFill>
                <a:blip r:embed="rId17"/>
                <a:stretch>
                  <a:fillRect t="-154167" b="-223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Arc 231">
            <a:extLst>
              <a:ext uri="{FF2B5EF4-FFF2-40B4-BE49-F238E27FC236}">
                <a16:creationId xmlns:a16="http://schemas.microsoft.com/office/drawing/2014/main" id="{B97F24CC-7E2D-4C32-A1D5-5A41AF9DE2B5}"/>
              </a:ext>
            </a:extLst>
          </p:cNvPr>
          <p:cNvSpPr/>
          <p:nvPr/>
        </p:nvSpPr>
        <p:spPr>
          <a:xfrm rot="15412854" flipH="1" flipV="1">
            <a:off x="7750628" y="4700371"/>
            <a:ext cx="1058541" cy="1221347"/>
          </a:xfrm>
          <a:prstGeom prst="arc">
            <a:avLst>
              <a:gd name="adj1" fmla="val 15031239"/>
              <a:gd name="adj2" fmla="val 18398583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3F1F78-EE5C-4223-AD61-0703EC6E0145}"/>
              </a:ext>
            </a:extLst>
          </p:cNvPr>
          <p:cNvSpPr/>
          <p:nvPr/>
        </p:nvSpPr>
        <p:spPr>
          <a:xfrm>
            <a:off x="7803528" y="4960282"/>
            <a:ext cx="376943" cy="14276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chemeClr val="tx1">
                  <a:lumMod val="50000"/>
                  <a:lumOff val="50000"/>
                </a:schemeClr>
              </a:solidFill>
              <a:latin typeface="Arial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2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36A8900-C9CE-4586-823C-2C8B365C71AD}"/>
              </a:ext>
            </a:extLst>
          </p:cNvPr>
          <p:cNvGrpSpPr/>
          <p:nvPr/>
        </p:nvGrpSpPr>
        <p:grpSpPr>
          <a:xfrm>
            <a:off x="5493580" y="4308590"/>
            <a:ext cx="1248277" cy="1064978"/>
            <a:chOff x="-263070" y="2656414"/>
            <a:chExt cx="6840141" cy="3484504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820E94E-94E9-4955-B665-FDC9EA77DE0C}"/>
                </a:ext>
              </a:extLst>
            </p:cNvPr>
            <p:cNvGrpSpPr/>
            <p:nvPr/>
          </p:nvGrpSpPr>
          <p:grpSpPr>
            <a:xfrm>
              <a:off x="-263070" y="2656414"/>
              <a:ext cx="6840141" cy="3274497"/>
              <a:chOff x="916422" y="3627367"/>
              <a:chExt cx="5578764" cy="3274497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3BD44153-5191-495B-BDBB-A355C18A4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011682" y="4371705"/>
                <a:ext cx="3290186" cy="208081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DB815842-CF94-4C44-A8C6-394D1160DF08}"/>
                      </a:ext>
                    </a:extLst>
                  </p:cNvPr>
                  <p:cNvSpPr/>
                  <p:nvPr/>
                </p:nvSpPr>
                <p:spPr>
                  <a:xfrm>
                    <a:off x="916422" y="3627367"/>
                    <a:ext cx="3447362" cy="80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lang="en-GB" sz="1000" dirty="0"/>
                  </a:p>
                </p:txBody>
              </p:sp>
            </mc:Choice>
            <mc:Fallback xmlns="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DB815842-CF94-4C44-A8C6-394D1160DF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422" y="3627367"/>
                    <a:ext cx="3447362" cy="80561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2313A32-454C-418B-A7F9-D9538F757ADD}"/>
                      </a:ext>
                    </a:extLst>
                  </p:cNvPr>
                  <p:cNvSpPr/>
                  <p:nvPr/>
                </p:nvSpPr>
                <p:spPr>
                  <a:xfrm>
                    <a:off x="5201638" y="6096253"/>
                    <a:ext cx="1293548" cy="80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2313A32-454C-418B-A7F9-D9538F757A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638" y="6096253"/>
                    <a:ext cx="1293548" cy="8056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17A594B-0AF6-4E71-9852-100DCD21698A}"/>
                    </a:ext>
                  </a:extLst>
                </p:cNvPr>
                <p:cNvSpPr/>
                <p:nvPr/>
              </p:nvSpPr>
              <p:spPr>
                <a:xfrm>
                  <a:off x="2206731" y="5255793"/>
                  <a:ext cx="2928909" cy="8851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  <m:r>
                          <a:rPr lang="en-GB" sz="1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17A594B-0AF6-4E71-9852-100DCD2169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731" y="5255793"/>
                  <a:ext cx="2928909" cy="8851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C24F5FF-4AFA-427F-A426-AFE255E00E20}"/>
                </a:ext>
              </a:extLst>
            </p:cNvPr>
            <p:cNvSpPr/>
            <p:nvPr/>
          </p:nvSpPr>
          <p:spPr bwMode="auto">
            <a:xfrm>
              <a:off x="3069663" y="3530691"/>
              <a:ext cx="45719" cy="45719"/>
            </a:xfrm>
            <a:prstGeom prst="ellipse">
              <a:avLst/>
            </a:prstGeom>
            <a:solidFill>
              <a:srgbClr val="2525FF"/>
            </a:solidFill>
            <a:ln w="9525" cap="flat" cmpd="sng" algn="ctr">
              <a:solidFill>
                <a:srgbClr val="5151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5250935-04B2-41A3-AC3F-9533E9B7AD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90740" y="3576410"/>
              <a:ext cx="0" cy="17335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44970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5500779" y="4441546"/>
                <a:ext cx="429052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/>
                        <m:t> </m:t>
                      </m:r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/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79" y="4441546"/>
                <a:ext cx="4290524" cy="276742"/>
              </a:xfrm>
              <a:prstGeom prst="rect">
                <a:avLst/>
              </a:prstGeom>
              <a:blipFill>
                <a:blip r:embed="rId1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3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/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rgbClr val="00B0F0"/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rgbClr val="00B0F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rgbClr val="0070C0"/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6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/>
                      <m:t>∝</m:t>
                    </m:r>
                  </m:oMath>
                </a14:m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</p:spTree>
    <p:extLst>
      <p:ext uri="{BB962C8B-B14F-4D97-AF65-F5344CB8AC3E}">
        <p14:creationId xmlns:p14="http://schemas.microsoft.com/office/powerpoint/2010/main" val="150592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62FA-0F06-47C4-A57F-9CE7FDFC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generate the samples</a:t>
            </a:r>
            <a:endParaRPr lang="es-A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349D21-954A-4C5B-8833-078634FA4E74}"/>
                  </a:ext>
                </a:extLst>
              </p:cNvPr>
              <p:cNvSpPr/>
              <p:nvPr/>
            </p:nvSpPr>
            <p:spPr>
              <a:xfrm>
                <a:off x="700548" y="3429000"/>
                <a:ext cx="6876362" cy="1171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𝕀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rad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s-A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349D21-954A-4C5B-8833-078634FA4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48" y="3429000"/>
                <a:ext cx="6876362" cy="117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6ED7DCA-FF85-444E-837F-B8A04CBC67CD}"/>
              </a:ext>
            </a:extLst>
          </p:cNvPr>
          <p:cNvSpPr/>
          <p:nvPr/>
        </p:nvSpPr>
        <p:spPr>
          <a:xfrm>
            <a:off x="701040" y="2932056"/>
            <a:ext cx="715894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itchFamily="28" charset="-128"/>
              </a:rPr>
              <a:t>UNADJUSTED LANGEVIN ALGORITHM (ULA)</a:t>
            </a:r>
            <a:endParaRPr lang="en-GB" sz="2000" b="1" dirty="0">
              <a:solidFill>
                <a:srgbClr val="0070C0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980BFC-2CBD-4AA6-9DFA-CA86C4E935D9}"/>
                  </a:ext>
                </a:extLst>
              </p:cNvPr>
              <p:cNvSpPr/>
              <p:nvPr/>
            </p:nvSpPr>
            <p:spPr>
              <a:xfrm>
                <a:off x="628650" y="1401537"/>
                <a:ext cx="2733249" cy="433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A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sz="2000" i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e>
                          <m:r>
                            <a:rPr lang="es-A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s-AR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980BFC-2CBD-4AA6-9DFA-CA86C4E9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01537"/>
                <a:ext cx="2733249" cy="433004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C2BB08-AF4F-461F-82EC-DDB919853CFD}"/>
                  </a:ext>
                </a:extLst>
              </p:cNvPr>
              <p:cNvSpPr/>
              <p:nvPr/>
            </p:nvSpPr>
            <p:spPr>
              <a:xfrm>
                <a:off x="628650" y="1987428"/>
                <a:ext cx="2489848" cy="433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s-A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0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sz="2000" i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e>
                          <m:sSubSup>
                            <m:sSubSup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s-AR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C2BB08-AF4F-461F-82EC-DDB919853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87428"/>
                <a:ext cx="2489848" cy="433004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62787C3-FAA0-4E07-834E-F098AC16C7C8}"/>
              </a:ext>
            </a:extLst>
          </p:cNvPr>
          <p:cNvSpPr/>
          <p:nvPr/>
        </p:nvSpPr>
        <p:spPr>
          <a:xfrm>
            <a:off x="3491411" y="2035515"/>
            <a:ext cx="122423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ea typeface="ＭＳ Ｐゴシック" pitchFamily="28" charset="-128"/>
              </a:rPr>
              <a:t>PRIOR</a:t>
            </a:r>
            <a:endParaRPr lang="en-GB" sz="32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A54673-B421-4F81-91E3-B7C6B06DEA29}"/>
              </a:ext>
            </a:extLst>
          </p:cNvPr>
          <p:cNvSpPr/>
          <p:nvPr/>
        </p:nvSpPr>
        <p:spPr>
          <a:xfrm>
            <a:off x="3712640" y="1425602"/>
            <a:ext cx="122423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itchFamily="28" charset="-128"/>
              </a:rPr>
              <a:t>POSTERIOR</a:t>
            </a:r>
            <a:endParaRPr lang="en-GB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7358E3-7064-4BA6-97DD-78F4D3F461D7}"/>
                  </a:ext>
                </a:extLst>
              </p:cNvPr>
              <p:cNvSpPr/>
              <p:nvPr/>
            </p:nvSpPr>
            <p:spPr>
              <a:xfrm>
                <a:off x="2554431" y="4709893"/>
                <a:ext cx="1980863" cy="61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s-A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 sz="20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AR" sz="2000" i="1">
                                          <a:latin typeface="Cambria Math" panose="02040503050406030204" pitchFamily="18" charset="0"/>
                                        </a:rPr>
                                        <m:t>𝐴𝑥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A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A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7358E3-7064-4BA6-97DD-78F4D3F46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431" y="4709893"/>
                <a:ext cx="1980863" cy="617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C6184B-2F40-4CFC-BDC8-6F94D5277658}"/>
              </a:ext>
            </a:extLst>
          </p:cNvPr>
          <p:cNvCxnSpPr>
            <a:cxnSpLocks/>
          </p:cNvCxnSpPr>
          <p:nvPr/>
        </p:nvCxnSpPr>
        <p:spPr bwMode="auto">
          <a:xfrm>
            <a:off x="3366445" y="4407633"/>
            <a:ext cx="0" cy="30226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45BA0-77B8-495F-B20C-DE477E26E4DC}"/>
              </a:ext>
            </a:extLst>
          </p:cNvPr>
          <p:cNvCxnSpPr/>
          <p:nvPr/>
        </p:nvCxnSpPr>
        <p:spPr bwMode="auto">
          <a:xfrm>
            <a:off x="3918583" y="4771910"/>
            <a:ext cx="594360" cy="613332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9AF1CF-CC5D-48FD-8985-F6DCA398B4F8}"/>
              </a:ext>
            </a:extLst>
          </p:cNvPr>
          <p:cNvCxnSpPr>
            <a:cxnSpLocks/>
          </p:cNvCxnSpPr>
          <p:nvPr/>
        </p:nvCxnSpPr>
        <p:spPr bwMode="auto">
          <a:xfrm flipH="1">
            <a:off x="3949127" y="4752939"/>
            <a:ext cx="503314" cy="509811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ACA899-5BAC-45ED-8851-80F15DDB40AF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>
            <a:off x="4112080" y="5358022"/>
            <a:ext cx="175246" cy="2308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BCD05D-2B0A-4BA4-B7BC-37F03ADA502A}"/>
                  </a:ext>
                </a:extLst>
              </p:cNvPr>
              <p:cNvSpPr/>
              <p:nvPr/>
            </p:nvSpPr>
            <p:spPr>
              <a:xfrm>
                <a:off x="4287326" y="5404213"/>
                <a:ext cx="856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BCD05D-2B0A-4BA4-B7BC-37F03ADA5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326" y="5404213"/>
                <a:ext cx="85664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3EC30D4-1847-413B-B70E-0D4BB8C956EC}"/>
              </a:ext>
            </a:extLst>
          </p:cNvPr>
          <p:cNvSpPr/>
          <p:nvPr/>
        </p:nvSpPr>
        <p:spPr>
          <a:xfrm>
            <a:off x="4161676" y="5795759"/>
            <a:ext cx="2469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ea typeface="ＭＳ Ｐゴシック" pitchFamily="28" charset="-128"/>
              </a:rPr>
              <a:t>Moreau Envelope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2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62FA-0F06-47C4-A57F-9CE7FDFC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generate the samples</a:t>
            </a:r>
            <a:endParaRPr lang="es-A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349D21-954A-4C5B-8833-078634FA4E74}"/>
                  </a:ext>
                </a:extLst>
              </p:cNvPr>
              <p:cNvSpPr/>
              <p:nvPr/>
            </p:nvSpPr>
            <p:spPr>
              <a:xfrm>
                <a:off x="700548" y="1752600"/>
                <a:ext cx="6876362" cy="1171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𝕀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rad>
                      <m:r>
                        <a:rPr lang="es-A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s-A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3349D21-954A-4C5B-8833-078634FA4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48" y="1752600"/>
                <a:ext cx="6876362" cy="117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6ED7DCA-FF85-444E-837F-B8A04CBC67CD}"/>
              </a:ext>
            </a:extLst>
          </p:cNvPr>
          <p:cNvSpPr/>
          <p:nvPr/>
        </p:nvSpPr>
        <p:spPr>
          <a:xfrm>
            <a:off x="628650" y="1242486"/>
            <a:ext cx="715894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itchFamily="28" charset="-128"/>
              </a:rPr>
              <a:t>UNADJUSTED LANGEVIN ALGORITHM (ULA)</a:t>
            </a:r>
            <a:endParaRPr lang="en-GB" sz="2000" b="1" dirty="0">
              <a:solidFill>
                <a:srgbClr val="0070C0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7358E3-7064-4BA6-97DD-78F4D3F461D7}"/>
                  </a:ext>
                </a:extLst>
              </p:cNvPr>
              <p:cNvSpPr/>
              <p:nvPr/>
            </p:nvSpPr>
            <p:spPr>
              <a:xfrm>
                <a:off x="3262789" y="3033493"/>
                <a:ext cx="1802993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𝐴𝑥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A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A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7358E3-7064-4BA6-97DD-78F4D3F46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789" y="3033493"/>
                <a:ext cx="1802993" cy="564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C6184B-2F40-4CFC-BDC8-6F94D5277658}"/>
              </a:ext>
            </a:extLst>
          </p:cNvPr>
          <p:cNvCxnSpPr>
            <a:cxnSpLocks/>
          </p:cNvCxnSpPr>
          <p:nvPr/>
        </p:nvCxnSpPr>
        <p:spPr bwMode="auto">
          <a:xfrm>
            <a:off x="4074803" y="2731233"/>
            <a:ext cx="0" cy="30226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B45BA0-77B8-495F-B20C-DE477E26E4DC}"/>
              </a:ext>
            </a:extLst>
          </p:cNvPr>
          <p:cNvCxnSpPr/>
          <p:nvPr/>
        </p:nvCxnSpPr>
        <p:spPr bwMode="auto">
          <a:xfrm>
            <a:off x="4446845" y="3038775"/>
            <a:ext cx="594360" cy="613332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9AF1CF-CC5D-48FD-8985-F6DCA398B4F8}"/>
              </a:ext>
            </a:extLst>
          </p:cNvPr>
          <p:cNvCxnSpPr>
            <a:cxnSpLocks/>
          </p:cNvCxnSpPr>
          <p:nvPr/>
        </p:nvCxnSpPr>
        <p:spPr bwMode="auto">
          <a:xfrm flipH="1">
            <a:off x="4477389" y="3019804"/>
            <a:ext cx="503314" cy="509811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ACA899-5BAC-45ED-8851-80F15DDB40AF}"/>
              </a:ext>
            </a:extLst>
          </p:cNvPr>
          <p:cNvCxnSpPr>
            <a:cxnSpLocks/>
            <a:endCxn id="21" idx="1"/>
          </p:cNvCxnSpPr>
          <p:nvPr/>
        </p:nvCxnSpPr>
        <p:spPr bwMode="auto">
          <a:xfrm>
            <a:off x="4779544" y="3668857"/>
            <a:ext cx="175246" cy="2308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BCD05D-2B0A-4BA4-B7BC-37F03ADA502A}"/>
                  </a:ext>
                </a:extLst>
              </p:cNvPr>
              <p:cNvSpPr/>
              <p:nvPr/>
            </p:nvSpPr>
            <p:spPr>
              <a:xfrm>
                <a:off x="4954790" y="3715048"/>
                <a:ext cx="856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dirty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FBCD05D-2B0A-4BA4-B7BC-37F03ADA5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90" y="3715048"/>
                <a:ext cx="85664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3EC30D4-1847-413B-B70E-0D4BB8C956EC}"/>
              </a:ext>
            </a:extLst>
          </p:cNvPr>
          <p:cNvSpPr/>
          <p:nvPr/>
        </p:nvSpPr>
        <p:spPr>
          <a:xfrm>
            <a:off x="4572000" y="4031343"/>
            <a:ext cx="2469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ea typeface="ＭＳ Ｐゴシック" pitchFamily="28" charset="-128"/>
              </a:rPr>
              <a:t>Moreau Envelope</a:t>
            </a: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9A1B90-A57D-4461-A885-F6BD5ED4BA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8511"/>
          <a:stretch/>
        </p:blipFill>
        <p:spPr>
          <a:xfrm>
            <a:off x="93026" y="3497661"/>
            <a:ext cx="2946645" cy="2430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C07D182-9240-42EA-9A18-9EA07688DE54}"/>
                  </a:ext>
                </a:extLst>
              </p:cNvPr>
              <p:cNvSpPr/>
              <p:nvPr/>
            </p:nvSpPr>
            <p:spPr>
              <a:xfrm>
                <a:off x="-285102" y="5793911"/>
                <a:ext cx="38552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latin typeface="Calibri Light" panose="020F0302020204030204" pitchFamily="34" charset="0"/>
                    <a:ea typeface="ＭＳ Ｐゴシック" pitchFamily="28" charset="-128"/>
                  </a:rPr>
                  <a:t>Moreau-</a:t>
                </a:r>
                <a:r>
                  <a:rPr lang="en-US" sz="1800" dirty="0" err="1">
                    <a:latin typeface="Calibri Light" panose="020F0302020204030204" pitchFamily="34" charset="0"/>
                    <a:ea typeface="ＭＳ Ｐゴシック" pitchFamily="28" charset="-128"/>
                  </a:rPr>
                  <a:t>Yosida</a:t>
                </a:r>
                <a:r>
                  <a:rPr lang="en-US" sz="1800" dirty="0">
                    <a:latin typeface="Calibri Light" panose="020F0302020204030204" pitchFamily="34" charset="0"/>
                    <a:ea typeface="ＭＳ Ｐゴシック" pitchFamily="28" charset="-128"/>
                  </a:rPr>
                  <a:t> </a:t>
                </a:r>
                <a:r>
                  <a:rPr lang="en-US" sz="1800" dirty="0" err="1">
                    <a:latin typeface="Calibri Light" panose="020F0302020204030204" pitchFamily="34" charset="0"/>
                    <a:ea typeface="ＭＳ Ｐゴシック" pitchFamily="28" charset="-128"/>
                  </a:rPr>
                  <a:t>regularisation</a:t>
                </a:r>
                <a:r>
                  <a:rPr lang="en-US" sz="1800" dirty="0">
                    <a:latin typeface="Calibri Light" panose="020F0302020204030204" pitchFamily="34" charset="0"/>
                    <a:ea typeface="ＭＳ Ｐゴシック" pitchFamily="28" charset="-128"/>
                  </a:rPr>
                  <a:t>  controlled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ＭＳ Ｐゴシック" pitchFamily="28" charset="-128"/>
                      </a:rPr>
                      <m:t>𝜆</m:t>
                    </m:r>
                  </m:oMath>
                </a14:m>
                <a:endParaRPr lang="es-AR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C07D182-9240-42EA-9A18-9EA07688D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5102" y="5793911"/>
                <a:ext cx="3855268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F6FECC-8748-4A51-B2A3-234A4F684345}"/>
                  </a:ext>
                </a:extLst>
              </p:cNvPr>
              <p:cNvSpPr txBox="1"/>
              <p:nvPr/>
            </p:nvSpPr>
            <p:spPr>
              <a:xfrm>
                <a:off x="4439690" y="5534256"/>
                <a:ext cx="3608359" cy="393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s-A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s-AR" i="1" smtClean="0">
                              <a:latin typeface="Cambria Math" panose="02040503050406030204" pitchFamily="18" charset="0"/>
                            </a:rPr>
                            <m:t>inf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lim>
                      </m:limLow>
                      <m:d>
                        <m:dPr>
                          <m:begChr m:val="{"/>
                          <m:endChr m:val="}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F6FECC-8748-4A51-B2A3-234A4F684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690" y="5534256"/>
                <a:ext cx="3608359" cy="393698"/>
              </a:xfrm>
              <a:prstGeom prst="rect">
                <a:avLst/>
              </a:prstGeom>
              <a:blipFill>
                <a:blip r:embed="rId8"/>
                <a:stretch>
                  <a:fillRect l="-1014" t="-4688" b="-1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5660A2B-C4EE-4531-9FAA-B1F82DC4B682}"/>
              </a:ext>
            </a:extLst>
          </p:cNvPr>
          <p:cNvSpPr/>
          <p:nvPr/>
        </p:nvSpPr>
        <p:spPr>
          <a:xfrm>
            <a:off x="4936878" y="5155634"/>
            <a:ext cx="1869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infimal convolution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662D42-EDA4-4406-AF59-1F6C115F5069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3113" y="5482984"/>
            <a:ext cx="87623" cy="332323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3F88170D-3C16-4945-8559-46811640BC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" t="79529" r="-590" b="-10307"/>
          <a:stretch/>
        </p:blipFill>
        <p:spPr>
          <a:xfrm>
            <a:off x="476210" y="5155634"/>
            <a:ext cx="2313290" cy="7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62FA-0F06-47C4-A57F-9CE7FDFC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generate the samples</a:t>
            </a:r>
            <a:endParaRPr lang="es-A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980BFC-2CBD-4AA6-9DFA-CA86C4E935D9}"/>
                  </a:ext>
                </a:extLst>
              </p:cNvPr>
              <p:cNvSpPr/>
              <p:nvPr/>
            </p:nvSpPr>
            <p:spPr>
              <a:xfrm>
                <a:off x="628650" y="1348271"/>
                <a:ext cx="2733249" cy="433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A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sz="2000" i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e>
                          <m:r>
                            <a:rPr lang="es-A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s-AR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980BFC-2CBD-4AA6-9DFA-CA86C4E9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8271"/>
                <a:ext cx="2733249" cy="433004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C2BB08-AF4F-461F-82EC-DDB919853CFD}"/>
                  </a:ext>
                </a:extLst>
              </p:cNvPr>
              <p:cNvSpPr/>
              <p:nvPr/>
            </p:nvSpPr>
            <p:spPr>
              <a:xfrm>
                <a:off x="628650" y="1987428"/>
                <a:ext cx="2489848" cy="433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s-A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0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sz="2000" i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e>
                          <m:sSubSup>
                            <m:sSubSup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s-AR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C2BB08-AF4F-461F-82EC-DDB919853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87428"/>
                <a:ext cx="2489848" cy="433004"/>
              </a:xfrm>
              <a:prstGeom prst="rect">
                <a:avLst/>
              </a:prstGeom>
              <a:blipFill>
                <a:blip r:embed="rId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62787C3-FAA0-4E07-834E-F098AC16C7C8}"/>
              </a:ext>
            </a:extLst>
          </p:cNvPr>
          <p:cNvSpPr/>
          <p:nvPr/>
        </p:nvSpPr>
        <p:spPr>
          <a:xfrm>
            <a:off x="3491411" y="2035515"/>
            <a:ext cx="122423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ea typeface="ＭＳ Ｐゴシック" pitchFamily="28" charset="-128"/>
              </a:rPr>
              <a:t>PRIOR</a:t>
            </a:r>
            <a:endParaRPr lang="en-GB" sz="32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A54673-B421-4F81-91E3-B7C6B06DEA29}"/>
              </a:ext>
            </a:extLst>
          </p:cNvPr>
          <p:cNvSpPr/>
          <p:nvPr/>
        </p:nvSpPr>
        <p:spPr>
          <a:xfrm>
            <a:off x="3712640" y="1425602"/>
            <a:ext cx="122423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itchFamily="28" charset="-128"/>
              </a:rPr>
              <a:t>POSTERIOR</a:t>
            </a:r>
            <a:endParaRPr lang="en-GB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A41EFF65-4BF6-4AA0-B3F9-FFC67A1C954C}"/>
              </a:ext>
            </a:extLst>
          </p:cNvPr>
          <p:cNvSpPr txBox="1">
            <a:spLocks/>
          </p:cNvSpPr>
          <p:nvPr/>
        </p:nvSpPr>
        <p:spPr>
          <a:xfrm>
            <a:off x="8540579" y="655792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46ACC208-1EBA-42B5-BC96-A9F42F995667}" type="slidenum">
              <a:rPr lang="en-US" altLang="es-ES" smtClean="0"/>
              <a:pPr>
                <a:defRPr/>
              </a:pPr>
              <a:t>14</a:t>
            </a:fld>
            <a:endParaRPr lang="en-US" alt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39E8F72-0976-46AB-A6E7-64FC59B32B38}"/>
                  </a:ext>
                </a:extLst>
              </p:cNvPr>
              <p:cNvSpPr/>
              <p:nvPr/>
            </p:nvSpPr>
            <p:spPr>
              <a:xfrm>
                <a:off x="708697" y="3577721"/>
                <a:ext cx="9010493" cy="816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A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𝜆𝜃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GB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  <m:r>
                        <a:rPr lang="es-AR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s-A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39E8F72-0976-46AB-A6E7-64FC59B32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97" y="3577721"/>
                <a:ext cx="9010493" cy="816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611F8DF-F074-46B5-9FE7-147BDE9ABA92}"/>
                  </a:ext>
                </a:extLst>
              </p:cNvPr>
              <p:cNvSpPr/>
              <p:nvPr/>
            </p:nvSpPr>
            <p:spPr>
              <a:xfrm>
                <a:off x="4918876" y="4543206"/>
                <a:ext cx="18777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28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2800" dirty="0">
                          <a:solidFill>
                            <a:srgbClr val="00B050"/>
                          </a:solidFill>
                        </a:rPr>
                        <m:t> </m:t>
                      </m:r>
                    </m:oMath>
                  </m:oMathPara>
                </a14:m>
                <a:endParaRPr lang="es-AR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611F8DF-F074-46B5-9FE7-147BDE9AB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76" y="4543206"/>
                <a:ext cx="18777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>
            <a:extLst>
              <a:ext uri="{FF2B5EF4-FFF2-40B4-BE49-F238E27FC236}">
                <a16:creationId xmlns:a16="http://schemas.microsoft.com/office/drawing/2014/main" id="{9FA49192-E3A9-48C9-BE50-5C8B614B21CB}"/>
              </a:ext>
            </a:extLst>
          </p:cNvPr>
          <p:cNvSpPr/>
          <p:nvPr/>
        </p:nvSpPr>
        <p:spPr bwMode="auto">
          <a:xfrm rot="16200000">
            <a:off x="5656193" y="3597499"/>
            <a:ext cx="302261" cy="1835887"/>
          </a:xfrm>
          <a:prstGeom prst="leftBrace">
            <a:avLst>
              <a:gd name="adj1" fmla="val 67156"/>
              <a:gd name="adj2" fmla="val 50000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822264C7-EAF2-467D-A503-3503B5F447BF}"/>
              </a:ext>
            </a:extLst>
          </p:cNvPr>
          <p:cNvSpPr/>
          <p:nvPr/>
        </p:nvSpPr>
        <p:spPr bwMode="auto">
          <a:xfrm rot="16200000">
            <a:off x="4864335" y="3504161"/>
            <a:ext cx="329733" cy="4038602"/>
          </a:xfrm>
          <a:prstGeom prst="leftBrace">
            <a:avLst>
              <a:gd name="adj1" fmla="val 67156"/>
              <a:gd name="adj2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FEE113-AF54-4068-BC09-2959A3066879}"/>
                  </a:ext>
                </a:extLst>
              </p:cNvPr>
              <p:cNvSpPr/>
              <p:nvPr/>
            </p:nvSpPr>
            <p:spPr>
              <a:xfrm>
                <a:off x="3253133" y="4804816"/>
                <a:ext cx="1405834" cy="652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AR" sz="1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s-AR" sz="18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s-A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AR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FEE113-AF54-4068-BC09-2959A3066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33" y="4804816"/>
                <a:ext cx="1405834" cy="6525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AD8A0E-3EC2-4C3F-9C5D-253C021C2455}"/>
                  </a:ext>
                </a:extLst>
              </p:cNvPr>
              <p:cNvSpPr/>
              <p:nvPr/>
            </p:nvSpPr>
            <p:spPr>
              <a:xfrm>
                <a:off x="2878302" y="4748128"/>
                <a:ext cx="5523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AD8A0E-3EC2-4C3F-9C5D-253C021C2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302" y="4748128"/>
                <a:ext cx="55233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DFBD56-78B9-42B3-8512-404409A370B6}"/>
                  </a:ext>
                </a:extLst>
              </p:cNvPr>
              <p:cNvSpPr/>
              <p:nvPr/>
            </p:nvSpPr>
            <p:spPr>
              <a:xfrm>
                <a:off x="642329" y="4409907"/>
                <a:ext cx="1850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s-A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s-A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s-A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s-A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A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0, </m:t>
                          </m:r>
                          <m:r>
                            <a:rPr lang="es-A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𝕀</m:t>
                          </m:r>
                          <m:r>
                            <a:rPr lang="es-A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DFBD56-78B9-42B3-8512-404409A37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29" y="4409907"/>
                <a:ext cx="1850443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5E6B2538-8094-47B5-A89B-87B2E0637F6F}"/>
              </a:ext>
            </a:extLst>
          </p:cNvPr>
          <p:cNvSpPr/>
          <p:nvPr/>
        </p:nvSpPr>
        <p:spPr>
          <a:xfrm>
            <a:off x="685800" y="2932056"/>
            <a:ext cx="715894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itchFamily="28" charset="-128"/>
              </a:rPr>
              <a:t>MOREAU-YOSIDA UNADJUSTED LANGEVIN ALGORITHM (MYULA)</a:t>
            </a:r>
            <a:endParaRPr lang="en-GB" sz="2000" b="1" dirty="0">
              <a:solidFill>
                <a:srgbClr val="0070C0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69617E7-782F-4601-A48C-F8FAB543D863}"/>
                  </a:ext>
                </a:extLst>
              </p:cNvPr>
              <p:cNvSpPr/>
              <p:nvPr/>
            </p:nvSpPr>
            <p:spPr>
              <a:xfrm>
                <a:off x="628650" y="6231552"/>
                <a:ext cx="4601516" cy="522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𝜆𝜃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1" dirty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i="1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 dirty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AR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s-AR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 dirty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s-AR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AR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69617E7-782F-4601-A48C-F8FAB543D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231552"/>
                <a:ext cx="4601516" cy="522644"/>
              </a:xfrm>
              <a:prstGeom prst="rect">
                <a:avLst/>
              </a:prstGeom>
              <a:blipFill>
                <a:blip r:embed="rId1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BA08A7-F4FC-4DDD-B6F4-E70B4460845C}"/>
                  </a:ext>
                </a:extLst>
              </p:cNvPr>
              <p:cNvSpPr txBox="1"/>
              <p:nvPr/>
            </p:nvSpPr>
            <p:spPr>
              <a:xfrm>
                <a:off x="2672610" y="5717149"/>
                <a:ext cx="48577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DBA08A7-F4FC-4DDD-B6F4-E70B4460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610" y="5717149"/>
                <a:ext cx="485775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039E5FF7-916B-49D5-8B48-A0DFF88419C7}"/>
              </a:ext>
            </a:extLst>
          </p:cNvPr>
          <p:cNvSpPr/>
          <p:nvPr/>
        </p:nvSpPr>
        <p:spPr bwMode="auto">
          <a:xfrm rot="16200000">
            <a:off x="3745928" y="3772852"/>
            <a:ext cx="302261" cy="1485180"/>
          </a:xfrm>
          <a:prstGeom prst="leftBrace">
            <a:avLst>
              <a:gd name="adj1" fmla="val 67156"/>
              <a:gd name="adj2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8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95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A41EFF65-4BF6-4AA0-B3F9-FFC67A1C954C}"/>
              </a:ext>
            </a:extLst>
          </p:cNvPr>
          <p:cNvSpPr txBox="1">
            <a:spLocks/>
          </p:cNvSpPr>
          <p:nvPr/>
        </p:nvSpPr>
        <p:spPr>
          <a:xfrm>
            <a:off x="8540579" y="655792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46ACC208-1EBA-42B5-BC96-A9F42F995667}" type="slidenum">
              <a:rPr lang="en-US" altLang="es-ES" smtClean="0"/>
              <a:pPr>
                <a:defRPr/>
              </a:pPr>
              <a:t>15</a:t>
            </a:fld>
            <a:endParaRPr lang="en-US" alt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39E8F72-0976-46AB-A6E7-64FC59B32B38}"/>
                  </a:ext>
                </a:extLst>
              </p:cNvPr>
              <p:cNvSpPr/>
              <p:nvPr/>
            </p:nvSpPr>
            <p:spPr>
              <a:xfrm>
                <a:off x="700548" y="3575685"/>
                <a:ext cx="10179862" cy="816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A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s-A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AR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𝜆𝜃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rad>
                      <m:r>
                        <a:rPr lang="es-AR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s-A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39E8F72-0976-46AB-A6E7-64FC59B32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48" y="3575685"/>
                <a:ext cx="10179862" cy="816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3D4124FE-0BF5-4B09-89A2-CFA5D4492633}"/>
              </a:ext>
            </a:extLst>
          </p:cNvPr>
          <p:cNvSpPr/>
          <p:nvPr/>
        </p:nvSpPr>
        <p:spPr>
          <a:xfrm>
            <a:off x="685800" y="2932056"/>
            <a:ext cx="715894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itchFamily="28" charset="-128"/>
              </a:rPr>
              <a:t>MOREAU-YOSIDA UNADJUSTED LANGEVIN ALGORITHM (MYULA)</a:t>
            </a:r>
            <a:endParaRPr lang="en-GB" sz="2000" b="1" dirty="0">
              <a:solidFill>
                <a:srgbClr val="0070C0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094C73-FE7E-42F6-A374-2837A6D3C755}"/>
                  </a:ext>
                </a:extLst>
              </p:cNvPr>
              <p:cNvSpPr/>
              <p:nvPr/>
            </p:nvSpPr>
            <p:spPr>
              <a:xfrm>
                <a:off x="172880" y="4426603"/>
                <a:ext cx="7444515" cy="816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𝜆𝜃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rad>
                      <m:r>
                        <a:rPr lang="es-AR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s-A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094C73-FE7E-42F6-A374-2837A6D3C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" y="4426603"/>
                <a:ext cx="7444515" cy="816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A2D4274-45E9-4C6B-ACD1-FD060FFA99A0}"/>
              </a:ext>
            </a:extLst>
          </p:cNvPr>
          <p:cNvSpPr/>
          <p:nvPr/>
        </p:nvSpPr>
        <p:spPr>
          <a:xfrm>
            <a:off x="802148" y="5582727"/>
            <a:ext cx="866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arXiv:1612.07471v1 [stat.CO]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150E953-5DD6-4414-A323-0534529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z="2800" dirty="0"/>
              <a:t>How to generate the samples</a:t>
            </a:r>
            <a:endParaRPr lang="es-A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F635C5E-7C83-4D82-8340-F923B9D5E95F}"/>
                  </a:ext>
                </a:extLst>
              </p:cNvPr>
              <p:cNvSpPr/>
              <p:nvPr/>
            </p:nvSpPr>
            <p:spPr>
              <a:xfrm>
                <a:off x="628650" y="1348271"/>
                <a:ext cx="2733249" cy="433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A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sz="2000" i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e>
                          <m:r>
                            <a:rPr lang="es-A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s-AR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F635C5E-7C83-4D82-8340-F923B9D5E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8271"/>
                <a:ext cx="2733249" cy="433004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E07E431-DDFA-4D95-B93E-D6EFCDD52243}"/>
                  </a:ext>
                </a:extLst>
              </p:cNvPr>
              <p:cNvSpPr/>
              <p:nvPr/>
            </p:nvSpPr>
            <p:spPr>
              <a:xfrm>
                <a:off x="628650" y="1987428"/>
                <a:ext cx="2489848" cy="433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s-A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0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s-AR" sz="2000" i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d>
                        <m:dPr>
                          <m:ctrlPr>
                            <a:rPr lang="es-A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e>
                          <m:sSubSup>
                            <m:sSubSupPr>
                              <m:ctrlPr>
                                <a:rPr lang="es-A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s-AR" sz="20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E07E431-DDFA-4D95-B93E-D6EFCDD52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987428"/>
                <a:ext cx="2489848" cy="433004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345D733F-B338-43AA-B934-EF904DE3F1C2}"/>
              </a:ext>
            </a:extLst>
          </p:cNvPr>
          <p:cNvSpPr/>
          <p:nvPr/>
        </p:nvSpPr>
        <p:spPr>
          <a:xfrm>
            <a:off x="3491411" y="2035515"/>
            <a:ext cx="122423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  <a:ea typeface="ＭＳ Ｐゴシック" pitchFamily="28" charset="-128"/>
              </a:rPr>
              <a:t>PRIOR</a:t>
            </a:r>
            <a:endParaRPr lang="en-GB" sz="32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2A894-EC7D-49FA-94C0-4BE4B7713DBC}"/>
              </a:ext>
            </a:extLst>
          </p:cNvPr>
          <p:cNvSpPr/>
          <p:nvPr/>
        </p:nvSpPr>
        <p:spPr>
          <a:xfrm>
            <a:off x="3712640" y="1425602"/>
            <a:ext cx="122423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itchFamily="28" charset="-128"/>
              </a:rPr>
              <a:t>POSTERIOR</a:t>
            </a:r>
            <a:endParaRPr lang="en-GB" sz="32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5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36A8900-C9CE-4586-823C-2C8B365C71AD}"/>
              </a:ext>
            </a:extLst>
          </p:cNvPr>
          <p:cNvGrpSpPr/>
          <p:nvPr/>
        </p:nvGrpSpPr>
        <p:grpSpPr>
          <a:xfrm>
            <a:off x="5493580" y="4308590"/>
            <a:ext cx="1248277" cy="1064978"/>
            <a:chOff x="-263070" y="2656414"/>
            <a:chExt cx="6840141" cy="3484504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820E94E-94E9-4955-B665-FDC9EA77DE0C}"/>
                </a:ext>
              </a:extLst>
            </p:cNvPr>
            <p:cNvGrpSpPr/>
            <p:nvPr/>
          </p:nvGrpSpPr>
          <p:grpSpPr>
            <a:xfrm>
              <a:off x="-263070" y="2656414"/>
              <a:ext cx="6840141" cy="3274497"/>
              <a:chOff x="916422" y="3627367"/>
              <a:chExt cx="5578764" cy="3274497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3BD44153-5191-495B-BDBB-A355C18A4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011682" y="4371705"/>
                <a:ext cx="3290186" cy="208081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DB815842-CF94-4C44-A8C6-394D1160DF08}"/>
                      </a:ext>
                    </a:extLst>
                  </p:cNvPr>
                  <p:cNvSpPr/>
                  <p:nvPr/>
                </p:nvSpPr>
                <p:spPr>
                  <a:xfrm>
                    <a:off x="916422" y="3627367"/>
                    <a:ext cx="3447362" cy="80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lang="en-GB" sz="1000" dirty="0"/>
                  </a:p>
                </p:txBody>
              </p:sp>
            </mc:Choice>
            <mc:Fallback xmlns="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DB815842-CF94-4C44-A8C6-394D1160DF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422" y="3627367"/>
                    <a:ext cx="3447362" cy="80561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2313A32-454C-418B-A7F9-D9538F757ADD}"/>
                      </a:ext>
                    </a:extLst>
                  </p:cNvPr>
                  <p:cNvSpPr/>
                  <p:nvPr/>
                </p:nvSpPr>
                <p:spPr>
                  <a:xfrm>
                    <a:off x="5201638" y="6096253"/>
                    <a:ext cx="1293548" cy="80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2313A32-454C-418B-A7F9-D9538F757A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638" y="6096253"/>
                    <a:ext cx="1293548" cy="8056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17A594B-0AF6-4E71-9852-100DCD21698A}"/>
                    </a:ext>
                  </a:extLst>
                </p:cNvPr>
                <p:cNvSpPr/>
                <p:nvPr/>
              </p:nvSpPr>
              <p:spPr>
                <a:xfrm>
                  <a:off x="2206731" y="5255793"/>
                  <a:ext cx="2928909" cy="8851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  <m:r>
                          <a:rPr lang="en-GB" sz="1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17A594B-0AF6-4E71-9852-100DCD2169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731" y="5255793"/>
                  <a:ext cx="2928909" cy="8851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C24F5FF-4AFA-427F-A426-AFE255E00E20}"/>
                </a:ext>
              </a:extLst>
            </p:cNvPr>
            <p:cNvSpPr/>
            <p:nvPr/>
          </p:nvSpPr>
          <p:spPr bwMode="auto">
            <a:xfrm>
              <a:off x="3069663" y="3530691"/>
              <a:ext cx="45719" cy="45719"/>
            </a:xfrm>
            <a:prstGeom prst="ellipse">
              <a:avLst/>
            </a:prstGeom>
            <a:solidFill>
              <a:srgbClr val="2525FF"/>
            </a:solidFill>
            <a:ln w="9525" cap="flat" cmpd="sng" algn="ctr">
              <a:solidFill>
                <a:srgbClr val="5151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5250935-04B2-41A3-AC3F-9533E9B7AD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90740" y="3576410"/>
              <a:ext cx="0" cy="17335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44970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5500779" y="4441546"/>
                <a:ext cx="429052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/>
                        <m:t> </m:t>
                      </m:r>
                      <m:r>
                        <a:rPr lang="en-GB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/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79" y="4441546"/>
                <a:ext cx="4290524" cy="276742"/>
              </a:xfrm>
              <a:prstGeom prst="rect">
                <a:avLst/>
              </a:prstGeom>
              <a:blipFill>
                <a:blip r:embed="rId1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3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/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rgbClr val="00B0F0"/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rgbClr val="00B0F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rgbClr val="0070C0"/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6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/>
                      <m:t>∝</m:t>
                    </m:r>
                  </m:oMath>
                </a14:m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</p:spTree>
    <p:extLst>
      <p:ext uri="{BB962C8B-B14F-4D97-AF65-F5344CB8AC3E}">
        <p14:creationId xmlns:p14="http://schemas.microsoft.com/office/powerpoint/2010/main" val="245505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" name="Picture 175">
            <a:extLst>
              <a:ext uri="{FF2B5EF4-FFF2-40B4-BE49-F238E27FC236}">
                <a16:creationId xmlns:a16="http://schemas.microsoft.com/office/drawing/2014/main" id="{3BD44153-5191-495B-BDBB-A355C18A49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650" y="4536084"/>
            <a:ext cx="736196" cy="63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/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/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GB" sz="10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/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id="{7C24F5FF-4AFA-427F-A426-AFE255E00E20}"/>
              </a:ext>
            </a:extLst>
          </p:cNvPr>
          <p:cNvSpPr/>
          <p:nvPr/>
        </p:nvSpPr>
        <p:spPr bwMode="auto">
          <a:xfrm>
            <a:off x="6101780" y="4575798"/>
            <a:ext cx="8343" cy="13973"/>
          </a:xfrm>
          <a:prstGeom prst="ellipse">
            <a:avLst/>
          </a:prstGeom>
          <a:solidFill>
            <a:srgbClr val="2525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5250935-04B2-41A3-AC3F-9533E9B7AD22}"/>
              </a:ext>
            </a:extLst>
          </p:cNvPr>
          <p:cNvCxnSpPr>
            <a:cxnSpLocks/>
          </p:cNvCxnSpPr>
          <p:nvPr/>
        </p:nvCxnSpPr>
        <p:spPr bwMode="auto">
          <a:xfrm>
            <a:off x="6105626" y="4589771"/>
            <a:ext cx="0" cy="529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20664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GB" sz="11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5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7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FA2EC0A2-A457-4FB2-A475-2AE58E2FF0A9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6E854C-39AF-4425-A467-45A6D4F49BEB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A107A3-B389-449E-8AB2-485C9E989A49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95517A-A626-408A-92DA-E289EF4753B1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7038C2"/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rgbClr val="7038C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FDFBFDC8-28A5-4F14-8F75-B00580162774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C20898F0-237B-498E-9A32-9CFBB3ECA00E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2C8ADFAF-E948-44D9-954C-E26B7911FC78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60C321E2-B01E-4358-9522-A53D2757503C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rgbClr val="FF000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2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TextBox 221">
            <a:extLst>
              <a:ext uri="{FF2B5EF4-FFF2-40B4-BE49-F238E27FC236}">
                <a16:creationId xmlns:a16="http://schemas.microsoft.com/office/drawing/2014/main" id="{8CF95782-D853-48C4-A476-843F7768DF64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2AF4679-0B33-4440-B2A9-1A19B2370958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8C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Imaging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2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2E9C56E6-A927-4739-AFEB-2D49783BFFD8}"/>
              </a:ext>
            </a:extLst>
          </p:cNvPr>
          <p:cNvSpPr/>
          <p:nvPr/>
        </p:nvSpPr>
        <p:spPr>
          <a:xfrm rot="17065222" flipH="1">
            <a:off x="3964341" y="3205107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DBE53-5A26-4E20-A65D-E937A78E22E6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2613D-A5B7-4922-B584-C2C0CB948C8E}"/>
              </a:ext>
            </a:extLst>
          </p:cNvPr>
          <p:cNvSpPr/>
          <p:nvPr/>
        </p:nvSpPr>
        <p:spPr>
          <a:xfrm>
            <a:off x="59841" y="104429"/>
            <a:ext cx="296482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8C2"/>
                </a:solidFill>
                <a:latin typeface="Calibri Light" panose="020F0302020204030204" pitchFamily="34" charset="0"/>
                <a:ea typeface="ＭＳ Ｐゴシック" pitchFamily="28" charset="-128"/>
              </a:rPr>
              <a:t>TV non-blind deconvolution</a:t>
            </a:r>
            <a:endParaRPr lang="en-GB" b="1" dirty="0">
              <a:solidFill>
                <a:srgbClr val="7038C2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6B18A-6DB7-49F8-A69E-FD78F15FD447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192" y="3284721"/>
            <a:ext cx="2214762" cy="1573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90CAEAD9-9C5D-4F94-9EA7-593AF025C6EB}"/>
                  </a:ext>
                </a:extLst>
              </p:cNvPr>
              <p:cNvSpPr/>
              <p:nvPr/>
            </p:nvSpPr>
            <p:spPr>
              <a:xfrm>
                <a:off x="-369421" y="481740"/>
                <a:ext cx="36254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s-AR" sz="1800" dirty="0"/>
                  <a:t>Regularisation  </a:t>
                </a:r>
                <a14:m>
                  <m:oMath xmlns:m="http://schemas.openxmlformats.org/officeDocument/2006/math">
                    <m:r>
                      <a:rPr lang="es-AR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AR" sz="1800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𝑇𝑉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90CAEAD9-9C5D-4F94-9EA7-593AF025C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9421" y="481740"/>
                <a:ext cx="3625480" cy="369332"/>
              </a:xfrm>
              <a:prstGeom prst="rect">
                <a:avLst/>
              </a:prstGeom>
              <a:blipFill>
                <a:blip r:embed="rId2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92A772E-CF73-4B11-BF65-0E3DD8398CE3}"/>
              </a:ext>
            </a:extLst>
          </p:cNvPr>
          <p:cNvGrpSpPr/>
          <p:nvPr/>
        </p:nvGrpSpPr>
        <p:grpSpPr>
          <a:xfrm>
            <a:off x="184719" y="1993278"/>
            <a:ext cx="3084790" cy="1265231"/>
            <a:chOff x="6235308" y="4579586"/>
            <a:chExt cx="2167501" cy="1082018"/>
          </a:xfrm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6023DC36-DF91-46E7-B541-28A3B0D9A519}"/>
                </a:ext>
              </a:extLst>
            </p:cNvPr>
            <p:cNvGrpSpPr/>
            <p:nvPr/>
          </p:nvGrpSpPr>
          <p:grpSpPr>
            <a:xfrm>
              <a:off x="6235308" y="4732986"/>
              <a:ext cx="2167501" cy="838240"/>
              <a:chOff x="4377612" y="2986499"/>
              <a:chExt cx="2167501" cy="8382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DC7106E7-1A39-407C-90EC-0D703D4A595B}"/>
                      </a:ext>
                    </a:extLst>
                  </p:cNvPr>
                  <p:cNvSpPr/>
                  <p:nvPr/>
                </p:nvSpPr>
                <p:spPr>
                  <a:xfrm>
                    <a:off x="4823202" y="2986499"/>
                    <a:ext cx="1241943" cy="4589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s-A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A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en-US" sz="1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s-AR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AR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oMath>
                      </m:oMathPara>
                    </a14:m>
                    <a:endParaRPr lang="es-AR" sz="14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DC7106E7-1A39-407C-90EC-0D703D4A59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3202" y="2986499"/>
                    <a:ext cx="1241943" cy="458916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0B5FFD54-E4B4-4938-9319-CFB7875F7C61}"/>
                      </a:ext>
                    </a:extLst>
                  </p:cNvPr>
                  <p:cNvSpPr/>
                  <p:nvPr/>
                </p:nvSpPr>
                <p:spPr>
                  <a:xfrm>
                    <a:off x="4377612" y="3429926"/>
                    <a:ext cx="2167501" cy="39481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s-AR" sz="12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  <a:ea typeface="ＭＳ Ｐゴシック" pitchFamily="28" charset="-128"/>
                      </a:rPr>
                      <a:t> k-homogeneous</a:t>
                    </a:r>
                  </a:p>
                  <a:p>
                    <a:pPr algn="ctr"/>
                    <a:r>
                      <a: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  <a:ea typeface="ＭＳ Ｐゴシック" pitchFamily="28" charset="-128"/>
                      </a:rPr>
                      <a:t>Scalar </a:t>
                    </a:r>
                    <a14:m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28" charset="-128"/>
                          </a:rPr>
                          <m:t>𝜃</m:t>
                        </m:r>
                      </m:oMath>
                    </a14:m>
                    <a:endParaRPr lang="en-GB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0B5FFD54-E4B4-4938-9319-CFB7875F7C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7612" y="3429926"/>
                    <a:ext cx="2167501" cy="394813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921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5" name="Cloud 244">
              <a:extLst>
                <a:ext uri="{FF2B5EF4-FFF2-40B4-BE49-F238E27FC236}">
                  <a16:creationId xmlns:a16="http://schemas.microsoft.com/office/drawing/2014/main" id="{E0EF923F-3483-4792-B9F8-30BAADF685B6}"/>
                </a:ext>
              </a:extLst>
            </p:cNvPr>
            <p:cNvSpPr/>
            <p:nvPr/>
          </p:nvSpPr>
          <p:spPr bwMode="auto">
            <a:xfrm>
              <a:off x="6460891" y="4579586"/>
              <a:ext cx="1664226" cy="1082018"/>
            </a:xfrm>
            <a:prstGeom prst="cloud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6A49E1-6757-4929-A874-23249A337FF1}"/>
              </a:ext>
            </a:extLst>
          </p:cNvPr>
          <p:cNvGrpSpPr/>
          <p:nvPr/>
        </p:nvGrpSpPr>
        <p:grpSpPr>
          <a:xfrm>
            <a:off x="201001" y="1072755"/>
            <a:ext cx="3180281" cy="770919"/>
            <a:chOff x="74081" y="538842"/>
            <a:chExt cx="3180281" cy="7709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5133AE5-35F2-4295-80E6-D8CEC0076386}"/>
                    </a:ext>
                  </a:extLst>
                </p:cNvPr>
                <p:cNvSpPr/>
                <p:nvPr/>
              </p:nvSpPr>
              <p:spPr>
                <a:xfrm>
                  <a:off x="139048" y="848481"/>
                  <a:ext cx="2486258" cy="4612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s-AR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s-AR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s-A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s-AR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≈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f>
                          <m:fPr>
                            <m:ctrlPr>
                              <a:rPr lang="es-AR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s-A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 smtClean="0">
                                    <a:solidFill>
                                      <a:srgbClr val="7038C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7038C2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7038C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i="1">
                                    <a:solidFill>
                                      <a:srgbClr val="7038C2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s-AR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5133AE5-35F2-4295-80E6-D8CEC00763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48" y="848481"/>
                  <a:ext cx="2486258" cy="461280"/>
                </a:xfrm>
                <a:prstGeom prst="rect">
                  <a:avLst/>
                </a:prstGeom>
                <a:blipFill>
                  <a:blip r:embed="rId27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BCC25DF6-DC4C-4E7B-8810-07B8641BCECD}"/>
                    </a:ext>
                  </a:extLst>
                </p:cNvPr>
                <p:cNvSpPr/>
                <p:nvPr/>
              </p:nvSpPr>
              <p:spPr>
                <a:xfrm>
                  <a:off x="144277" y="538842"/>
                  <a:ext cx="1970155" cy="330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AR" sz="1400" i="1" smtClean="0">
                                <a:solidFill>
                                  <a:srgbClr val="7038C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7038C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s-AR" sz="1400" i="1">
                                <a:solidFill>
                                  <a:srgbClr val="7038C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AR" sz="1400" i="0">
                                <a:solidFill>
                                  <a:srgbClr val="7038C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s-AR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s-A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s-A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AR" sz="14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s-AR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s-AR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s-AR" sz="1400" i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s-AR" sz="1400" dirty="0"/>
                </a:p>
              </p:txBody>
            </p:sp>
          </mc:Choice>
          <mc:Fallback xmlns="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BCC25DF6-DC4C-4E7B-8810-07B8641BCE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277" y="538842"/>
                  <a:ext cx="1970155" cy="3307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5C4470D1-2173-426C-A81A-222AD646F3BF}"/>
                </a:ext>
              </a:extLst>
            </p:cNvPr>
            <p:cNvSpPr/>
            <p:nvPr/>
          </p:nvSpPr>
          <p:spPr>
            <a:xfrm>
              <a:off x="2030124" y="538999"/>
              <a:ext cx="1224238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2800" dirty="0">
                <a:latin typeface="Calibri Light" panose="020F0302020204030204" pitchFamily="34" charset="0"/>
              </a:endParaRPr>
            </a:p>
          </p:txBody>
        </p:sp>
        <p:sp>
          <p:nvSpPr>
            <p:cNvPr id="250" name="Left Brace 249">
              <a:extLst>
                <a:ext uri="{FF2B5EF4-FFF2-40B4-BE49-F238E27FC236}">
                  <a16:creationId xmlns:a16="http://schemas.microsoft.com/office/drawing/2014/main" id="{780547CE-F297-4835-A143-9C1A10DA16F3}"/>
                </a:ext>
              </a:extLst>
            </p:cNvPr>
            <p:cNvSpPr/>
            <p:nvPr/>
          </p:nvSpPr>
          <p:spPr bwMode="auto">
            <a:xfrm>
              <a:off x="74081" y="549877"/>
              <a:ext cx="160182" cy="641915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id="{53ACEF59-97F1-4166-88C5-790F1CB8E869}"/>
              </a:ext>
            </a:extLst>
          </p:cNvPr>
          <p:cNvSpPr/>
          <p:nvPr/>
        </p:nvSpPr>
        <p:spPr>
          <a:xfrm rot="5091475">
            <a:off x="1282866" y="1636400"/>
            <a:ext cx="623994" cy="713756"/>
          </a:xfrm>
          <a:prstGeom prst="arc">
            <a:avLst>
              <a:gd name="adj1" fmla="val 13919723"/>
              <a:gd name="adj2" fmla="val 18595337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D15BFC-A5AA-418E-96CE-DE48486634F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778" y="4949689"/>
            <a:ext cx="2745144" cy="1870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5CDB92-3A36-4863-8B34-6AE8E5FB44D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086317" y="5393999"/>
            <a:ext cx="2250635" cy="1371627"/>
          </a:xfrm>
          <a:prstGeom prst="rect">
            <a:avLst/>
          </a:prstGeom>
        </p:spPr>
      </p:pic>
      <p:sp>
        <p:nvSpPr>
          <p:cNvPr id="254" name="Rectangle 253">
            <a:extLst>
              <a:ext uri="{FF2B5EF4-FFF2-40B4-BE49-F238E27FC236}">
                <a16:creationId xmlns:a16="http://schemas.microsoft.com/office/drawing/2014/main" id="{2C3A0FB9-E4FD-4DED-9D4B-DC536CC01DBC}"/>
              </a:ext>
            </a:extLst>
          </p:cNvPr>
          <p:cNvSpPr/>
          <p:nvPr/>
        </p:nvSpPr>
        <p:spPr>
          <a:xfrm>
            <a:off x="5357856" y="5531216"/>
            <a:ext cx="463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>
                <a:solidFill>
                  <a:srgbClr val="FF0000"/>
                </a:solidFill>
              </a:rPr>
              <a:t>min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F0BCABD8-0196-4E9B-9725-4E7BF46851F2}"/>
              </a:ext>
            </a:extLst>
          </p:cNvPr>
          <p:cNvCxnSpPr>
            <a:cxnSpLocks/>
          </p:cNvCxnSpPr>
          <p:nvPr/>
        </p:nvCxnSpPr>
        <p:spPr bwMode="auto">
          <a:xfrm flipV="1">
            <a:off x="5210506" y="5705868"/>
            <a:ext cx="242793" cy="357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50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" name="Picture 175">
            <a:extLst>
              <a:ext uri="{FF2B5EF4-FFF2-40B4-BE49-F238E27FC236}">
                <a16:creationId xmlns:a16="http://schemas.microsoft.com/office/drawing/2014/main" id="{3BD44153-5191-495B-BDBB-A355C18A49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650" y="4536084"/>
            <a:ext cx="736196" cy="63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/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/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GB" sz="10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/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id="{7C24F5FF-4AFA-427F-A426-AFE255E00E20}"/>
              </a:ext>
            </a:extLst>
          </p:cNvPr>
          <p:cNvSpPr/>
          <p:nvPr/>
        </p:nvSpPr>
        <p:spPr bwMode="auto">
          <a:xfrm>
            <a:off x="6101780" y="4575798"/>
            <a:ext cx="8343" cy="13973"/>
          </a:xfrm>
          <a:prstGeom prst="ellipse">
            <a:avLst/>
          </a:prstGeom>
          <a:solidFill>
            <a:srgbClr val="2525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5250935-04B2-41A3-AC3F-9533E9B7AD22}"/>
              </a:ext>
            </a:extLst>
          </p:cNvPr>
          <p:cNvCxnSpPr>
            <a:cxnSpLocks/>
          </p:cNvCxnSpPr>
          <p:nvPr/>
        </p:nvCxnSpPr>
        <p:spPr bwMode="auto">
          <a:xfrm>
            <a:off x="6105626" y="4589771"/>
            <a:ext cx="0" cy="529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20664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GB" sz="11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5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7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4DD09B75-1B39-4209-BFD0-3126E8C4333B}"/>
              </a:ext>
            </a:extLst>
          </p:cNvPr>
          <p:cNvSpPr/>
          <p:nvPr/>
        </p:nvSpPr>
        <p:spPr>
          <a:xfrm rot="16200000" flipH="1" flipV="1">
            <a:off x="4571220" y="4378385"/>
            <a:ext cx="968988" cy="972420"/>
          </a:xfrm>
          <a:prstGeom prst="arc">
            <a:avLst>
              <a:gd name="adj1" fmla="val 10322406"/>
              <a:gd name="adj2" fmla="val 105828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FA2EC0A2-A457-4FB2-A475-2AE58E2FF0A9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6E854C-39AF-4425-A467-45A6D4F49BEB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6A09FB7-8D0D-4D58-8340-B1528A005EB3}"/>
              </a:ext>
            </a:extLst>
          </p:cNvPr>
          <p:cNvSpPr/>
          <p:nvPr/>
        </p:nvSpPr>
        <p:spPr>
          <a:xfrm>
            <a:off x="2949257" y="53856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HYPERSPECTRAL</a:t>
            </a:r>
          </a:p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        UNMIXING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A107A3-B389-449E-8AB2-485C9E989A49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95517A-A626-408A-92DA-E289EF4753B1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7038C2"/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rgbClr val="7038C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FDFBFDC8-28A5-4F14-8F75-B00580162774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C20898F0-237B-498E-9A32-9CFBB3ECA00E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2C8ADFAF-E948-44D9-954C-E26B7911FC78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60C321E2-B01E-4358-9522-A53D2757503C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13BE836-EB6E-4D00-933D-AC4C8F81BD71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rgbClr val="7038C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rgbClr val="FF000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2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/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MULTIVARIATE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effectLst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𝜃</m:t>
                    </m:r>
                  </m:oMath>
                </a14:m>
                <a:endPara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  <a:blipFill>
                <a:blip r:embed="rId2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Arc 165">
            <a:extLst>
              <a:ext uri="{FF2B5EF4-FFF2-40B4-BE49-F238E27FC236}">
                <a16:creationId xmlns:a16="http://schemas.microsoft.com/office/drawing/2014/main" id="{A8BBDB79-B895-49B8-9C51-150B2F63DDCD}"/>
              </a:ext>
            </a:extLst>
          </p:cNvPr>
          <p:cNvSpPr/>
          <p:nvPr/>
        </p:nvSpPr>
        <p:spPr>
          <a:xfrm rot="9021160" flipV="1">
            <a:off x="3596975" y="543388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E7E55DE1-17E7-44E0-9B4F-CE7223EAFA0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5" b="14792"/>
          <a:stretch/>
        </p:blipFill>
        <p:spPr>
          <a:xfrm>
            <a:off x="363247" y="5798225"/>
            <a:ext cx="3901908" cy="879397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8CF95782-D853-48C4-A476-843F7768DF64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2AF4679-0B33-4440-B2A9-1A19B2370958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8C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Imaging Experiments</a:t>
            </a:r>
          </a:p>
        </p:txBody>
      </p:sp>
      <p:sp>
        <p:nvSpPr>
          <p:cNvPr id="224" name="Arc 223">
            <a:extLst>
              <a:ext uri="{FF2B5EF4-FFF2-40B4-BE49-F238E27FC236}">
                <a16:creationId xmlns:a16="http://schemas.microsoft.com/office/drawing/2014/main" id="{406F3261-10D4-45FD-8CA1-C5C761DC6404}"/>
              </a:ext>
            </a:extLst>
          </p:cNvPr>
          <p:cNvSpPr/>
          <p:nvPr/>
        </p:nvSpPr>
        <p:spPr>
          <a:xfrm rot="10416638" flipV="1">
            <a:off x="1162495" y="5613124"/>
            <a:ext cx="2927085" cy="913744"/>
          </a:xfrm>
          <a:prstGeom prst="arc">
            <a:avLst>
              <a:gd name="adj1" fmla="val 13726019"/>
              <a:gd name="adj2" fmla="val 20862779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Arc 224">
            <a:extLst>
              <a:ext uri="{FF2B5EF4-FFF2-40B4-BE49-F238E27FC236}">
                <a16:creationId xmlns:a16="http://schemas.microsoft.com/office/drawing/2014/main" id="{4706D019-2352-4744-9D51-4E2A33219A3F}"/>
              </a:ext>
            </a:extLst>
          </p:cNvPr>
          <p:cNvSpPr/>
          <p:nvPr/>
        </p:nvSpPr>
        <p:spPr>
          <a:xfrm rot="9026856" flipV="1">
            <a:off x="2320638" y="5699030"/>
            <a:ext cx="1249308" cy="570522"/>
          </a:xfrm>
          <a:prstGeom prst="arc">
            <a:avLst>
              <a:gd name="adj1" fmla="val 13427505"/>
              <a:gd name="adj2" fmla="val 18588365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Arc 225">
            <a:extLst>
              <a:ext uri="{FF2B5EF4-FFF2-40B4-BE49-F238E27FC236}">
                <a16:creationId xmlns:a16="http://schemas.microsoft.com/office/drawing/2014/main" id="{D4154A24-E24E-4482-946F-9C5B557C3F98}"/>
              </a:ext>
            </a:extLst>
          </p:cNvPr>
          <p:cNvSpPr/>
          <p:nvPr/>
        </p:nvSpPr>
        <p:spPr>
          <a:xfrm rot="5693794" flipV="1">
            <a:off x="3137479" y="5527395"/>
            <a:ext cx="602842" cy="570522"/>
          </a:xfrm>
          <a:prstGeom prst="arc">
            <a:avLst>
              <a:gd name="adj1" fmla="val 14295450"/>
              <a:gd name="adj2" fmla="val 18588365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2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2E9C56E6-A927-4739-AFEB-2D49783BFFD8}"/>
              </a:ext>
            </a:extLst>
          </p:cNvPr>
          <p:cNvSpPr/>
          <p:nvPr/>
        </p:nvSpPr>
        <p:spPr>
          <a:xfrm rot="17065222" flipH="1">
            <a:off x="3964341" y="3205107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DBE53-5A26-4E20-A65D-E937A78E22E6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F22D1-5AE2-4B06-A6D6-90F2249B6C09}"/>
              </a:ext>
            </a:extLst>
          </p:cNvPr>
          <p:cNvSpPr/>
          <p:nvPr/>
        </p:nvSpPr>
        <p:spPr>
          <a:xfrm>
            <a:off x="728602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20dB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49967-7BB5-4DDB-862F-EBCF72F0369C}"/>
              </a:ext>
            </a:extLst>
          </p:cNvPr>
          <p:cNvSpPr/>
          <p:nvPr/>
        </p:nvSpPr>
        <p:spPr>
          <a:xfrm>
            <a:off x="1848826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30dB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67F01-E3B6-4954-B097-4A4D607C188C}"/>
              </a:ext>
            </a:extLst>
          </p:cNvPr>
          <p:cNvSpPr/>
          <p:nvPr/>
        </p:nvSpPr>
        <p:spPr>
          <a:xfrm>
            <a:off x="3361191" y="6611779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40dB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F60F3BD-3BFB-4696-B031-07D9BE6F4800}"/>
              </a:ext>
            </a:extLst>
          </p:cNvPr>
          <p:cNvSpPr/>
          <p:nvPr/>
        </p:nvSpPr>
        <p:spPr>
          <a:xfrm>
            <a:off x="56791" y="32167"/>
            <a:ext cx="364655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8C2"/>
                </a:solidFill>
                <a:latin typeface="Calibri Light" panose="020F0302020204030204" pitchFamily="34" charset="0"/>
                <a:ea typeface="ＭＳ Ｐゴシック" pitchFamily="28" charset="-128"/>
              </a:rPr>
              <a:t>Hyperspectral Unmixing</a:t>
            </a:r>
            <a:endParaRPr lang="en-GB" b="1" dirty="0">
              <a:solidFill>
                <a:srgbClr val="7038C2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8181F3-9F47-4A1B-B7AB-CAE341FD26DE}"/>
              </a:ext>
            </a:extLst>
          </p:cNvPr>
          <p:cNvCxnSpPr>
            <a:cxnSpLocks/>
          </p:cNvCxnSpPr>
          <p:nvPr/>
        </p:nvCxnSpPr>
        <p:spPr bwMode="auto">
          <a:xfrm>
            <a:off x="2205396" y="810626"/>
            <a:ext cx="449913" cy="4498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8C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CFCC6409-AC29-42F5-A637-78DFC3B79C78}"/>
                  </a:ext>
                </a:extLst>
              </p:cNvPr>
              <p:cNvSpPr/>
              <p:nvPr/>
            </p:nvSpPr>
            <p:spPr>
              <a:xfrm>
                <a:off x="2486204" y="3247191"/>
                <a:ext cx="1360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12×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CFCC6409-AC29-42F5-A637-78DFC3B79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04" y="3247191"/>
                <a:ext cx="1360501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FCD74E9-1B96-4094-82F9-F50C4AFE3970}"/>
                  </a:ext>
                </a:extLst>
              </p:cNvPr>
              <p:cNvSpPr/>
              <p:nvPr/>
            </p:nvSpPr>
            <p:spPr>
              <a:xfrm>
                <a:off x="1318406" y="1677141"/>
                <a:ext cx="1157689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24×12</m:t>
                      </m:r>
                    </m:oMath>
                  </m:oMathPara>
                </a14:m>
                <a:endParaRPr lang="en-GB" sz="18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FCD74E9-1B96-4094-82F9-F50C4AFE3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406" y="1677141"/>
                <a:ext cx="115768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2D1924A1-7DB4-4B53-9627-B3E9F175A732}"/>
                  </a:ext>
                </a:extLst>
              </p:cNvPr>
              <p:cNvSpPr/>
              <p:nvPr/>
            </p:nvSpPr>
            <p:spPr>
              <a:xfrm>
                <a:off x="-473009" y="3817945"/>
                <a:ext cx="43294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s-AR" sz="1800" dirty="0">
                    <a:solidFill>
                      <a:srgbClr val="7038C2"/>
                    </a:solidFill>
                  </a:rPr>
                  <a:t>Regularisation</a:t>
                </a:r>
                <a:r>
                  <a:rPr lang="es-AR" sz="1800" dirty="0"/>
                  <a:t>  </a:t>
                </a:r>
                <a14:m>
                  <m:oMath xmlns:m="http://schemas.openxmlformats.org/officeDocument/2006/math">
                    <m:r>
                      <a:rPr lang="es-AR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A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𝑇𝑉</m:t>
                    </m:r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800" dirty="0"/>
                  <a:t> +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1800" b="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.   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800" b="1" dirty="0"/>
              </a:p>
            </p:txBody>
          </p:sp>
        </mc:Choice>
        <mc:Fallback xmlns=""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2D1924A1-7DB4-4B53-9627-B3E9F175A7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3009" y="3817945"/>
                <a:ext cx="4329455" cy="646331"/>
              </a:xfrm>
              <a:prstGeom prst="rect">
                <a:avLst/>
              </a:prstGeom>
              <a:blipFill>
                <a:blip r:embed="rId27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E064A9EB-811B-4BAA-B89D-C9A9A5657114}"/>
                  </a:ext>
                </a:extLst>
              </p:cNvPr>
              <p:cNvSpPr/>
              <p:nvPr/>
            </p:nvSpPr>
            <p:spPr>
              <a:xfrm>
                <a:off x="787449" y="449705"/>
                <a:ext cx="23282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E064A9EB-811B-4BAA-B89D-C9A9A5657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49" y="449705"/>
                <a:ext cx="2328266" cy="461665"/>
              </a:xfrm>
              <a:prstGeom prst="rect">
                <a:avLst/>
              </a:prstGeom>
              <a:blipFill>
                <a:blip r:embed="rId2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1F1BAA53-ACE0-43A6-99DB-C01DD901D66C}"/>
              </a:ext>
            </a:extLst>
          </p:cNvPr>
          <p:cNvCxnSpPr>
            <a:cxnSpLocks/>
          </p:cNvCxnSpPr>
          <p:nvPr/>
        </p:nvCxnSpPr>
        <p:spPr bwMode="auto">
          <a:xfrm>
            <a:off x="1813775" y="876799"/>
            <a:ext cx="97306" cy="8412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8C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C465DC4B-1024-47CD-9AC0-9C0855A18241}"/>
              </a:ext>
            </a:extLst>
          </p:cNvPr>
          <p:cNvCxnSpPr>
            <a:cxnSpLocks/>
            <a:endCxn id="235" idx="0"/>
          </p:cNvCxnSpPr>
          <p:nvPr/>
        </p:nvCxnSpPr>
        <p:spPr bwMode="auto">
          <a:xfrm flipH="1">
            <a:off x="959059" y="894780"/>
            <a:ext cx="46650" cy="5273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8C2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DD64516-74A4-4613-BB62-318BDB486316}"/>
                  </a:ext>
                </a:extLst>
              </p:cNvPr>
              <p:cNvSpPr/>
              <p:nvPr/>
            </p:nvSpPr>
            <p:spPr>
              <a:xfrm>
                <a:off x="376399" y="1422141"/>
                <a:ext cx="1165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24×</m:t>
                      </m:r>
                      <m:r>
                        <a:rPr lang="en-US" sz="1800" b="0" i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sz="18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DD64516-74A4-4613-BB62-318BDB486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99" y="1422141"/>
                <a:ext cx="1165319" cy="369332"/>
              </a:xfrm>
              <a:prstGeom prst="rect">
                <a:avLst/>
              </a:prstGeom>
              <a:blipFill>
                <a:blip r:embed="rId2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329CAD61-CD9B-4E0D-AAED-B6988311AEC2}"/>
                  </a:ext>
                </a:extLst>
              </p:cNvPr>
              <p:cNvSpPr/>
              <p:nvPr/>
            </p:nvSpPr>
            <p:spPr>
              <a:xfrm>
                <a:off x="122765" y="270448"/>
                <a:ext cx="1594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=75×75</m:t>
                      </m:r>
                    </m:oMath>
                  </m:oMathPara>
                </a14:m>
                <a:endParaRPr lang="en-GB" sz="1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329CAD61-CD9B-4E0D-AAED-B6988311A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65" y="270448"/>
                <a:ext cx="1594924" cy="369332"/>
              </a:xfrm>
              <a:prstGeom prst="rect">
                <a:avLst/>
              </a:prstGeom>
              <a:blipFill>
                <a:blip r:embed="rId3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2598D3A-229A-4F33-A9B4-B42FD131ED7E}"/>
              </a:ext>
            </a:extLst>
          </p:cNvPr>
          <p:cNvGrpSpPr/>
          <p:nvPr/>
        </p:nvGrpSpPr>
        <p:grpSpPr>
          <a:xfrm>
            <a:off x="305798" y="1860624"/>
            <a:ext cx="992280" cy="1134018"/>
            <a:chOff x="3553216" y="3341146"/>
            <a:chExt cx="1920715" cy="2195071"/>
          </a:xfrm>
        </p:grpSpPr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3BA518DA-E58E-41F5-9750-09CF6A041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4398233" y="3341146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6AAFB3C3-551C-4FBB-B397-83DD464AA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4311487" y="3477590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98307AB2-FA31-4F67-A45E-41395B7C1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4204692" y="3614711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E6D6AB6B-9AA9-45CB-AFD0-5B2DA0B02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4117946" y="3751155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459092DF-9F66-4E9F-89B9-3A7D0E2D3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4024454" y="3904046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id="{84DD2438-FDED-46E3-BAF3-70CBBEFE1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3937708" y="4040490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6448F955-D4D8-430D-B1D3-5565BB3D9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3848430" y="4193192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6F85CDD1-FDC8-454C-ABBE-CAD59096C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3761684" y="4329636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4E244444-40B0-4F76-AE1A-BBD906338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3639962" y="4455460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51608783-ED90-4550-ACDF-687061EE4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artisticGlass/>
                      </a14:imgEffect>
                    </a14:imgLayer>
                  </a14:imgProps>
                </a:ext>
              </a:extLst>
            </a:blip>
            <a:srcRect l="37769" t="4347" r="38834" b="57120"/>
            <a:stretch/>
          </p:blipFill>
          <p:spPr>
            <a:xfrm>
              <a:off x="3553216" y="4591904"/>
              <a:ext cx="1075698" cy="944313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sp>
        <p:nvSpPr>
          <p:cNvPr id="251" name="Rectangle 250">
            <a:extLst>
              <a:ext uri="{FF2B5EF4-FFF2-40B4-BE49-F238E27FC236}">
                <a16:creationId xmlns:a16="http://schemas.microsoft.com/office/drawing/2014/main" id="{58293C61-D2F1-4292-91C8-FE4240E1B339}"/>
              </a:ext>
            </a:extLst>
          </p:cNvPr>
          <p:cNvSpPr/>
          <p:nvPr/>
        </p:nvSpPr>
        <p:spPr>
          <a:xfrm>
            <a:off x="2571420" y="2771891"/>
            <a:ext cx="1195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7038C2"/>
                </a:solidFill>
                <a:latin typeface="Calibri Light" panose="020F0302020204030204" pitchFamily="34" charset="0"/>
                <a:ea typeface="ＭＳ Ｐゴシック" pitchFamily="28" charset="-128"/>
                <a:cs typeface="ＭＳ Ｐゴシック" pitchFamily="28" charset="-128"/>
              </a:rPr>
              <a:t>FRACTIONAL</a:t>
            </a:r>
          </a:p>
          <a:p>
            <a:pPr algn="ctr"/>
            <a:r>
              <a:rPr lang="en-US" sz="1400" dirty="0">
                <a:solidFill>
                  <a:srgbClr val="7038C2"/>
                </a:solidFill>
                <a:latin typeface="Calibri Light" panose="020F0302020204030204" pitchFamily="34" charset="0"/>
                <a:ea typeface="ＭＳ Ｐゴシック" pitchFamily="28" charset="-128"/>
                <a:cs typeface="ＭＳ Ｐゴシック" pitchFamily="28" charset="-128"/>
              </a:rPr>
              <a:t>ABUNDANCES</a:t>
            </a:r>
            <a:endParaRPr lang="en-GB" sz="1400" dirty="0">
              <a:solidFill>
                <a:srgbClr val="7038C2"/>
              </a:solidFill>
              <a:latin typeface="Calibri Light" panose="020F0302020204030204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605A3FD-6D2B-4537-84DC-2EFA3B6FB4B7}"/>
              </a:ext>
            </a:extLst>
          </p:cNvPr>
          <p:cNvSpPr/>
          <p:nvPr/>
        </p:nvSpPr>
        <p:spPr>
          <a:xfrm>
            <a:off x="1418191" y="2010436"/>
            <a:ext cx="107465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7038C2"/>
                </a:solidFill>
                <a:latin typeface="Calibri Light" panose="020F0302020204030204" pitchFamily="34" charset="0"/>
                <a:ea typeface="ＭＳ Ｐゴシック" pitchFamily="28" charset="-128"/>
                <a:cs typeface="ＭＳ Ｐゴシック" pitchFamily="28" charset="-128"/>
              </a:rPr>
              <a:t>SIGNATURE</a:t>
            </a:r>
          </a:p>
          <a:p>
            <a:pPr algn="ctr"/>
            <a:r>
              <a:rPr lang="en-US" sz="1400" dirty="0">
                <a:solidFill>
                  <a:srgbClr val="7038C2"/>
                </a:solidFill>
                <a:latin typeface="Calibri Light" panose="020F0302020204030204" pitchFamily="34" charset="0"/>
                <a:ea typeface="ＭＳ Ｐゴシック" pitchFamily="28" charset="-128"/>
                <a:cs typeface="ＭＳ Ｐゴシック" pitchFamily="28" charset="-128"/>
              </a:rPr>
              <a:t>DICTIONARY</a:t>
            </a:r>
            <a:endParaRPr lang="en-GB" sz="1400" dirty="0">
              <a:solidFill>
                <a:srgbClr val="7038C2"/>
              </a:solidFill>
              <a:latin typeface="Calibri Light" panose="020F0302020204030204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73070DCA-CE09-4D8C-93C8-F9424C0BC49C}"/>
              </a:ext>
            </a:extLst>
          </p:cNvPr>
          <p:cNvSpPr/>
          <p:nvPr/>
        </p:nvSpPr>
        <p:spPr>
          <a:xfrm>
            <a:off x="-1943" y="3144105"/>
            <a:ext cx="1425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7038C2"/>
                </a:solidFill>
                <a:latin typeface="Calibri Light" panose="020F0302020204030204" pitchFamily="34" charset="0"/>
                <a:ea typeface="ＭＳ Ｐゴシック" pitchFamily="28" charset="-128"/>
                <a:cs typeface="ＭＳ Ｐゴシック" pitchFamily="28" charset="-128"/>
              </a:rPr>
              <a:t>MEASUREMENTS</a:t>
            </a:r>
            <a:endParaRPr lang="en-GB" sz="1400" dirty="0">
              <a:solidFill>
                <a:srgbClr val="7038C2"/>
              </a:solidFill>
              <a:latin typeface="Calibri Light" panose="020F0302020204030204" pitchFamily="34" charset="0"/>
              <a:ea typeface="ＭＳ Ｐゴシック" pitchFamily="28" charset="-128"/>
              <a:cs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A63EA45-86C9-4EA4-A135-3706BC21EB69}"/>
                  </a:ext>
                </a:extLst>
              </p:cNvPr>
              <p:cNvSpPr/>
              <p:nvPr/>
            </p:nvSpPr>
            <p:spPr>
              <a:xfrm>
                <a:off x="2576510" y="1187360"/>
                <a:ext cx="16734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2×</m:t>
                    </m:r>
                    <m:r>
                      <a:rPr lang="en-US" sz="1800" b="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GB" sz="1800" dirty="0">
                    <a:solidFill>
                      <a:schemeClr val="bg2">
                        <a:lumMod val="75000"/>
                      </a:schemeClr>
                    </a:solidFill>
                  </a:rPr>
                  <a:t>=67500</a:t>
                </a:r>
              </a:p>
            </p:txBody>
          </p:sp>
        </mc:Choice>
        <mc:Fallback xmlns=""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A63EA45-86C9-4EA4-A135-3706BC21E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510" y="1187360"/>
                <a:ext cx="1673471" cy="369332"/>
              </a:xfrm>
              <a:prstGeom prst="rect">
                <a:avLst/>
              </a:prstGeom>
              <a:blipFill>
                <a:blip r:embed="rId33"/>
                <a:stretch>
                  <a:fillRect t="-10000" r="-219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E14B433A-6D8E-473C-897A-38138FABEEE3}"/>
                  </a:ext>
                </a:extLst>
              </p:cNvPr>
              <p:cNvSpPr/>
              <p:nvPr/>
            </p:nvSpPr>
            <p:spPr>
              <a:xfrm>
                <a:off x="-68358" y="3396710"/>
                <a:ext cx="14666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224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E14B433A-6D8E-473C-897A-38138FABE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358" y="3396710"/>
                <a:ext cx="1466619" cy="369332"/>
              </a:xfrm>
              <a:prstGeom prst="rect">
                <a:avLst/>
              </a:prstGeom>
              <a:blipFill>
                <a:blip r:embed="rId3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" name="Grupp 36">
            <a:extLst>
              <a:ext uri="{FF2B5EF4-FFF2-40B4-BE49-F238E27FC236}">
                <a16:creationId xmlns:a16="http://schemas.microsoft.com/office/drawing/2014/main" id="{C0F47A1C-245C-41E6-8F13-A15BE3886183}"/>
              </a:ext>
            </a:extLst>
          </p:cNvPr>
          <p:cNvGrpSpPr/>
          <p:nvPr/>
        </p:nvGrpSpPr>
        <p:grpSpPr>
          <a:xfrm>
            <a:off x="2580868" y="1581336"/>
            <a:ext cx="1067496" cy="1186460"/>
            <a:chOff x="9246036" y="1206642"/>
            <a:chExt cx="1841258" cy="2046450"/>
          </a:xfrm>
        </p:grpSpPr>
        <p:pic>
          <p:nvPicPr>
            <p:cNvPr id="257" name="Picture 30">
              <a:extLst>
                <a:ext uri="{FF2B5EF4-FFF2-40B4-BE49-F238E27FC236}">
                  <a16:creationId xmlns:a16="http://schemas.microsoft.com/office/drawing/2014/main" id="{3758AE19-CC14-4897-A490-7E1A1E9DD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70522" t="56300" r="6081" b="4946"/>
            <a:stretch/>
          </p:blipFill>
          <p:spPr>
            <a:xfrm>
              <a:off x="10011596" y="1206642"/>
              <a:ext cx="1075698" cy="94978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58" name="Picture 31">
              <a:extLst>
                <a:ext uri="{FF2B5EF4-FFF2-40B4-BE49-F238E27FC236}">
                  <a16:creationId xmlns:a16="http://schemas.microsoft.com/office/drawing/2014/main" id="{69F2ED28-93D3-4FA5-9FC3-F5EB04C33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37663" t="55387" r="38940" b="5238"/>
            <a:stretch/>
          </p:blipFill>
          <p:spPr>
            <a:xfrm>
              <a:off x="9810766" y="1457668"/>
              <a:ext cx="1075698" cy="964970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59" name="Picture 32">
              <a:extLst>
                <a:ext uri="{FF2B5EF4-FFF2-40B4-BE49-F238E27FC236}">
                  <a16:creationId xmlns:a16="http://schemas.microsoft.com/office/drawing/2014/main" id="{2E470D8D-389D-4CE8-A633-9995ED9FD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5032" t="55645" r="71571" b="5123"/>
            <a:stretch/>
          </p:blipFill>
          <p:spPr>
            <a:xfrm>
              <a:off x="9636640" y="1752209"/>
              <a:ext cx="1075698" cy="961471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60" name="Picture 33">
              <a:extLst>
                <a:ext uri="{FF2B5EF4-FFF2-40B4-BE49-F238E27FC236}">
                  <a16:creationId xmlns:a16="http://schemas.microsoft.com/office/drawing/2014/main" id="{71FEBE50-9CBE-440A-BFB5-CE7AB88AD6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70673" t="3493" r="5930" b="56925"/>
            <a:stretch/>
          </p:blipFill>
          <p:spPr>
            <a:xfrm>
              <a:off x="9456418" y="2034668"/>
              <a:ext cx="1075698" cy="970054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61" name="Picture 34">
              <a:extLst>
                <a:ext uri="{FF2B5EF4-FFF2-40B4-BE49-F238E27FC236}">
                  <a16:creationId xmlns:a16="http://schemas.microsoft.com/office/drawing/2014/main" id="{FFF7F32B-21AA-441A-B37F-1C8C38008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l="37769" t="3297" r="38834" b="57120"/>
            <a:stretch/>
          </p:blipFill>
          <p:spPr>
            <a:xfrm>
              <a:off x="9246036" y="2283038"/>
              <a:ext cx="1075698" cy="970054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15379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" name="Picture 175">
            <a:extLst>
              <a:ext uri="{FF2B5EF4-FFF2-40B4-BE49-F238E27FC236}">
                <a16:creationId xmlns:a16="http://schemas.microsoft.com/office/drawing/2014/main" id="{3BD44153-5191-495B-BDBB-A355C18A49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650" y="4536084"/>
            <a:ext cx="736196" cy="63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/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/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GB" sz="10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/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id="{7C24F5FF-4AFA-427F-A426-AFE255E00E20}"/>
              </a:ext>
            </a:extLst>
          </p:cNvPr>
          <p:cNvSpPr/>
          <p:nvPr/>
        </p:nvSpPr>
        <p:spPr bwMode="auto">
          <a:xfrm>
            <a:off x="6101780" y="4575798"/>
            <a:ext cx="8343" cy="13973"/>
          </a:xfrm>
          <a:prstGeom prst="ellipse">
            <a:avLst/>
          </a:prstGeom>
          <a:solidFill>
            <a:srgbClr val="2525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5250935-04B2-41A3-AC3F-9533E9B7AD22}"/>
              </a:ext>
            </a:extLst>
          </p:cNvPr>
          <p:cNvCxnSpPr>
            <a:cxnSpLocks/>
          </p:cNvCxnSpPr>
          <p:nvPr/>
        </p:nvCxnSpPr>
        <p:spPr bwMode="auto">
          <a:xfrm>
            <a:off x="6105626" y="4589771"/>
            <a:ext cx="0" cy="529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20664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GB" sz="11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5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7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4DD09B75-1B39-4209-BFD0-3126E8C4333B}"/>
              </a:ext>
            </a:extLst>
          </p:cNvPr>
          <p:cNvSpPr/>
          <p:nvPr/>
        </p:nvSpPr>
        <p:spPr>
          <a:xfrm rot="16200000" flipH="1" flipV="1">
            <a:off x="4571220" y="4378385"/>
            <a:ext cx="968988" cy="972420"/>
          </a:xfrm>
          <a:prstGeom prst="arc">
            <a:avLst>
              <a:gd name="adj1" fmla="val 10322406"/>
              <a:gd name="adj2" fmla="val 105828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FA2EC0A2-A457-4FB2-A475-2AE58E2FF0A9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6E854C-39AF-4425-A467-45A6D4F49BEB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6A09FB7-8D0D-4D58-8340-B1528A005EB3}"/>
              </a:ext>
            </a:extLst>
          </p:cNvPr>
          <p:cNvSpPr/>
          <p:nvPr/>
        </p:nvSpPr>
        <p:spPr>
          <a:xfrm>
            <a:off x="2949257" y="53856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HYPERSPECTRAL</a:t>
            </a:r>
          </a:p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        UNMIXING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A56E95C-37C7-41B3-A002-79F52B7877B9}"/>
              </a:ext>
            </a:extLst>
          </p:cNvPr>
          <p:cNvSpPr/>
          <p:nvPr/>
        </p:nvSpPr>
        <p:spPr>
          <a:xfrm>
            <a:off x="4561245" y="5581383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TGV-DENOISING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A107A3-B389-449E-8AB2-485C9E989A49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95517A-A626-408A-92DA-E289EF4753B1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7038C2"/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rgbClr val="7038C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FDFBFDC8-28A5-4F14-8F75-B00580162774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C20898F0-237B-498E-9A32-9CFBB3ECA00E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2C8ADFAF-E948-44D9-954C-E26B7911FC78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60C321E2-B01E-4358-9522-A53D2757503C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13BE836-EB6E-4D00-933D-AC4C8F81BD71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rgbClr val="7038C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rgbClr val="FF000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2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93F0018-A0A6-4F62-A8E1-306637B665A5}"/>
              </a:ext>
            </a:extLst>
          </p:cNvPr>
          <p:cNvGrpSpPr/>
          <p:nvPr/>
        </p:nvGrpSpPr>
        <p:grpSpPr>
          <a:xfrm>
            <a:off x="4516063" y="5848217"/>
            <a:ext cx="1067553" cy="967672"/>
            <a:chOff x="147136" y="2032000"/>
            <a:chExt cx="3893902" cy="3529586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5A4CA3E-E1D0-4252-92FD-D687ABA0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28600" y="2032000"/>
              <a:ext cx="3812438" cy="345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/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80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blipFill>
                  <a:blip r:embed="rId23"/>
                  <a:stretch>
                    <a:fillRect l="-41176" r="-17647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/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80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blipFill>
                  <a:blip r:embed="rId24"/>
                  <a:stretch>
                    <a:fillRect l="-35294" r="-23529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/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MULTIVARIATE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effectLst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𝜃</m:t>
                    </m:r>
                  </m:oMath>
                </a14:m>
                <a:endPara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  <a:blipFill>
                <a:blip r:embed="rId2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Arc 165">
            <a:extLst>
              <a:ext uri="{FF2B5EF4-FFF2-40B4-BE49-F238E27FC236}">
                <a16:creationId xmlns:a16="http://schemas.microsoft.com/office/drawing/2014/main" id="{A8BBDB79-B895-49B8-9C51-150B2F63DDCD}"/>
              </a:ext>
            </a:extLst>
          </p:cNvPr>
          <p:cNvSpPr/>
          <p:nvPr/>
        </p:nvSpPr>
        <p:spPr>
          <a:xfrm rot="9021160" flipV="1">
            <a:off x="3596975" y="543388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Arc 219">
            <a:extLst>
              <a:ext uri="{FF2B5EF4-FFF2-40B4-BE49-F238E27FC236}">
                <a16:creationId xmlns:a16="http://schemas.microsoft.com/office/drawing/2014/main" id="{F7F30A24-8BB4-4507-AE01-566ED865EEC1}"/>
              </a:ext>
            </a:extLst>
          </p:cNvPr>
          <p:cNvSpPr/>
          <p:nvPr/>
        </p:nvSpPr>
        <p:spPr>
          <a:xfrm rot="13039950" flipH="1" flipV="1">
            <a:off x="3966891" y="5419630"/>
            <a:ext cx="132166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E7E55DE1-17E7-44E0-9B4F-CE7223EAFA04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5" b="14792"/>
          <a:stretch/>
        </p:blipFill>
        <p:spPr>
          <a:xfrm>
            <a:off x="363247" y="5798225"/>
            <a:ext cx="3901908" cy="879397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8CF95782-D853-48C4-A476-843F7768DF64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2AF4679-0B33-4440-B2A9-1A19B2370958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8C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Imaging Experiments</a:t>
            </a:r>
          </a:p>
        </p:txBody>
      </p:sp>
      <p:sp>
        <p:nvSpPr>
          <p:cNvPr id="224" name="Arc 223">
            <a:extLst>
              <a:ext uri="{FF2B5EF4-FFF2-40B4-BE49-F238E27FC236}">
                <a16:creationId xmlns:a16="http://schemas.microsoft.com/office/drawing/2014/main" id="{406F3261-10D4-45FD-8CA1-C5C761DC6404}"/>
              </a:ext>
            </a:extLst>
          </p:cNvPr>
          <p:cNvSpPr/>
          <p:nvPr/>
        </p:nvSpPr>
        <p:spPr>
          <a:xfrm rot="10416638" flipV="1">
            <a:off x="1162495" y="5613124"/>
            <a:ext cx="2927085" cy="913744"/>
          </a:xfrm>
          <a:prstGeom prst="arc">
            <a:avLst>
              <a:gd name="adj1" fmla="val 13726019"/>
              <a:gd name="adj2" fmla="val 20862779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Arc 224">
            <a:extLst>
              <a:ext uri="{FF2B5EF4-FFF2-40B4-BE49-F238E27FC236}">
                <a16:creationId xmlns:a16="http://schemas.microsoft.com/office/drawing/2014/main" id="{4706D019-2352-4744-9D51-4E2A33219A3F}"/>
              </a:ext>
            </a:extLst>
          </p:cNvPr>
          <p:cNvSpPr/>
          <p:nvPr/>
        </p:nvSpPr>
        <p:spPr>
          <a:xfrm rot="9026856" flipV="1">
            <a:off x="2320638" y="5699030"/>
            <a:ext cx="1249308" cy="570522"/>
          </a:xfrm>
          <a:prstGeom prst="arc">
            <a:avLst>
              <a:gd name="adj1" fmla="val 13427505"/>
              <a:gd name="adj2" fmla="val 18588365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Arc 225">
            <a:extLst>
              <a:ext uri="{FF2B5EF4-FFF2-40B4-BE49-F238E27FC236}">
                <a16:creationId xmlns:a16="http://schemas.microsoft.com/office/drawing/2014/main" id="{D4154A24-E24E-4482-946F-9C5B557C3F98}"/>
              </a:ext>
            </a:extLst>
          </p:cNvPr>
          <p:cNvSpPr/>
          <p:nvPr/>
        </p:nvSpPr>
        <p:spPr>
          <a:xfrm rot="5693794" flipV="1">
            <a:off x="3137479" y="5527395"/>
            <a:ext cx="602842" cy="570522"/>
          </a:xfrm>
          <a:prstGeom prst="arc">
            <a:avLst>
              <a:gd name="adj1" fmla="val 14295450"/>
              <a:gd name="adj2" fmla="val 18588365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2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2E9C56E6-A927-4739-AFEB-2D49783BFFD8}"/>
              </a:ext>
            </a:extLst>
          </p:cNvPr>
          <p:cNvSpPr/>
          <p:nvPr/>
        </p:nvSpPr>
        <p:spPr>
          <a:xfrm rot="17065222" flipH="1">
            <a:off x="3964341" y="3205107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DBE53-5A26-4E20-A65D-E937A78E22E6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F22D1-5AE2-4B06-A6D6-90F2249B6C09}"/>
              </a:ext>
            </a:extLst>
          </p:cNvPr>
          <p:cNvSpPr/>
          <p:nvPr/>
        </p:nvSpPr>
        <p:spPr>
          <a:xfrm>
            <a:off x="728602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20dB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49967-7BB5-4DDB-862F-EBCF72F0369C}"/>
              </a:ext>
            </a:extLst>
          </p:cNvPr>
          <p:cNvSpPr/>
          <p:nvPr/>
        </p:nvSpPr>
        <p:spPr>
          <a:xfrm>
            <a:off x="1848826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30dB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67F01-E3B6-4954-B097-4A4D607C188C}"/>
              </a:ext>
            </a:extLst>
          </p:cNvPr>
          <p:cNvSpPr/>
          <p:nvPr/>
        </p:nvSpPr>
        <p:spPr>
          <a:xfrm>
            <a:off x="3361191" y="6611779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40dB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7DDCB6-6314-4555-A22B-93700B965B50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90" y="615260"/>
            <a:ext cx="3895917" cy="3442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9052F-E306-4131-A4F0-CF4AD2B8330D}"/>
                  </a:ext>
                </a:extLst>
              </p:cNvPr>
              <p:cNvSpPr txBox="1"/>
              <p:nvPr/>
            </p:nvSpPr>
            <p:spPr>
              <a:xfrm>
                <a:off x="1486449" y="3751318"/>
                <a:ext cx="306203" cy="283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19052F-E306-4131-A4F0-CF4AD2B83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49" y="3751318"/>
                <a:ext cx="306203" cy="283419"/>
              </a:xfrm>
              <a:prstGeom prst="rect">
                <a:avLst/>
              </a:prstGeom>
              <a:blipFill>
                <a:blip r:embed="rId29"/>
                <a:stretch>
                  <a:fillRect l="-16000" r="-2000" b="-1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E62ECD-1E9A-488D-A40C-FCB4C62AE430}"/>
                  </a:ext>
                </a:extLst>
              </p:cNvPr>
              <p:cNvSpPr txBox="1"/>
              <p:nvPr/>
            </p:nvSpPr>
            <p:spPr>
              <a:xfrm>
                <a:off x="3502767" y="3028195"/>
                <a:ext cx="300612" cy="283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E62ECD-1E9A-488D-A40C-FCB4C62AE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67" y="3028195"/>
                <a:ext cx="300612" cy="283419"/>
              </a:xfrm>
              <a:prstGeom prst="rect">
                <a:avLst/>
              </a:prstGeom>
              <a:blipFill>
                <a:blip r:embed="rId30"/>
                <a:stretch>
                  <a:fillRect l="-16327" r="-2041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3139653C-8E8B-4F23-97A3-B8196AA108E0}"/>
              </a:ext>
            </a:extLst>
          </p:cNvPr>
          <p:cNvSpPr/>
          <p:nvPr/>
        </p:nvSpPr>
        <p:spPr>
          <a:xfrm>
            <a:off x="1811106" y="394971"/>
            <a:ext cx="1336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NimbusRomNo9L-Regu"/>
              </a:rPr>
              <a:t>PSNR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9AB5A-73AD-422C-91F8-7E3F5E97D3E5}"/>
              </a:ext>
            </a:extLst>
          </p:cNvPr>
          <p:cNvSpPr/>
          <p:nvPr/>
        </p:nvSpPr>
        <p:spPr>
          <a:xfrm>
            <a:off x="56791" y="32167"/>
            <a:ext cx="364655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8C2"/>
                </a:solidFill>
                <a:latin typeface="Calibri Light" panose="020F0302020204030204" pitchFamily="34" charset="0"/>
                <a:ea typeface="ＭＳ Ｐゴシック" pitchFamily="28" charset="-128"/>
              </a:rPr>
              <a:t>Total Generalised Variation</a:t>
            </a:r>
            <a:endParaRPr lang="en-GB" b="1" dirty="0">
              <a:solidFill>
                <a:srgbClr val="7038C2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8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9139C5-E497-4B6D-87D1-A0CD4D0D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1" y="596973"/>
            <a:ext cx="79152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AR" altLang="es-ES" sz="2800" noProof="0" dirty="0"/>
              <a:t>High-dimensional </a:t>
            </a:r>
            <a:r>
              <a:rPr lang="en-US" altLang="es-ES" sz="2800" noProof="0" dirty="0"/>
              <a:t>Inverse Problems</a:t>
            </a:r>
            <a:endParaRPr lang="es-AR" altLang="es-ES" sz="28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3AD8CCC4-6C5D-4BBE-AF0D-F767AB3124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361" y="1555498"/>
                <a:ext cx="8009218" cy="3646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1800" dirty="0"/>
                  <a:t>We want to recover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/>
                  <a:t> from the observation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3AD8CCC4-6C5D-4BBE-AF0D-F767AB3124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361" y="1555498"/>
                <a:ext cx="8009218" cy="364696"/>
              </a:xfrm>
              <a:blipFill>
                <a:blip r:embed="rId3"/>
                <a:stretch>
                  <a:fillRect l="-685" t="-15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23D0CF-A573-4DB9-8235-3A6A436FC50B}"/>
                  </a:ext>
                </a:extLst>
              </p:cNvPr>
              <p:cNvSpPr/>
              <p:nvPr/>
            </p:nvSpPr>
            <p:spPr>
              <a:xfrm>
                <a:off x="614361" y="3935878"/>
                <a:ext cx="8198899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2"/>
                  </a:buClr>
                </a:pPr>
                <a:r>
                  <a:rPr lang="en-GB" sz="1800" dirty="0"/>
                  <a:t>We measure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800" dirty="0"/>
                  <a:t>, related to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/>
                  <a:t> by a statistical model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GB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dirty="0" err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GB" sz="20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sz="2000" b="1" dirty="0"/>
              </a:p>
              <a:p>
                <a:pPr>
                  <a:buClr>
                    <a:schemeClr val="accent2"/>
                  </a:buClr>
                </a:pPr>
                <a:br>
                  <a:rPr lang="en-GB" sz="1800" dirty="0"/>
                </a:br>
                <a:endParaRPr lang="en-GB" sz="1800" dirty="0"/>
              </a:p>
              <a:p>
                <a:pPr>
                  <a:buClr>
                    <a:schemeClr val="accent2"/>
                  </a:buClr>
                </a:pPr>
                <a:endParaRPr lang="en-GB" sz="1800" dirty="0"/>
              </a:p>
              <a:p>
                <a:pPr>
                  <a:buClr>
                    <a:schemeClr val="accent2"/>
                  </a:buClr>
                </a:pPr>
                <a:endParaRPr lang="en-GB" sz="1800" dirty="0"/>
              </a:p>
              <a:p>
                <a:pPr>
                  <a:buClr>
                    <a:schemeClr val="accent2"/>
                  </a:buClr>
                </a:pPr>
                <a:endParaRPr lang="en-GB" sz="1800" dirty="0">
                  <a:solidFill>
                    <a:schemeClr val="accent2"/>
                  </a:solidFill>
                </a:endParaRPr>
              </a:p>
              <a:p>
                <a:pPr>
                  <a:buClr>
                    <a:schemeClr val="accent2"/>
                  </a:buClr>
                </a:pPr>
                <a:r>
                  <a:rPr lang="en-GB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PROBLEM: </a:t>
                </a:r>
                <a:r>
                  <a:rPr lang="en-GB" sz="1800" dirty="0"/>
                  <a:t>The recovery of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dirty="0"/>
                  <a:t>from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800" dirty="0"/>
                  <a:t> is </a:t>
                </a:r>
                <a:r>
                  <a:rPr lang="en-GB" sz="1800" b="1" dirty="0"/>
                  <a:t>ill-posed</a:t>
                </a:r>
                <a:r>
                  <a:rPr lang="en-GB" sz="1800" dirty="0"/>
                  <a:t> or </a:t>
                </a:r>
                <a:r>
                  <a:rPr lang="en-GB" sz="1800" b="1" dirty="0"/>
                  <a:t>ill-conditioned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23D0CF-A573-4DB9-8235-3A6A436FC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1" y="3935878"/>
                <a:ext cx="8198899" cy="2062103"/>
              </a:xfrm>
              <a:prstGeom prst="rect">
                <a:avLst/>
              </a:prstGeom>
              <a:blipFill>
                <a:blip r:embed="rId4"/>
                <a:stretch>
                  <a:fillRect l="-669" t="-592" b="-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72DFDB6-92D2-498D-9EE7-41B846673C93}"/>
              </a:ext>
            </a:extLst>
          </p:cNvPr>
          <p:cNvGrpSpPr/>
          <p:nvPr/>
        </p:nvGrpSpPr>
        <p:grpSpPr>
          <a:xfrm>
            <a:off x="614361" y="1954701"/>
            <a:ext cx="5209375" cy="1949419"/>
            <a:chOff x="2052277" y="1954701"/>
            <a:chExt cx="5209375" cy="194941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4B7081B-67DA-4A38-A356-C50E20FB538D}"/>
                </a:ext>
              </a:extLst>
            </p:cNvPr>
            <p:cNvGrpSpPr/>
            <p:nvPr/>
          </p:nvGrpSpPr>
          <p:grpSpPr>
            <a:xfrm>
              <a:off x="2052277" y="1954701"/>
              <a:ext cx="5209375" cy="1788402"/>
              <a:chOff x="1767840" y="1255966"/>
              <a:chExt cx="5209375" cy="178840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682D254-B6BC-41A5-BCA5-93997E28A923}"/>
                  </a:ext>
                </a:extLst>
              </p:cNvPr>
              <p:cNvSpPr/>
              <p:nvPr/>
            </p:nvSpPr>
            <p:spPr bwMode="auto">
              <a:xfrm>
                <a:off x="3248473" y="2076451"/>
                <a:ext cx="819151" cy="58673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A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A008930-F317-4F2B-8DC4-A180235D97B7}"/>
                  </a:ext>
                </a:extLst>
              </p:cNvPr>
              <p:cNvCxnSpPr>
                <a:endCxn id="12" idx="1"/>
              </p:cNvCxnSpPr>
              <p:nvPr/>
            </p:nvCxnSpPr>
            <p:spPr bwMode="auto">
              <a:xfrm>
                <a:off x="2699833" y="2369820"/>
                <a:ext cx="54864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D7CC8929-D751-4287-B6DD-621B32835ECA}"/>
                  </a:ext>
                </a:extLst>
              </p:cNvPr>
              <p:cNvCxnSpPr>
                <a:stCxn id="12" idx="3"/>
                <a:endCxn id="16" idx="2"/>
              </p:cNvCxnSpPr>
              <p:nvPr/>
            </p:nvCxnSpPr>
            <p:spPr bwMode="auto">
              <a:xfrm>
                <a:off x="4067624" y="2369820"/>
                <a:ext cx="70189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CCDAB5F-AE0C-4063-B782-EB6789B3F95C}"/>
                  </a:ext>
                </a:extLst>
              </p:cNvPr>
              <p:cNvCxnSpPr>
                <a:endCxn id="16" idx="0"/>
              </p:cNvCxnSpPr>
              <p:nvPr/>
            </p:nvCxnSpPr>
            <p:spPr bwMode="auto">
              <a:xfrm>
                <a:off x="4975262" y="1889760"/>
                <a:ext cx="0" cy="27432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20E0F68-132C-4426-99E2-D2BA76E1A8F8}"/>
                  </a:ext>
                </a:extLst>
              </p:cNvPr>
              <p:cNvSpPr/>
              <p:nvPr/>
            </p:nvSpPr>
            <p:spPr bwMode="auto">
              <a:xfrm>
                <a:off x="4769522" y="2164080"/>
                <a:ext cx="411480" cy="41148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00" dirty="0">
                    <a:latin typeface="Calibri" panose="020F05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+</a:t>
                </a:r>
                <a:endParaRPr lang="en-GB" sz="1800" dirty="0">
                  <a:latin typeface="Calibri" panose="020F0502020204030204" pitchFamily="34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8D967A01-20E7-4F1B-9F1D-29A10719426C}"/>
                      </a:ext>
                    </a:extLst>
                  </p:cNvPr>
                  <p:cNvSpPr/>
                  <p:nvPr/>
                </p:nvSpPr>
                <p:spPr>
                  <a:xfrm>
                    <a:off x="4313176" y="1461705"/>
                    <a:ext cx="1351377" cy="4070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s-AR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A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E7D8755C-0615-48AF-8524-A3266E2A9B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13176" y="1461705"/>
                    <a:ext cx="1351377" cy="4070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9369" b="-1641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53C9444-A963-4DCB-942F-F44AC1103044}"/>
                  </a:ext>
                </a:extLst>
              </p:cNvPr>
              <p:cNvCxnSpPr>
                <a:stCxn id="16" idx="6"/>
                <a:endCxn id="23" idx="1"/>
              </p:cNvCxnSpPr>
              <p:nvPr/>
            </p:nvCxnSpPr>
            <p:spPr bwMode="auto">
              <a:xfrm flipV="1">
                <a:off x="5181002" y="2369819"/>
                <a:ext cx="784505" cy="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45561B73-85DE-4058-AB3F-7830441850FC}"/>
                      </a:ext>
                    </a:extLst>
                  </p:cNvPr>
                  <p:cNvSpPr/>
                  <p:nvPr/>
                </p:nvSpPr>
                <p:spPr>
                  <a:xfrm>
                    <a:off x="1767840" y="2663190"/>
                    <a:ext cx="945515" cy="3742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GB" sz="1800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BB9CF8A4-C486-459E-B781-45357B7EE3B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7840" y="2663190"/>
                    <a:ext cx="945515" cy="3742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598949-2A37-4057-AD60-4017C0E4392B}"/>
                  </a:ext>
                </a:extLst>
              </p:cNvPr>
              <p:cNvSpPr/>
              <p:nvPr/>
            </p:nvSpPr>
            <p:spPr>
              <a:xfrm>
                <a:off x="1801025" y="1553231"/>
                <a:ext cx="10036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UNKNOWN</a:t>
                </a:r>
              </a:p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ea typeface="ＭＳ Ｐゴシック" pitchFamily="28" charset="-128"/>
                  </a:rPr>
                  <a:t>IMAGE</a:t>
                </a:r>
                <a:endPara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9662F39F-D9C0-4673-A2C9-66F72A290566}"/>
                      </a:ext>
                    </a:extLst>
                  </p:cNvPr>
                  <p:cNvSpPr/>
                  <p:nvPr/>
                </p:nvSpPr>
                <p:spPr>
                  <a:xfrm>
                    <a:off x="5873749" y="2675036"/>
                    <a:ext cx="99277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GB" sz="1800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6D877EA0-DBE3-46A3-AB9F-A9D73E134E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3749" y="2675036"/>
                    <a:ext cx="99277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CB82535-36AB-4283-8E2E-10AEB6B12C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42" t="9723" r="49670" b="74269"/>
              <a:stretch/>
            </p:blipFill>
            <p:spPr>
              <a:xfrm>
                <a:off x="1869757" y="2049780"/>
                <a:ext cx="815340" cy="64007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9CC321A6-1567-4976-B990-0B5E4E2AC1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39" t="9914" r="49631" b="74651"/>
              <a:stretch/>
            </p:blipFill>
            <p:spPr>
              <a:xfrm>
                <a:off x="5965507" y="2061209"/>
                <a:ext cx="822960" cy="617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157630-A95E-4FFD-B2FA-5AEF463EE3EC}"/>
                  </a:ext>
                </a:extLst>
              </p:cNvPr>
              <p:cNvSpPr/>
              <p:nvPr/>
            </p:nvSpPr>
            <p:spPr>
              <a:xfrm>
                <a:off x="5776758" y="1756826"/>
                <a:ext cx="12004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ea typeface="ＭＳ Ｐゴシック" pitchFamily="28" charset="-128"/>
                  </a:rPr>
                  <a:t>OBSERVATION</a:t>
                </a:r>
                <a:endPara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2AFA146-FF13-49EB-8198-83AB8234E000}"/>
                  </a:ext>
                </a:extLst>
              </p:cNvPr>
              <p:cNvSpPr/>
              <p:nvPr/>
            </p:nvSpPr>
            <p:spPr>
              <a:xfrm>
                <a:off x="3189827" y="1590704"/>
                <a:ext cx="9588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LINEAR </a:t>
                </a:r>
              </a:p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OPERATOR</a:t>
                </a:r>
                <a:endPara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733D00C-4A5F-41F9-ADDD-F476B1F1AF92}"/>
                  </a:ext>
                </a:extLst>
              </p:cNvPr>
              <p:cNvSpPr/>
              <p:nvPr/>
            </p:nvSpPr>
            <p:spPr>
              <a:xfrm>
                <a:off x="4655698" y="1255966"/>
                <a:ext cx="6286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NOISE</a:t>
                </a:r>
                <a:endParaRPr lang="en-GB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345EA6-E236-4042-B3E0-7CAD1B991A6E}"/>
                </a:ext>
              </a:extLst>
            </p:cNvPr>
            <p:cNvSpPr/>
            <p:nvPr/>
          </p:nvSpPr>
          <p:spPr>
            <a:xfrm>
              <a:off x="3374586" y="3380900"/>
              <a:ext cx="15369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  <a:ea typeface="ＭＳ Ｐゴシック" pitchFamily="28" charset="-128"/>
                  <a:cs typeface="ＭＳ Ｐゴシック" pitchFamily="28" charset="-128"/>
                </a:rPr>
                <a:t>- rank deficient</a:t>
              </a:r>
            </a:p>
            <a:p>
              <a:r>
                <a:rPr lang="en-US" sz="1400" dirty="0">
                  <a:latin typeface="Calibri Light" panose="020F0302020204030204" pitchFamily="34" charset="0"/>
                  <a:ea typeface="ＭＳ Ｐゴシック" pitchFamily="28" charset="-128"/>
                  <a:cs typeface="ＭＳ Ｐゴシック" pitchFamily="28" charset="-128"/>
                </a:rPr>
                <a:t>- small eigenvalues</a:t>
              </a:r>
              <a:endParaRPr lang="en-GB" sz="1400" dirty="0">
                <a:latin typeface="Calibri Light" panose="020F0302020204030204" pitchFamily="34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C0D0EE8-E07D-45FF-ABAB-E44FE60438E3}"/>
                  </a:ext>
                </a:extLst>
              </p:cNvPr>
              <p:cNvSpPr/>
              <p:nvPr/>
            </p:nvSpPr>
            <p:spPr>
              <a:xfrm>
                <a:off x="2862716" y="4375413"/>
                <a:ext cx="2886751" cy="722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i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𝐴𝑥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A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A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C0D0EE8-E07D-45FF-ABAB-E44FE6043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716" y="4375413"/>
                <a:ext cx="2886751" cy="7225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A9ABB79F-1825-4597-BAC0-A28075E8D66A}"/>
              </a:ext>
            </a:extLst>
          </p:cNvPr>
          <p:cNvSpPr/>
          <p:nvPr/>
        </p:nvSpPr>
        <p:spPr>
          <a:xfrm>
            <a:off x="2939685" y="4855752"/>
            <a:ext cx="145081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 Light" panose="020F0302020204030204" pitchFamily="34" charset="0"/>
                <a:ea typeface="ＭＳ Ｐゴシック" pitchFamily="28" charset="-128"/>
              </a:rPr>
              <a:t>LIKELIHOOD</a:t>
            </a:r>
            <a:endParaRPr lang="en-GB" sz="2800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D2478A75-15F0-4522-A0D2-ABFEC4D0A774}"/>
              </a:ext>
            </a:extLst>
          </p:cNvPr>
          <p:cNvSpPr/>
          <p:nvPr/>
        </p:nvSpPr>
        <p:spPr bwMode="auto">
          <a:xfrm rot="16200000">
            <a:off x="4860704" y="4478650"/>
            <a:ext cx="100097" cy="799357"/>
          </a:xfrm>
          <a:prstGeom prst="leftBrace">
            <a:avLst>
              <a:gd name="adj1" fmla="val 52539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6DC7BE-6E6D-47C9-B30A-19334768110C}"/>
              </a:ext>
            </a:extLst>
          </p:cNvPr>
          <p:cNvSpPr/>
          <p:nvPr/>
        </p:nvSpPr>
        <p:spPr>
          <a:xfrm>
            <a:off x="4227496" y="4952139"/>
            <a:ext cx="163328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 Light" panose="020F0302020204030204" pitchFamily="34" charset="0"/>
                <a:ea typeface="ＭＳ Ｐゴシック" pitchFamily="28" charset="-128"/>
                <a:cs typeface="ＭＳ Ｐゴシック" pitchFamily="28" charset="-128"/>
              </a:rPr>
              <a:t>DATA FIDELITY</a:t>
            </a:r>
            <a:endParaRPr lang="en-GB" sz="2800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43DDF1-9D48-437F-A59A-B531AA14A0D5}"/>
                  </a:ext>
                </a:extLst>
              </p:cNvPr>
              <p:cNvSpPr/>
              <p:nvPr/>
            </p:nvSpPr>
            <p:spPr>
              <a:xfrm>
                <a:off x="6440259" y="2780933"/>
                <a:ext cx="18176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43DDF1-9D48-437F-A59A-B531AA14A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259" y="2780933"/>
                <a:ext cx="181767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320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" name="Picture 175">
            <a:extLst>
              <a:ext uri="{FF2B5EF4-FFF2-40B4-BE49-F238E27FC236}">
                <a16:creationId xmlns:a16="http://schemas.microsoft.com/office/drawing/2014/main" id="{3BD44153-5191-495B-BDBB-A355C18A49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650" y="4536084"/>
            <a:ext cx="736196" cy="63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/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/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GB" sz="10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/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id="{7C24F5FF-4AFA-427F-A426-AFE255E00E20}"/>
              </a:ext>
            </a:extLst>
          </p:cNvPr>
          <p:cNvSpPr/>
          <p:nvPr/>
        </p:nvSpPr>
        <p:spPr bwMode="auto">
          <a:xfrm>
            <a:off x="6101780" y="4575798"/>
            <a:ext cx="8343" cy="13973"/>
          </a:xfrm>
          <a:prstGeom prst="ellipse">
            <a:avLst/>
          </a:prstGeom>
          <a:solidFill>
            <a:srgbClr val="2525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5250935-04B2-41A3-AC3F-9533E9B7AD22}"/>
              </a:ext>
            </a:extLst>
          </p:cNvPr>
          <p:cNvCxnSpPr>
            <a:cxnSpLocks/>
          </p:cNvCxnSpPr>
          <p:nvPr/>
        </p:nvCxnSpPr>
        <p:spPr bwMode="auto">
          <a:xfrm>
            <a:off x="6105626" y="4589771"/>
            <a:ext cx="0" cy="529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20664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GB" sz="11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5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7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4DD09B75-1B39-4209-BFD0-3126E8C4333B}"/>
              </a:ext>
            </a:extLst>
          </p:cNvPr>
          <p:cNvSpPr/>
          <p:nvPr/>
        </p:nvSpPr>
        <p:spPr>
          <a:xfrm rot="16200000" flipH="1" flipV="1">
            <a:off x="4571220" y="4378385"/>
            <a:ext cx="968988" cy="972420"/>
          </a:xfrm>
          <a:prstGeom prst="arc">
            <a:avLst>
              <a:gd name="adj1" fmla="val 10322406"/>
              <a:gd name="adj2" fmla="val 10582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FA2EC0A2-A457-4FB2-A475-2AE58E2FF0A9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6E854C-39AF-4425-A467-45A6D4F49BEB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6A09FB7-8D0D-4D58-8340-B1528A005EB3}"/>
              </a:ext>
            </a:extLst>
          </p:cNvPr>
          <p:cNvSpPr/>
          <p:nvPr/>
        </p:nvSpPr>
        <p:spPr>
          <a:xfrm>
            <a:off x="2949257" y="53856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HYPERSPECTRAL</a:t>
            </a:r>
          </a:p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        UNMIXING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A56E95C-37C7-41B3-A002-79F52B7877B9}"/>
              </a:ext>
            </a:extLst>
          </p:cNvPr>
          <p:cNvSpPr/>
          <p:nvPr/>
        </p:nvSpPr>
        <p:spPr>
          <a:xfrm>
            <a:off x="4561245" y="5581383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TGV-DENOISING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A107A3-B389-449E-8AB2-485C9E989A49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95517A-A626-408A-92DA-E289EF4753B1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FDFBFDC8-28A5-4F14-8F75-B00580162774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C20898F0-237B-498E-9A32-9CFBB3ECA00E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2C8ADFAF-E948-44D9-954C-E26B7911FC78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60C321E2-B01E-4358-9522-A53D2757503C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13BE836-EB6E-4D00-933D-AC4C8F81BD71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2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93F0018-A0A6-4F62-A8E1-306637B665A5}"/>
              </a:ext>
            </a:extLst>
          </p:cNvPr>
          <p:cNvGrpSpPr/>
          <p:nvPr/>
        </p:nvGrpSpPr>
        <p:grpSpPr>
          <a:xfrm>
            <a:off x="4516063" y="5848217"/>
            <a:ext cx="1067553" cy="967672"/>
            <a:chOff x="147136" y="2032000"/>
            <a:chExt cx="3893902" cy="3529586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5A4CA3E-E1D0-4252-92FD-D687ABA0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" y="2032000"/>
              <a:ext cx="3812438" cy="345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/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blipFill>
                  <a:blip r:embed="rId24"/>
                  <a:stretch>
                    <a:fillRect l="-41176" r="-17647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/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blipFill>
                  <a:blip r:embed="rId25"/>
                  <a:stretch>
                    <a:fillRect l="-35294" r="-23529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/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MULTIVARIATE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  <a:blipFill>
                <a:blip r:embed="rId2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Arc 165">
            <a:extLst>
              <a:ext uri="{FF2B5EF4-FFF2-40B4-BE49-F238E27FC236}">
                <a16:creationId xmlns:a16="http://schemas.microsoft.com/office/drawing/2014/main" id="{A8BBDB79-B895-49B8-9C51-150B2F63DDCD}"/>
              </a:ext>
            </a:extLst>
          </p:cNvPr>
          <p:cNvSpPr/>
          <p:nvPr/>
        </p:nvSpPr>
        <p:spPr>
          <a:xfrm rot="9021160" flipV="1">
            <a:off x="3596975" y="543388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0" name="Arc 219">
            <a:extLst>
              <a:ext uri="{FF2B5EF4-FFF2-40B4-BE49-F238E27FC236}">
                <a16:creationId xmlns:a16="http://schemas.microsoft.com/office/drawing/2014/main" id="{F7F30A24-8BB4-4507-AE01-566ED865EEC1}"/>
              </a:ext>
            </a:extLst>
          </p:cNvPr>
          <p:cNvSpPr/>
          <p:nvPr/>
        </p:nvSpPr>
        <p:spPr>
          <a:xfrm rot="13039950" flipH="1" flipV="1">
            <a:off x="3966891" y="5419630"/>
            <a:ext cx="132166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E7E55DE1-17E7-44E0-9B4F-CE7223EAFA0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Blur/>
                    </a14:imgEffect>
                  </a14:imgLayer>
                </a14:imgProps>
              </a:ext>
            </a:extLst>
          </a:blip>
          <a:srcRect t="7145" b="14792"/>
          <a:stretch/>
        </p:blipFill>
        <p:spPr>
          <a:xfrm>
            <a:off x="363247" y="5798225"/>
            <a:ext cx="3901908" cy="879397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8CF95782-D853-48C4-A476-843F7768DF64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2AF4679-0B33-4440-B2A9-1A19B2370958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Imaging Experiments</a:t>
            </a:r>
          </a:p>
        </p:txBody>
      </p:sp>
      <p:sp>
        <p:nvSpPr>
          <p:cNvPr id="224" name="Arc 223">
            <a:extLst>
              <a:ext uri="{FF2B5EF4-FFF2-40B4-BE49-F238E27FC236}">
                <a16:creationId xmlns:a16="http://schemas.microsoft.com/office/drawing/2014/main" id="{406F3261-10D4-45FD-8CA1-C5C761DC6404}"/>
              </a:ext>
            </a:extLst>
          </p:cNvPr>
          <p:cNvSpPr/>
          <p:nvPr/>
        </p:nvSpPr>
        <p:spPr>
          <a:xfrm rot="10416638" flipV="1">
            <a:off x="1162495" y="5613124"/>
            <a:ext cx="2927085" cy="913744"/>
          </a:xfrm>
          <a:prstGeom prst="arc">
            <a:avLst>
              <a:gd name="adj1" fmla="val 13726019"/>
              <a:gd name="adj2" fmla="val 2086277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5" name="Arc 224">
            <a:extLst>
              <a:ext uri="{FF2B5EF4-FFF2-40B4-BE49-F238E27FC236}">
                <a16:creationId xmlns:a16="http://schemas.microsoft.com/office/drawing/2014/main" id="{4706D019-2352-4744-9D51-4E2A33219A3F}"/>
              </a:ext>
            </a:extLst>
          </p:cNvPr>
          <p:cNvSpPr/>
          <p:nvPr/>
        </p:nvSpPr>
        <p:spPr>
          <a:xfrm rot="9026856" flipV="1">
            <a:off x="2320638" y="5699030"/>
            <a:ext cx="1249308" cy="570522"/>
          </a:xfrm>
          <a:prstGeom prst="arc">
            <a:avLst>
              <a:gd name="adj1" fmla="val 13427505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6" name="Arc 225">
            <a:extLst>
              <a:ext uri="{FF2B5EF4-FFF2-40B4-BE49-F238E27FC236}">
                <a16:creationId xmlns:a16="http://schemas.microsoft.com/office/drawing/2014/main" id="{D4154A24-E24E-4482-946F-9C5B557C3F98}"/>
              </a:ext>
            </a:extLst>
          </p:cNvPr>
          <p:cNvSpPr/>
          <p:nvPr/>
        </p:nvSpPr>
        <p:spPr>
          <a:xfrm rot="5693794" flipV="1">
            <a:off x="3137479" y="5527395"/>
            <a:ext cx="602842" cy="570522"/>
          </a:xfrm>
          <a:prstGeom prst="arc">
            <a:avLst>
              <a:gd name="adj1" fmla="val 14295450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2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2E9C56E6-A927-4739-AFEB-2D49783BFFD8}"/>
              </a:ext>
            </a:extLst>
          </p:cNvPr>
          <p:cNvSpPr/>
          <p:nvPr/>
        </p:nvSpPr>
        <p:spPr>
          <a:xfrm rot="17065222" flipH="1">
            <a:off x="3964341" y="3205107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16B8946-F91C-4A25-9391-93B536D9A69C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Arc 169">
            <a:extLst>
              <a:ext uri="{FF2B5EF4-FFF2-40B4-BE49-F238E27FC236}">
                <a16:creationId xmlns:a16="http://schemas.microsoft.com/office/drawing/2014/main" id="{B1A967F9-784A-46C7-B2BA-9760C98704D0}"/>
              </a:ext>
            </a:extLst>
          </p:cNvPr>
          <p:cNvSpPr/>
          <p:nvPr/>
        </p:nvSpPr>
        <p:spPr>
          <a:xfrm rot="19851789" flipH="1">
            <a:off x="3474793" y="3409128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2D681A1A-E504-4115-AC0C-2835A41AB688}"/>
              </a:ext>
            </a:extLst>
          </p:cNvPr>
          <p:cNvSpPr/>
          <p:nvPr/>
        </p:nvSpPr>
        <p:spPr>
          <a:xfrm>
            <a:off x="2050105" y="3721784"/>
            <a:ext cx="1612262" cy="557939"/>
          </a:xfrm>
          <a:prstGeom prst="ellipse">
            <a:avLst/>
          </a:prstGeom>
          <a:noFill/>
          <a:ln w="19050" cap="flat" cmpd="sng" algn="ctr">
            <a:solidFill>
              <a:srgbClr val="AF44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Non-imaging Experiments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C815311-AF55-4019-890F-796FDA1424A9}"/>
              </a:ext>
            </a:extLst>
          </p:cNvPr>
          <p:cNvSpPr txBox="1"/>
          <p:nvPr/>
        </p:nvSpPr>
        <p:spPr>
          <a:xfrm>
            <a:off x="2075567" y="381322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3011A3E-F51A-4E19-992D-91595901E754}"/>
              </a:ext>
            </a:extLst>
          </p:cNvPr>
          <p:cNvSpPr/>
          <p:nvPr/>
        </p:nvSpPr>
        <p:spPr>
          <a:xfrm>
            <a:off x="116360" y="3398150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	 LOGIT REGRESSION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7EF5B68-32CB-4837-9489-087AF4755043}"/>
              </a:ext>
            </a:extLst>
          </p:cNvPr>
          <p:cNvGrpSpPr/>
          <p:nvPr/>
        </p:nvGrpSpPr>
        <p:grpSpPr>
          <a:xfrm>
            <a:off x="155692" y="3562081"/>
            <a:ext cx="1512655" cy="480868"/>
            <a:chOff x="155692" y="3807331"/>
            <a:chExt cx="1512655" cy="480868"/>
          </a:xfrm>
        </p:grpSpPr>
        <p:sp>
          <p:nvSpPr>
            <p:cNvPr id="235" name="Left Brace 234">
              <a:extLst>
                <a:ext uri="{FF2B5EF4-FFF2-40B4-BE49-F238E27FC236}">
                  <a16:creationId xmlns:a16="http://schemas.microsoft.com/office/drawing/2014/main" id="{11921E48-D4FD-48EC-8519-EC810FAE1895}"/>
                </a:ext>
              </a:extLst>
            </p:cNvPr>
            <p:cNvSpPr/>
            <p:nvPr/>
          </p:nvSpPr>
          <p:spPr bwMode="auto">
            <a:xfrm>
              <a:off x="188424" y="3858515"/>
              <a:ext cx="83768" cy="429684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rgbClr val="AF44C4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3DAA4C45-DA05-4352-B45D-3DE1AC32D217}"/>
                </a:ext>
              </a:extLst>
            </p:cNvPr>
            <p:cNvGrpSpPr/>
            <p:nvPr/>
          </p:nvGrpSpPr>
          <p:grpSpPr>
            <a:xfrm>
              <a:off x="155692" y="3807331"/>
              <a:ext cx="1512655" cy="476849"/>
              <a:chOff x="155692" y="3807331"/>
              <a:chExt cx="1512655" cy="4768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/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𝐵𝑒𝑟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/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</m:d>
                          <m:r>
                            <a:rPr lang="en-GB" sz="100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00" b="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2" name="Arc 241">
            <a:extLst>
              <a:ext uri="{FF2B5EF4-FFF2-40B4-BE49-F238E27FC236}">
                <a16:creationId xmlns:a16="http://schemas.microsoft.com/office/drawing/2014/main" id="{631621C2-3A1D-4B61-B3C2-C35D25FF70B6}"/>
              </a:ext>
            </a:extLst>
          </p:cNvPr>
          <p:cNvSpPr/>
          <p:nvPr/>
        </p:nvSpPr>
        <p:spPr>
          <a:xfrm rot="11806184" flipV="1">
            <a:off x="1419965" y="3697303"/>
            <a:ext cx="900392" cy="1108497"/>
          </a:xfrm>
          <a:prstGeom prst="arc">
            <a:avLst>
              <a:gd name="adj1" fmla="val 14914818"/>
              <a:gd name="adj2" fmla="val 17804376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D06A808F-3FBC-40F8-839E-FC6FBC82D81C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69" y="4072383"/>
            <a:ext cx="1717170" cy="475501"/>
          </a:xfrm>
          <a:prstGeom prst="rect">
            <a:avLst/>
          </a:prstGeom>
        </p:spPr>
      </p:pic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A7994-8020-42A3-9C99-1B98FAFD2A3E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A225E-C9DD-40FD-8C39-3D55CB954355}"/>
              </a:ext>
            </a:extLst>
          </p:cNvPr>
          <p:cNvSpPr/>
          <p:nvPr/>
        </p:nvSpPr>
        <p:spPr>
          <a:xfrm>
            <a:off x="728602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20dB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0D959-6AA0-4238-8CB8-5A2A8BC6603F}"/>
              </a:ext>
            </a:extLst>
          </p:cNvPr>
          <p:cNvSpPr/>
          <p:nvPr/>
        </p:nvSpPr>
        <p:spPr>
          <a:xfrm>
            <a:off x="1848826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30dB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3D8B6-40E9-4B12-8014-8B9D6E3802A7}"/>
              </a:ext>
            </a:extLst>
          </p:cNvPr>
          <p:cNvSpPr/>
          <p:nvPr/>
        </p:nvSpPr>
        <p:spPr>
          <a:xfrm>
            <a:off x="3361191" y="6611779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40dB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FC68A-4B5F-4C98-80B3-F187EB887B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52652" y="1599217"/>
            <a:ext cx="1800749" cy="1327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F69FDE-19E0-4A71-A13A-695303123F0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0" y="1527292"/>
            <a:ext cx="2698915" cy="1670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D54A56-2C32-48B4-B9F2-3D8BE8FC31A3}"/>
              </a:ext>
            </a:extLst>
          </p:cNvPr>
          <p:cNvSpPr/>
          <p:nvPr/>
        </p:nvSpPr>
        <p:spPr>
          <a:xfrm>
            <a:off x="268809" y="994993"/>
            <a:ext cx="364655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F44C4"/>
                </a:solidFill>
                <a:latin typeface="Calibri Light" panose="020F0302020204030204" pitchFamily="34" charset="0"/>
                <a:ea typeface="ＭＳ Ｐゴシック" pitchFamily="28" charset="-128"/>
              </a:rPr>
              <a:t>Bayesian Logistic Regression</a:t>
            </a:r>
            <a:endParaRPr lang="en-GB" b="1" dirty="0">
              <a:solidFill>
                <a:srgbClr val="AF44C4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628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" name="Picture 175">
            <a:extLst>
              <a:ext uri="{FF2B5EF4-FFF2-40B4-BE49-F238E27FC236}">
                <a16:creationId xmlns:a16="http://schemas.microsoft.com/office/drawing/2014/main" id="{3BD44153-5191-495B-BDBB-A355C18A49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650" y="4536084"/>
            <a:ext cx="736196" cy="63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/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/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GB" sz="10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/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id="{7C24F5FF-4AFA-427F-A426-AFE255E00E20}"/>
              </a:ext>
            </a:extLst>
          </p:cNvPr>
          <p:cNvSpPr/>
          <p:nvPr/>
        </p:nvSpPr>
        <p:spPr bwMode="auto">
          <a:xfrm>
            <a:off x="6101780" y="4575798"/>
            <a:ext cx="8343" cy="13973"/>
          </a:xfrm>
          <a:prstGeom prst="ellipse">
            <a:avLst/>
          </a:prstGeom>
          <a:solidFill>
            <a:srgbClr val="2525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5250935-04B2-41A3-AC3F-9533E9B7AD22}"/>
              </a:ext>
            </a:extLst>
          </p:cNvPr>
          <p:cNvCxnSpPr>
            <a:cxnSpLocks/>
          </p:cNvCxnSpPr>
          <p:nvPr/>
        </p:nvCxnSpPr>
        <p:spPr bwMode="auto">
          <a:xfrm>
            <a:off x="6105626" y="4589771"/>
            <a:ext cx="0" cy="529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20664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GB" sz="11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5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7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4DD09B75-1B39-4209-BFD0-3126E8C4333B}"/>
              </a:ext>
            </a:extLst>
          </p:cNvPr>
          <p:cNvSpPr/>
          <p:nvPr/>
        </p:nvSpPr>
        <p:spPr>
          <a:xfrm rot="16200000" flipH="1" flipV="1">
            <a:off x="4571220" y="4378385"/>
            <a:ext cx="968988" cy="972420"/>
          </a:xfrm>
          <a:prstGeom prst="arc">
            <a:avLst>
              <a:gd name="adj1" fmla="val 10322406"/>
              <a:gd name="adj2" fmla="val 10582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FA2EC0A2-A457-4FB2-A475-2AE58E2FF0A9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6E854C-39AF-4425-A467-45A6D4F49BEB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6A09FB7-8D0D-4D58-8340-B1528A005EB3}"/>
              </a:ext>
            </a:extLst>
          </p:cNvPr>
          <p:cNvSpPr/>
          <p:nvPr/>
        </p:nvSpPr>
        <p:spPr>
          <a:xfrm>
            <a:off x="2949257" y="53856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HYPERSPECTRAL</a:t>
            </a:r>
          </a:p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        UNMIXING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A56E95C-37C7-41B3-A002-79F52B7877B9}"/>
              </a:ext>
            </a:extLst>
          </p:cNvPr>
          <p:cNvSpPr/>
          <p:nvPr/>
        </p:nvSpPr>
        <p:spPr>
          <a:xfrm>
            <a:off x="4561245" y="5581383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TGV-DENOISING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A107A3-B389-449E-8AB2-485C9E989A49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95517A-A626-408A-92DA-E289EF4753B1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FDFBFDC8-28A5-4F14-8F75-B00580162774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C20898F0-237B-498E-9A32-9CFBB3ECA00E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2C8ADFAF-E948-44D9-954C-E26B7911FC78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60C321E2-B01E-4358-9522-A53D2757503C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13BE836-EB6E-4D00-933D-AC4C8F81BD71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2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93F0018-A0A6-4F62-A8E1-306637B665A5}"/>
              </a:ext>
            </a:extLst>
          </p:cNvPr>
          <p:cNvGrpSpPr/>
          <p:nvPr/>
        </p:nvGrpSpPr>
        <p:grpSpPr>
          <a:xfrm>
            <a:off x="4516063" y="5848217"/>
            <a:ext cx="1067553" cy="967672"/>
            <a:chOff x="147136" y="2032000"/>
            <a:chExt cx="3893902" cy="3529586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5A4CA3E-E1D0-4252-92FD-D687ABA0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" y="2032000"/>
              <a:ext cx="3812438" cy="345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/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blipFill>
                  <a:blip r:embed="rId24"/>
                  <a:stretch>
                    <a:fillRect l="-41176" r="-17647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/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blipFill>
                  <a:blip r:embed="rId25"/>
                  <a:stretch>
                    <a:fillRect l="-35294" r="-23529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/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MULTIVARIATE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  <a:blipFill>
                <a:blip r:embed="rId2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Arc 165">
            <a:extLst>
              <a:ext uri="{FF2B5EF4-FFF2-40B4-BE49-F238E27FC236}">
                <a16:creationId xmlns:a16="http://schemas.microsoft.com/office/drawing/2014/main" id="{A8BBDB79-B895-49B8-9C51-150B2F63DDCD}"/>
              </a:ext>
            </a:extLst>
          </p:cNvPr>
          <p:cNvSpPr/>
          <p:nvPr/>
        </p:nvSpPr>
        <p:spPr>
          <a:xfrm rot="9021160" flipV="1">
            <a:off x="3596975" y="543388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0" name="Arc 219">
            <a:extLst>
              <a:ext uri="{FF2B5EF4-FFF2-40B4-BE49-F238E27FC236}">
                <a16:creationId xmlns:a16="http://schemas.microsoft.com/office/drawing/2014/main" id="{F7F30A24-8BB4-4507-AE01-566ED865EEC1}"/>
              </a:ext>
            </a:extLst>
          </p:cNvPr>
          <p:cNvSpPr/>
          <p:nvPr/>
        </p:nvSpPr>
        <p:spPr>
          <a:xfrm rot="13039950" flipH="1" flipV="1">
            <a:off x="3966891" y="5419630"/>
            <a:ext cx="132166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E7E55DE1-17E7-44E0-9B4F-CE7223EAFA0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Blur/>
                    </a14:imgEffect>
                  </a14:imgLayer>
                </a14:imgProps>
              </a:ext>
            </a:extLst>
          </a:blip>
          <a:srcRect t="7145" b="14792"/>
          <a:stretch/>
        </p:blipFill>
        <p:spPr>
          <a:xfrm>
            <a:off x="363247" y="5798225"/>
            <a:ext cx="3901908" cy="879397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8CF95782-D853-48C4-A476-843F7768DF64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2AF4679-0B33-4440-B2A9-1A19B2370958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Imaging Experiments</a:t>
            </a:r>
          </a:p>
        </p:txBody>
      </p:sp>
      <p:sp>
        <p:nvSpPr>
          <p:cNvPr id="224" name="Arc 223">
            <a:extLst>
              <a:ext uri="{FF2B5EF4-FFF2-40B4-BE49-F238E27FC236}">
                <a16:creationId xmlns:a16="http://schemas.microsoft.com/office/drawing/2014/main" id="{406F3261-10D4-45FD-8CA1-C5C761DC6404}"/>
              </a:ext>
            </a:extLst>
          </p:cNvPr>
          <p:cNvSpPr/>
          <p:nvPr/>
        </p:nvSpPr>
        <p:spPr>
          <a:xfrm rot="10416638" flipV="1">
            <a:off x="1162495" y="5613124"/>
            <a:ext cx="2927085" cy="913744"/>
          </a:xfrm>
          <a:prstGeom prst="arc">
            <a:avLst>
              <a:gd name="adj1" fmla="val 13726019"/>
              <a:gd name="adj2" fmla="val 2086277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5" name="Arc 224">
            <a:extLst>
              <a:ext uri="{FF2B5EF4-FFF2-40B4-BE49-F238E27FC236}">
                <a16:creationId xmlns:a16="http://schemas.microsoft.com/office/drawing/2014/main" id="{4706D019-2352-4744-9D51-4E2A33219A3F}"/>
              </a:ext>
            </a:extLst>
          </p:cNvPr>
          <p:cNvSpPr/>
          <p:nvPr/>
        </p:nvSpPr>
        <p:spPr>
          <a:xfrm rot="9026856" flipV="1">
            <a:off x="2320638" y="5699030"/>
            <a:ext cx="1249308" cy="570522"/>
          </a:xfrm>
          <a:prstGeom prst="arc">
            <a:avLst>
              <a:gd name="adj1" fmla="val 13427505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6" name="Arc 225">
            <a:extLst>
              <a:ext uri="{FF2B5EF4-FFF2-40B4-BE49-F238E27FC236}">
                <a16:creationId xmlns:a16="http://schemas.microsoft.com/office/drawing/2014/main" id="{D4154A24-E24E-4482-946F-9C5B557C3F98}"/>
              </a:ext>
            </a:extLst>
          </p:cNvPr>
          <p:cNvSpPr/>
          <p:nvPr/>
        </p:nvSpPr>
        <p:spPr>
          <a:xfrm rot="5693794" flipV="1">
            <a:off x="3137479" y="5527395"/>
            <a:ext cx="602842" cy="570522"/>
          </a:xfrm>
          <a:prstGeom prst="arc">
            <a:avLst>
              <a:gd name="adj1" fmla="val 14295450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2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2E9C56E6-A927-4739-AFEB-2D49783BFFD8}"/>
              </a:ext>
            </a:extLst>
          </p:cNvPr>
          <p:cNvSpPr/>
          <p:nvPr/>
        </p:nvSpPr>
        <p:spPr>
          <a:xfrm rot="17065222" flipH="1">
            <a:off x="3964341" y="3205107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16B8946-F91C-4A25-9391-93B536D9A69C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Arc 169">
            <a:extLst>
              <a:ext uri="{FF2B5EF4-FFF2-40B4-BE49-F238E27FC236}">
                <a16:creationId xmlns:a16="http://schemas.microsoft.com/office/drawing/2014/main" id="{B1A967F9-784A-46C7-B2BA-9760C98704D0}"/>
              </a:ext>
            </a:extLst>
          </p:cNvPr>
          <p:cNvSpPr/>
          <p:nvPr/>
        </p:nvSpPr>
        <p:spPr>
          <a:xfrm rot="19851789" flipH="1">
            <a:off x="3474793" y="3409128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2D681A1A-E504-4115-AC0C-2835A41AB688}"/>
              </a:ext>
            </a:extLst>
          </p:cNvPr>
          <p:cNvSpPr/>
          <p:nvPr/>
        </p:nvSpPr>
        <p:spPr>
          <a:xfrm>
            <a:off x="2050105" y="3721784"/>
            <a:ext cx="1612262" cy="557939"/>
          </a:xfrm>
          <a:prstGeom prst="ellipse">
            <a:avLst/>
          </a:prstGeom>
          <a:noFill/>
          <a:ln w="19050" cap="flat" cmpd="sng" algn="ctr">
            <a:solidFill>
              <a:srgbClr val="AF44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Non-imaging Experiments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C815311-AF55-4019-890F-796FDA1424A9}"/>
              </a:ext>
            </a:extLst>
          </p:cNvPr>
          <p:cNvSpPr txBox="1"/>
          <p:nvPr/>
        </p:nvSpPr>
        <p:spPr>
          <a:xfrm>
            <a:off x="2075567" y="381322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3011A3E-F51A-4E19-992D-91595901E754}"/>
              </a:ext>
            </a:extLst>
          </p:cNvPr>
          <p:cNvSpPr/>
          <p:nvPr/>
        </p:nvSpPr>
        <p:spPr>
          <a:xfrm>
            <a:off x="116360" y="3398150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	 LOGIT REGRESSION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4EB74B7-06E9-4FF7-BE3A-EA38D8C7DA01}"/>
              </a:ext>
            </a:extLst>
          </p:cNvPr>
          <p:cNvSpPr/>
          <p:nvPr/>
        </p:nvSpPr>
        <p:spPr>
          <a:xfrm>
            <a:off x="2198874" y="4710645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AUDIO</a:t>
            </a:r>
            <a:r>
              <a:rPr lang="en-GB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CS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7EF5B68-32CB-4837-9489-087AF4755043}"/>
              </a:ext>
            </a:extLst>
          </p:cNvPr>
          <p:cNvGrpSpPr/>
          <p:nvPr/>
        </p:nvGrpSpPr>
        <p:grpSpPr>
          <a:xfrm>
            <a:off x="155692" y="3562081"/>
            <a:ext cx="1512655" cy="480868"/>
            <a:chOff x="155692" y="3807331"/>
            <a:chExt cx="1512655" cy="480868"/>
          </a:xfrm>
        </p:grpSpPr>
        <p:sp>
          <p:nvSpPr>
            <p:cNvPr id="235" name="Left Brace 234">
              <a:extLst>
                <a:ext uri="{FF2B5EF4-FFF2-40B4-BE49-F238E27FC236}">
                  <a16:creationId xmlns:a16="http://schemas.microsoft.com/office/drawing/2014/main" id="{11921E48-D4FD-48EC-8519-EC810FAE1895}"/>
                </a:ext>
              </a:extLst>
            </p:cNvPr>
            <p:cNvSpPr/>
            <p:nvPr/>
          </p:nvSpPr>
          <p:spPr bwMode="auto">
            <a:xfrm>
              <a:off x="188424" y="3858515"/>
              <a:ext cx="83768" cy="429684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rgbClr val="AF44C4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3DAA4C45-DA05-4352-B45D-3DE1AC32D217}"/>
                </a:ext>
              </a:extLst>
            </p:cNvPr>
            <p:cNvGrpSpPr/>
            <p:nvPr/>
          </p:nvGrpSpPr>
          <p:grpSpPr>
            <a:xfrm>
              <a:off x="155692" y="3807331"/>
              <a:ext cx="1512655" cy="476849"/>
              <a:chOff x="155692" y="3807331"/>
              <a:chExt cx="1512655" cy="4768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/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𝐵𝑒𝑟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 dirty="0"/>
                  </a:p>
                </p:txBody>
              </p:sp>
            </mc:Choice>
            <mc:Fallback xmlns="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/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</m:d>
                          <m:r>
                            <a:rPr lang="en-GB" sz="100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00" b="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2" name="Arc 241">
            <a:extLst>
              <a:ext uri="{FF2B5EF4-FFF2-40B4-BE49-F238E27FC236}">
                <a16:creationId xmlns:a16="http://schemas.microsoft.com/office/drawing/2014/main" id="{631621C2-3A1D-4B61-B3C2-C35D25FF70B6}"/>
              </a:ext>
            </a:extLst>
          </p:cNvPr>
          <p:cNvSpPr/>
          <p:nvPr/>
        </p:nvSpPr>
        <p:spPr>
          <a:xfrm rot="11806184" flipV="1">
            <a:off x="1419965" y="3697303"/>
            <a:ext cx="900392" cy="1108497"/>
          </a:xfrm>
          <a:prstGeom prst="arc">
            <a:avLst>
              <a:gd name="adj1" fmla="val 14914818"/>
              <a:gd name="adj2" fmla="val 17804376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D06A808F-3FBC-40F8-839E-FC6FBC82D81C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69" y="4072383"/>
            <a:ext cx="1717170" cy="475501"/>
          </a:xfrm>
          <a:prstGeom prst="rect">
            <a:avLst/>
          </a:prstGeom>
        </p:spPr>
      </p:pic>
      <p:sp>
        <p:nvSpPr>
          <p:cNvPr id="245" name="Arc 244">
            <a:extLst>
              <a:ext uri="{FF2B5EF4-FFF2-40B4-BE49-F238E27FC236}">
                <a16:creationId xmlns:a16="http://schemas.microsoft.com/office/drawing/2014/main" id="{93B3797D-8137-41A4-B5E6-2761FB40C065}"/>
              </a:ext>
            </a:extLst>
          </p:cNvPr>
          <p:cNvSpPr/>
          <p:nvPr/>
        </p:nvSpPr>
        <p:spPr>
          <a:xfrm rot="7230948">
            <a:off x="1682503" y="4402164"/>
            <a:ext cx="1173966" cy="517632"/>
          </a:xfrm>
          <a:prstGeom prst="arc">
            <a:avLst>
              <a:gd name="adj1" fmla="val 11528501"/>
              <a:gd name="adj2" fmla="val 14557240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E11AD993-B3B3-48F2-B5B2-912FBE3B70E1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553" y="4645929"/>
            <a:ext cx="859609" cy="767757"/>
          </a:xfrm>
          <a:prstGeom prst="rect">
            <a:avLst/>
          </a:prstGeom>
        </p:spPr>
      </p:pic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A7994-8020-42A3-9C99-1B98FAFD2A3E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A225E-C9DD-40FD-8C39-3D55CB954355}"/>
              </a:ext>
            </a:extLst>
          </p:cNvPr>
          <p:cNvSpPr/>
          <p:nvPr/>
        </p:nvSpPr>
        <p:spPr>
          <a:xfrm>
            <a:off x="728602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20dB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0D959-6AA0-4238-8CB8-5A2A8BC6603F}"/>
              </a:ext>
            </a:extLst>
          </p:cNvPr>
          <p:cNvSpPr/>
          <p:nvPr/>
        </p:nvSpPr>
        <p:spPr>
          <a:xfrm>
            <a:off x="1848826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30dB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3D8B6-40E9-4B12-8014-8B9D6E3802A7}"/>
              </a:ext>
            </a:extLst>
          </p:cNvPr>
          <p:cNvSpPr/>
          <p:nvPr/>
        </p:nvSpPr>
        <p:spPr>
          <a:xfrm>
            <a:off x="3361191" y="6611779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40dB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9DD4E8-9335-4C9F-BD5B-98C4A8A423A7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769"/>
          <a:stretch/>
        </p:blipFill>
        <p:spPr>
          <a:xfrm>
            <a:off x="2201913" y="1430911"/>
            <a:ext cx="2276667" cy="1571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BC3C3-6559-4447-B72B-B0E4A757F174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36"/>
          <a:stretch/>
        </p:blipFill>
        <p:spPr>
          <a:xfrm>
            <a:off x="-33964" y="1403402"/>
            <a:ext cx="2363737" cy="16531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C4B66F-65BF-4E9A-B792-BE1B25109E48}"/>
                  </a:ext>
                </a:extLst>
              </p:cNvPr>
              <p:cNvSpPr/>
              <p:nvPr/>
            </p:nvSpPr>
            <p:spPr>
              <a:xfrm>
                <a:off x="1608496" y="871557"/>
                <a:ext cx="3167832" cy="461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5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05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05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05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0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GB" sz="10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05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GB" sz="105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050">
                                              <a:latin typeface="Cambria Math" panose="02040503050406030204" pitchFamily="18" charset="0"/>
                                            </a:rPr>
                                            <m:t>MΨ</m:t>
                                          </m:r>
                                          <m:r>
                                            <a:rPr lang="en-GB" sz="105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GB" sz="10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GB" sz="10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sz="10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05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sz="105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sz="105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GB" sz="105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GB" sz="10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05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105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C4B66F-65BF-4E9A-B792-BE1B25109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96" y="871557"/>
                <a:ext cx="3167832" cy="46115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009BC95-2037-4659-A70A-BE962C4BCD34}"/>
              </a:ext>
            </a:extLst>
          </p:cNvPr>
          <p:cNvSpPr/>
          <p:nvPr/>
        </p:nvSpPr>
        <p:spPr>
          <a:xfrm>
            <a:off x="268809" y="243162"/>
            <a:ext cx="364655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F44C4"/>
                </a:solidFill>
                <a:latin typeface="Calibri Light" panose="020F0302020204030204" pitchFamily="34" charset="0"/>
                <a:ea typeface="ＭＳ Ｐゴシック" pitchFamily="28" charset="-128"/>
              </a:rPr>
              <a:t>Audio Compressive Sensing</a:t>
            </a:r>
            <a:endParaRPr lang="en-GB" b="1" dirty="0">
              <a:solidFill>
                <a:srgbClr val="AF44C4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0532AFC-14D5-44EE-AA40-CB4B918C594A}"/>
                  </a:ext>
                </a:extLst>
              </p:cNvPr>
              <p:cNvSpPr/>
              <p:nvPr/>
            </p:nvSpPr>
            <p:spPr>
              <a:xfrm>
                <a:off x="313148" y="635454"/>
                <a:ext cx="11578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𝑀𝑧</m:t>
                    </m:r>
                    <m:r>
                      <a:rPr lang="en-GB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0532AFC-14D5-44EE-AA40-CB4B918C5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48" y="635454"/>
                <a:ext cx="1157881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>
            <a:extLst>
              <a:ext uri="{FF2B5EF4-FFF2-40B4-BE49-F238E27FC236}">
                <a16:creationId xmlns:a16="http://schemas.microsoft.com/office/drawing/2014/main" id="{85269EF4-7FA5-488A-833E-CF8CD502359D}"/>
              </a:ext>
            </a:extLst>
          </p:cNvPr>
          <p:cNvSpPr/>
          <p:nvPr/>
        </p:nvSpPr>
        <p:spPr>
          <a:xfrm rot="20917223" flipH="1" flipV="1">
            <a:off x="352561" y="118984"/>
            <a:ext cx="625107" cy="925908"/>
          </a:xfrm>
          <a:prstGeom prst="arc">
            <a:avLst>
              <a:gd name="adj1" fmla="val 14315174"/>
              <a:gd name="adj2" fmla="val 18579066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30E4C-F953-4D69-AC6C-59A13F1AAD0A}"/>
              </a:ext>
            </a:extLst>
          </p:cNvPr>
          <p:cNvSpPr/>
          <p:nvPr/>
        </p:nvSpPr>
        <p:spPr>
          <a:xfrm>
            <a:off x="135968" y="1034048"/>
            <a:ext cx="1222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1200" dirty="0">
                <a:solidFill>
                  <a:srgbClr val="AF44C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0.15% samples</a:t>
            </a:r>
            <a:endParaRPr lang="en-GB" sz="1200" dirty="0">
              <a:solidFill>
                <a:srgbClr val="AF44C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" name="Picture 175">
            <a:extLst>
              <a:ext uri="{FF2B5EF4-FFF2-40B4-BE49-F238E27FC236}">
                <a16:creationId xmlns:a16="http://schemas.microsoft.com/office/drawing/2014/main" id="{3BD44153-5191-495B-BDBB-A355C18A49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650" y="4536084"/>
            <a:ext cx="736196" cy="63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/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/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GB" sz="10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/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id="{7C24F5FF-4AFA-427F-A426-AFE255E00E20}"/>
              </a:ext>
            </a:extLst>
          </p:cNvPr>
          <p:cNvSpPr/>
          <p:nvPr/>
        </p:nvSpPr>
        <p:spPr bwMode="auto">
          <a:xfrm>
            <a:off x="6101780" y="4575798"/>
            <a:ext cx="8343" cy="13973"/>
          </a:xfrm>
          <a:prstGeom prst="ellipse">
            <a:avLst/>
          </a:prstGeom>
          <a:solidFill>
            <a:srgbClr val="2525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5250935-04B2-41A3-AC3F-9533E9B7AD22}"/>
              </a:ext>
            </a:extLst>
          </p:cNvPr>
          <p:cNvCxnSpPr>
            <a:cxnSpLocks/>
          </p:cNvCxnSpPr>
          <p:nvPr/>
        </p:nvCxnSpPr>
        <p:spPr bwMode="auto">
          <a:xfrm>
            <a:off x="6105626" y="4589771"/>
            <a:ext cx="0" cy="529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20664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GB" sz="11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5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7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4DD09B75-1B39-4209-BFD0-3126E8C4333B}"/>
              </a:ext>
            </a:extLst>
          </p:cNvPr>
          <p:cNvSpPr/>
          <p:nvPr/>
        </p:nvSpPr>
        <p:spPr>
          <a:xfrm rot="16200000" flipH="1" flipV="1">
            <a:off x="4571220" y="4378385"/>
            <a:ext cx="968988" cy="972420"/>
          </a:xfrm>
          <a:prstGeom prst="arc">
            <a:avLst>
              <a:gd name="adj1" fmla="val 10322406"/>
              <a:gd name="adj2" fmla="val 10582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FA2EC0A2-A457-4FB2-A475-2AE58E2FF0A9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6E854C-39AF-4425-A467-45A6D4F49BEB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6A09FB7-8D0D-4D58-8340-B1528A005EB3}"/>
              </a:ext>
            </a:extLst>
          </p:cNvPr>
          <p:cNvSpPr/>
          <p:nvPr/>
        </p:nvSpPr>
        <p:spPr>
          <a:xfrm>
            <a:off x="2949257" y="53856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HYPERSPECTRAL</a:t>
            </a:r>
          </a:p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        UNMIXING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A56E95C-37C7-41B3-A002-79F52B7877B9}"/>
              </a:ext>
            </a:extLst>
          </p:cNvPr>
          <p:cNvSpPr/>
          <p:nvPr/>
        </p:nvSpPr>
        <p:spPr>
          <a:xfrm>
            <a:off x="4561245" y="5581383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TGV-DENOISING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A107A3-B389-449E-8AB2-485C9E989A49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95517A-A626-408A-92DA-E289EF4753B1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FDFBFDC8-28A5-4F14-8F75-B00580162774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C20898F0-237B-498E-9A32-9CFBB3ECA00E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2C8ADFAF-E948-44D9-954C-E26B7911FC78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60C321E2-B01E-4358-9522-A53D2757503C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13BE836-EB6E-4D00-933D-AC4C8F81BD71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2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93F0018-A0A6-4F62-A8E1-306637B665A5}"/>
              </a:ext>
            </a:extLst>
          </p:cNvPr>
          <p:cNvGrpSpPr/>
          <p:nvPr/>
        </p:nvGrpSpPr>
        <p:grpSpPr>
          <a:xfrm>
            <a:off x="4516063" y="5848217"/>
            <a:ext cx="1067553" cy="967672"/>
            <a:chOff x="147136" y="2032000"/>
            <a:chExt cx="3893902" cy="3529586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5A4CA3E-E1D0-4252-92FD-D687ABA0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" y="2032000"/>
              <a:ext cx="3812438" cy="345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/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blipFill>
                  <a:blip r:embed="rId24"/>
                  <a:stretch>
                    <a:fillRect l="-41176" r="-17647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/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blipFill>
                  <a:blip r:embed="rId25"/>
                  <a:stretch>
                    <a:fillRect l="-35294" r="-23529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/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MULTIVARIATE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  <a:blipFill>
                <a:blip r:embed="rId2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Arc 165">
            <a:extLst>
              <a:ext uri="{FF2B5EF4-FFF2-40B4-BE49-F238E27FC236}">
                <a16:creationId xmlns:a16="http://schemas.microsoft.com/office/drawing/2014/main" id="{A8BBDB79-B895-49B8-9C51-150B2F63DDCD}"/>
              </a:ext>
            </a:extLst>
          </p:cNvPr>
          <p:cNvSpPr/>
          <p:nvPr/>
        </p:nvSpPr>
        <p:spPr>
          <a:xfrm rot="9021160" flipV="1">
            <a:off x="3596975" y="543388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0" name="Arc 219">
            <a:extLst>
              <a:ext uri="{FF2B5EF4-FFF2-40B4-BE49-F238E27FC236}">
                <a16:creationId xmlns:a16="http://schemas.microsoft.com/office/drawing/2014/main" id="{F7F30A24-8BB4-4507-AE01-566ED865EEC1}"/>
              </a:ext>
            </a:extLst>
          </p:cNvPr>
          <p:cNvSpPr/>
          <p:nvPr/>
        </p:nvSpPr>
        <p:spPr>
          <a:xfrm rot="13039950" flipH="1" flipV="1">
            <a:off x="3966891" y="5419630"/>
            <a:ext cx="132166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E7E55DE1-17E7-44E0-9B4F-CE7223EAFA0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Blur/>
                    </a14:imgEffect>
                  </a14:imgLayer>
                </a14:imgProps>
              </a:ext>
            </a:extLst>
          </a:blip>
          <a:srcRect t="7145" b="14792"/>
          <a:stretch/>
        </p:blipFill>
        <p:spPr>
          <a:xfrm>
            <a:off x="363247" y="5798225"/>
            <a:ext cx="3901908" cy="879397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8CF95782-D853-48C4-A476-843F7768DF64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2AF4679-0B33-4440-B2A9-1A19B2370958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Imaging Experiments</a:t>
            </a:r>
          </a:p>
        </p:txBody>
      </p:sp>
      <p:sp>
        <p:nvSpPr>
          <p:cNvPr id="224" name="Arc 223">
            <a:extLst>
              <a:ext uri="{FF2B5EF4-FFF2-40B4-BE49-F238E27FC236}">
                <a16:creationId xmlns:a16="http://schemas.microsoft.com/office/drawing/2014/main" id="{406F3261-10D4-45FD-8CA1-C5C761DC6404}"/>
              </a:ext>
            </a:extLst>
          </p:cNvPr>
          <p:cNvSpPr/>
          <p:nvPr/>
        </p:nvSpPr>
        <p:spPr>
          <a:xfrm rot="10416638" flipV="1">
            <a:off x="1162495" y="5613124"/>
            <a:ext cx="2927085" cy="913744"/>
          </a:xfrm>
          <a:prstGeom prst="arc">
            <a:avLst>
              <a:gd name="adj1" fmla="val 13726019"/>
              <a:gd name="adj2" fmla="val 2086277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5" name="Arc 224">
            <a:extLst>
              <a:ext uri="{FF2B5EF4-FFF2-40B4-BE49-F238E27FC236}">
                <a16:creationId xmlns:a16="http://schemas.microsoft.com/office/drawing/2014/main" id="{4706D019-2352-4744-9D51-4E2A33219A3F}"/>
              </a:ext>
            </a:extLst>
          </p:cNvPr>
          <p:cNvSpPr/>
          <p:nvPr/>
        </p:nvSpPr>
        <p:spPr>
          <a:xfrm rot="9026856" flipV="1">
            <a:off x="2320638" y="5699030"/>
            <a:ext cx="1249308" cy="570522"/>
          </a:xfrm>
          <a:prstGeom prst="arc">
            <a:avLst>
              <a:gd name="adj1" fmla="val 13427505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6" name="Arc 225">
            <a:extLst>
              <a:ext uri="{FF2B5EF4-FFF2-40B4-BE49-F238E27FC236}">
                <a16:creationId xmlns:a16="http://schemas.microsoft.com/office/drawing/2014/main" id="{D4154A24-E24E-4482-946F-9C5B557C3F98}"/>
              </a:ext>
            </a:extLst>
          </p:cNvPr>
          <p:cNvSpPr/>
          <p:nvPr/>
        </p:nvSpPr>
        <p:spPr>
          <a:xfrm rot="5693794" flipV="1">
            <a:off x="3137479" y="5527395"/>
            <a:ext cx="602842" cy="570522"/>
          </a:xfrm>
          <a:prstGeom prst="arc">
            <a:avLst>
              <a:gd name="adj1" fmla="val 14295450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2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2E9C56E6-A927-4739-AFEB-2D49783BFFD8}"/>
              </a:ext>
            </a:extLst>
          </p:cNvPr>
          <p:cNvSpPr/>
          <p:nvPr/>
        </p:nvSpPr>
        <p:spPr>
          <a:xfrm rot="17065222" flipH="1">
            <a:off x="3964341" y="3205107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16B8946-F91C-4A25-9391-93B536D9A69C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Arc 169">
            <a:extLst>
              <a:ext uri="{FF2B5EF4-FFF2-40B4-BE49-F238E27FC236}">
                <a16:creationId xmlns:a16="http://schemas.microsoft.com/office/drawing/2014/main" id="{B1A967F9-784A-46C7-B2BA-9760C98704D0}"/>
              </a:ext>
            </a:extLst>
          </p:cNvPr>
          <p:cNvSpPr/>
          <p:nvPr/>
        </p:nvSpPr>
        <p:spPr>
          <a:xfrm rot="19851789" flipH="1">
            <a:off x="3474793" y="3409128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2D681A1A-E504-4115-AC0C-2835A41AB688}"/>
              </a:ext>
            </a:extLst>
          </p:cNvPr>
          <p:cNvSpPr/>
          <p:nvPr/>
        </p:nvSpPr>
        <p:spPr>
          <a:xfrm>
            <a:off x="2050105" y="3721784"/>
            <a:ext cx="1612262" cy="557939"/>
          </a:xfrm>
          <a:prstGeom prst="ellipse">
            <a:avLst/>
          </a:prstGeom>
          <a:noFill/>
          <a:ln w="19050" cap="flat" cmpd="sng" algn="ctr">
            <a:solidFill>
              <a:srgbClr val="AF44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Non-imaging Experiments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C815311-AF55-4019-890F-796FDA1424A9}"/>
              </a:ext>
            </a:extLst>
          </p:cNvPr>
          <p:cNvSpPr txBox="1"/>
          <p:nvPr/>
        </p:nvSpPr>
        <p:spPr>
          <a:xfrm>
            <a:off x="2075567" y="381322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3011A3E-F51A-4E19-992D-91595901E754}"/>
              </a:ext>
            </a:extLst>
          </p:cNvPr>
          <p:cNvSpPr/>
          <p:nvPr/>
        </p:nvSpPr>
        <p:spPr>
          <a:xfrm>
            <a:off x="116360" y="3398150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	 LOGIT REGRESSION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4EB74B7-06E9-4FF7-BE3A-EA38D8C7DA01}"/>
              </a:ext>
            </a:extLst>
          </p:cNvPr>
          <p:cNvSpPr/>
          <p:nvPr/>
        </p:nvSpPr>
        <p:spPr>
          <a:xfrm>
            <a:off x="2198874" y="4710645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AUDIO</a:t>
            </a:r>
            <a:r>
              <a:rPr lang="en-GB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CS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05109AB-E51D-4036-9E65-6F74C27D6D11}"/>
              </a:ext>
            </a:extLst>
          </p:cNvPr>
          <p:cNvSpPr/>
          <p:nvPr/>
        </p:nvSpPr>
        <p:spPr>
          <a:xfrm>
            <a:off x="-55290" y="4505652"/>
            <a:ext cx="22156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 dirty="0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LOGIT REGRESSION + RANDOM</a:t>
            </a:r>
            <a:r>
              <a:rPr lang="en-GB" sz="1000" b="1" dirty="0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sz="1000" b="1" dirty="0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EFFECTS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7EF5B68-32CB-4837-9489-087AF4755043}"/>
              </a:ext>
            </a:extLst>
          </p:cNvPr>
          <p:cNvGrpSpPr/>
          <p:nvPr/>
        </p:nvGrpSpPr>
        <p:grpSpPr>
          <a:xfrm>
            <a:off x="155692" y="3562081"/>
            <a:ext cx="1512655" cy="480868"/>
            <a:chOff x="155692" y="3807331"/>
            <a:chExt cx="1512655" cy="480868"/>
          </a:xfrm>
        </p:grpSpPr>
        <p:sp>
          <p:nvSpPr>
            <p:cNvPr id="235" name="Left Brace 234">
              <a:extLst>
                <a:ext uri="{FF2B5EF4-FFF2-40B4-BE49-F238E27FC236}">
                  <a16:creationId xmlns:a16="http://schemas.microsoft.com/office/drawing/2014/main" id="{11921E48-D4FD-48EC-8519-EC810FAE1895}"/>
                </a:ext>
              </a:extLst>
            </p:cNvPr>
            <p:cNvSpPr/>
            <p:nvPr/>
          </p:nvSpPr>
          <p:spPr bwMode="auto">
            <a:xfrm>
              <a:off x="188424" y="3858515"/>
              <a:ext cx="83768" cy="429684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rgbClr val="AF44C4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3DAA4C45-DA05-4352-B45D-3DE1AC32D217}"/>
                </a:ext>
              </a:extLst>
            </p:cNvPr>
            <p:cNvGrpSpPr/>
            <p:nvPr/>
          </p:nvGrpSpPr>
          <p:grpSpPr>
            <a:xfrm>
              <a:off x="155692" y="3807331"/>
              <a:ext cx="1512655" cy="476849"/>
              <a:chOff x="155692" y="3807331"/>
              <a:chExt cx="1512655" cy="4768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/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𝐵𝑒𝑟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/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</m:d>
                          <m:r>
                            <a:rPr lang="en-GB" sz="100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00" b="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2" name="Arc 241">
            <a:extLst>
              <a:ext uri="{FF2B5EF4-FFF2-40B4-BE49-F238E27FC236}">
                <a16:creationId xmlns:a16="http://schemas.microsoft.com/office/drawing/2014/main" id="{631621C2-3A1D-4B61-B3C2-C35D25FF70B6}"/>
              </a:ext>
            </a:extLst>
          </p:cNvPr>
          <p:cNvSpPr/>
          <p:nvPr/>
        </p:nvSpPr>
        <p:spPr>
          <a:xfrm rot="11806184" flipV="1">
            <a:off x="1419965" y="3697303"/>
            <a:ext cx="900392" cy="1108497"/>
          </a:xfrm>
          <a:prstGeom prst="arc">
            <a:avLst>
              <a:gd name="adj1" fmla="val 14914818"/>
              <a:gd name="adj2" fmla="val 17804376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D06A808F-3FBC-40F8-839E-FC6FBC82D81C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69" y="4072383"/>
            <a:ext cx="1717170" cy="475501"/>
          </a:xfrm>
          <a:prstGeom prst="rect">
            <a:avLst/>
          </a:prstGeom>
        </p:spPr>
      </p:pic>
      <p:sp>
        <p:nvSpPr>
          <p:cNvPr id="244" name="Arc 243">
            <a:extLst>
              <a:ext uri="{FF2B5EF4-FFF2-40B4-BE49-F238E27FC236}">
                <a16:creationId xmlns:a16="http://schemas.microsoft.com/office/drawing/2014/main" id="{BA4BFBFC-120D-4F3F-AA86-850F8C667E38}"/>
              </a:ext>
            </a:extLst>
          </p:cNvPr>
          <p:cNvSpPr/>
          <p:nvPr/>
        </p:nvSpPr>
        <p:spPr>
          <a:xfrm rot="8683220">
            <a:off x="1067540" y="4020664"/>
            <a:ext cx="1762371" cy="575852"/>
          </a:xfrm>
          <a:prstGeom prst="arc">
            <a:avLst>
              <a:gd name="adj1" fmla="val 12508851"/>
              <a:gd name="adj2" fmla="val 16855986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Arc 244">
            <a:extLst>
              <a:ext uri="{FF2B5EF4-FFF2-40B4-BE49-F238E27FC236}">
                <a16:creationId xmlns:a16="http://schemas.microsoft.com/office/drawing/2014/main" id="{93B3797D-8137-41A4-B5E6-2761FB40C065}"/>
              </a:ext>
            </a:extLst>
          </p:cNvPr>
          <p:cNvSpPr/>
          <p:nvPr/>
        </p:nvSpPr>
        <p:spPr>
          <a:xfrm rot="7230948">
            <a:off x="1682503" y="4402164"/>
            <a:ext cx="1173966" cy="517632"/>
          </a:xfrm>
          <a:prstGeom prst="arc">
            <a:avLst>
              <a:gd name="adj1" fmla="val 11528501"/>
              <a:gd name="adj2" fmla="val 14557240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E11AD993-B3B3-48F2-B5B2-912FBE3B70E1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553" y="4645929"/>
            <a:ext cx="859609" cy="767757"/>
          </a:xfrm>
          <a:prstGeom prst="rect">
            <a:avLst/>
          </a:prstGeom>
        </p:spPr>
      </p:pic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F67E34-4BD5-4A26-832A-2FE91D475AF3}"/>
              </a:ext>
            </a:extLst>
          </p:cNvPr>
          <p:cNvGrpSpPr/>
          <p:nvPr/>
        </p:nvGrpSpPr>
        <p:grpSpPr>
          <a:xfrm>
            <a:off x="-234654" y="4693441"/>
            <a:ext cx="2483798" cy="476849"/>
            <a:chOff x="-72727" y="3807331"/>
            <a:chExt cx="2483798" cy="4768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4E9FBB9B-1038-4530-A3FD-24CDC02D91CC}"/>
                    </a:ext>
                  </a:extLst>
                </p:cNvPr>
                <p:cNvSpPr/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GB" sz="1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𝐵𝑒𝑟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4E9FBB9B-1038-4530-A3FD-24CDC02D91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  <a:blipFill>
                  <a:blip r:embed="rId34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946E2475-1144-4644-9C2F-818AE48B929A}"/>
                    </a:ext>
                  </a:extLst>
                </p:cNvPr>
                <p:cNvSpPr/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000" dirty="0"/>
                </a:p>
              </p:txBody>
            </p:sp>
          </mc:Choice>
          <mc:Fallback xmlns=""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946E2475-1144-4644-9C2F-818AE48B9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  <a:blipFill>
                  <a:blip r:embed="rId35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8B2F8B8-2F72-47C3-98C5-45B57B9B31A1}"/>
                    </a:ext>
                  </a:extLst>
                </p:cNvPr>
                <p:cNvSpPr/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i="1" smtClean="0">
                                <a:solidFill>
                                  <a:srgbClr val="AF44C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β</m:t>
                            </m:r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sz="1000" i="1" smtClean="0">
                                <a:solidFill>
                                  <a:srgbClr val="AF44C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1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i="1" smtClean="0">
                                    <a:solidFill>
                                      <a:srgbClr val="AF44C4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</m:d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8B2F8B8-2F72-47C3-98C5-45B57B9B31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  <a:blipFill>
                  <a:blip r:embed="rId36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1" name="Rectangle 250">
            <a:extLst>
              <a:ext uri="{FF2B5EF4-FFF2-40B4-BE49-F238E27FC236}">
                <a16:creationId xmlns:a16="http://schemas.microsoft.com/office/drawing/2014/main" id="{79B9EBBE-8C0A-414D-892B-CC143DDFC3AE}"/>
              </a:ext>
            </a:extLst>
          </p:cNvPr>
          <p:cNvSpPr/>
          <p:nvPr/>
        </p:nvSpPr>
        <p:spPr>
          <a:xfrm>
            <a:off x="1436136" y="5274544"/>
            <a:ext cx="76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additional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penalty</a:t>
            </a:r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Arc 251">
            <a:extLst>
              <a:ext uri="{FF2B5EF4-FFF2-40B4-BE49-F238E27FC236}">
                <a16:creationId xmlns:a16="http://schemas.microsoft.com/office/drawing/2014/main" id="{44A6BCA1-B425-4905-9C49-C4B866D665DB}"/>
              </a:ext>
            </a:extLst>
          </p:cNvPr>
          <p:cNvSpPr/>
          <p:nvPr/>
        </p:nvSpPr>
        <p:spPr>
          <a:xfrm rot="15395302" flipV="1">
            <a:off x="1523477" y="5040930"/>
            <a:ext cx="343295" cy="522957"/>
          </a:xfrm>
          <a:prstGeom prst="arc">
            <a:avLst>
              <a:gd name="adj1" fmla="val 14716191"/>
              <a:gd name="adj2" fmla="val 18026791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Left Brace 252">
            <a:extLst>
              <a:ext uri="{FF2B5EF4-FFF2-40B4-BE49-F238E27FC236}">
                <a16:creationId xmlns:a16="http://schemas.microsoft.com/office/drawing/2014/main" id="{48809FDD-8F3B-44EE-B33B-60B20EFB4381}"/>
              </a:ext>
            </a:extLst>
          </p:cNvPr>
          <p:cNvSpPr/>
          <p:nvPr/>
        </p:nvSpPr>
        <p:spPr bwMode="auto">
          <a:xfrm>
            <a:off x="12115" y="4731300"/>
            <a:ext cx="83768" cy="429684"/>
          </a:xfrm>
          <a:prstGeom prst="leftBrace">
            <a:avLst>
              <a:gd name="adj1" fmla="val 67156"/>
              <a:gd name="adj2" fmla="val 50000"/>
            </a:avLst>
          </a:prstGeom>
          <a:ln>
            <a:solidFill>
              <a:srgbClr val="AF44C4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AB619C07-8CFD-4340-A31E-CF3C7F9393C0}"/>
              </a:ext>
            </a:extLst>
          </p:cNvPr>
          <p:cNvPicPr>
            <a:picLocks noChangeAspect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836" y="5257256"/>
            <a:ext cx="1562565" cy="412788"/>
          </a:xfrm>
          <a:prstGeom prst="rect">
            <a:avLst/>
          </a:prstGeom>
        </p:spPr>
      </p:pic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A7994-8020-42A3-9C99-1B98FAFD2A3E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1A225E-C9DD-40FD-8C39-3D55CB954355}"/>
              </a:ext>
            </a:extLst>
          </p:cNvPr>
          <p:cNvSpPr/>
          <p:nvPr/>
        </p:nvSpPr>
        <p:spPr>
          <a:xfrm>
            <a:off x="728602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20dB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0D959-6AA0-4238-8CB8-5A2A8BC6603F}"/>
              </a:ext>
            </a:extLst>
          </p:cNvPr>
          <p:cNvSpPr/>
          <p:nvPr/>
        </p:nvSpPr>
        <p:spPr>
          <a:xfrm>
            <a:off x="1848826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30dB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3D8B6-40E9-4B12-8014-8B9D6E3802A7}"/>
              </a:ext>
            </a:extLst>
          </p:cNvPr>
          <p:cNvSpPr/>
          <p:nvPr/>
        </p:nvSpPr>
        <p:spPr>
          <a:xfrm>
            <a:off x="3361191" y="6611779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40dB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D2F7FC-D940-4E89-BCEB-650A825BC102}"/>
              </a:ext>
            </a:extLst>
          </p:cNvPr>
          <p:cNvSpPr/>
          <p:nvPr/>
        </p:nvSpPr>
        <p:spPr>
          <a:xfrm>
            <a:off x="268808" y="243162"/>
            <a:ext cx="3815917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F44C4"/>
                </a:solidFill>
                <a:latin typeface="Calibri Light" panose="020F0302020204030204" pitchFamily="34" charset="0"/>
                <a:ea typeface="ＭＳ Ｐゴシック" pitchFamily="28" charset="-128"/>
              </a:rPr>
              <a:t>Logistic Regression with random effects</a:t>
            </a:r>
            <a:endParaRPr lang="en-GB" b="1" dirty="0">
              <a:solidFill>
                <a:srgbClr val="AF44C4"/>
              </a:solidFill>
              <a:latin typeface="Calibri Light" panose="020F0302020204030204" pitchFamily="34" charset="0"/>
              <a:ea typeface="ＭＳ Ｐゴシック" pitchFamily="28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BC92C-5117-4CCF-98E9-A0E12C8D3A2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17069" y="1056364"/>
            <a:ext cx="4284066" cy="1952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684D1-E12D-4E17-A288-14C8F442CDE3}"/>
              </a:ext>
            </a:extLst>
          </p:cNvPr>
          <p:cNvPicPr>
            <a:picLocks noChangeAspect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964" y="505699"/>
            <a:ext cx="25336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" name="Picture 175">
            <a:extLst>
              <a:ext uri="{FF2B5EF4-FFF2-40B4-BE49-F238E27FC236}">
                <a16:creationId xmlns:a16="http://schemas.microsoft.com/office/drawing/2014/main" id="{3BD44153-5191-495B-BDBB-A355C18A49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650" y="4536084"/>
            <a:ext cx="736196" cy="63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/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/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GB" sz="10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/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id="{7C24F5FF-4AFA-427F-A426-AFE255E00E20}"/>
              </a:ext>
            </a:extLst>
          </p:cNvPr>
          <p:cNvSpPr/>
          <p:nvPr/>
        </p:nvSpPr>
        <p:spPr bwMode="auto">
          <a:xfrm>
            <a:off x="6101780" y="4575798"/>
            <a:ext cx="8343" cy="13973"/>
          </a:xfrm>
          <a:prstGeom prst="ellipse">
            <a:avLst/>
          </a:prstGeom>
          <a:solidFill>
            <a:srgbClr val="2525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5250935-04B2-41A3-AC3F-9533E9B7AD22}"/>
              </a:ext>
            </a:extLst>
          </p:cNvPr>
          <p:cNvCxnSpPr>
            <a:cxnSpLocks/>
          </p:cNvCxnSpPr>
          <p:nvPr/>
        </p:nvCxnSpPr>
        <p:spPr bwMode="auto">
          <a:xfrm>
            <a:off x="6105626" y="4589771"/>
            <a:ext cx="0" cy="529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20664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GB" sz="11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5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7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4DD09B75-1B39-4209-BFD0-3126E8C4333B}"/>
              </a:ext>
            </a:extLst>
          </p:cNvPr>
          <p:cNvSpPr/>
          <p:nvPr/>
        </p:nvSpPr>
        <p:spPr>
          <a:xfrm rot="16200000" flipH="1" flipV="1">
            <a:off x="4571220" y="4378385"/>
            <a:ext cx="968988" cy="972420"/>
          </a:xfrm>
          <a:prstGeom prst="arc">
            <a:avLst>
              <a:gd name="adj1" fmla="val 10322406"/>
              <a:gd name="adj2" fmla="val 10582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FA2EC0A2-A457-4FB2-A475-2AE58E2FF0A9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6E854C-39AF-4425-A467-45A6D4F49BEB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6A09FB7-8D0D-4D58-8340-B1528A005EB3}"/>
              </a:ext>
            </a:extLst>
          </p:cNvPr>
          <p:cNvSpPr/>
          <p:nvPr/>
        </p:nvSpPr>
        <p:spPr>
          <a:xfrm>
            <a:off x="2949257" y="53856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HYPERSPECTRAL</a:t>
            </a:r>
          </a:p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        UNMIXING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A56E95C-37C7-41B3-A002-79F52B7877B9}"/>
              </a:ext>
            </a:extLst>
          </p:cNvPr>
          <p:cNvSpPr/>
          <p:nvPr/>
        </p:nvSpPr>
        <p:spPr>
          <a:xfrm>
            <a:off x="4561245" y="5581383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TGV-DENOISING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A107A3-B389-449E-8AB2-485C9E989A49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95517A-A626-408A-92DA-E289EF4753B1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FDFBFDC8-28A5-4F14-8F75-B00580162774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C20898F0-237B-498E-9A32-9CFBB3ECA00E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2C8ADFAF-E948-44D9-954C-E26B7911FC78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60C321E2-B01E-4358-9522-A53D2757503C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13BE836-EB6E-4D00-933D-AC4C8F81BD71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2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93F0018-A0A6-4F62-A8E1-306637B665A5}"/>
              </a:ext>
            </a:extLst>
          </p:cNvPr>
          <p:cNvGrpSpPr/>
          <p:nvPr/>
        </p:nvGrpSpPr>
        <p:grpSpPr>
          <a:xfrm>
            <a:off x="4516063" y="5848217"/>
            <a:ext cx="1067553" cy="967672"/>
            <a:chOff x="147136" y="2032000"/>
            <a:chExt cx="3893902" cy="3529586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5A4CA3E-E1D0-4252-92FD-D687ABA0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" y="2032000"/>
              <a:ext cx="3812438" cy="345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/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blipFill>
                  <a:blip r:embed="rId24"/>
                  <a:stretch>
                    <a:fillRect l="-41176" r="-17647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/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blipFill>
                  <a:blip r:embed="rId25"/>
                  <a:stretch>
                    <a:fillRect l="-35294" r="-23529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/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MULTIVARIATE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  <a:blipFill>
                <a:blip r:embed="rId2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Arc 165">
            <a:extLst>
              <a:ext uri="{FF2B5EF4-FFF2-40B4-BE49-F238E27FC236}">
                <a16:creationId xmlns:a16="http://schemas.microsoft.com/office/drawing/2014/main" id="{A8BBDB79-B895-49B8-9C51-150B2F63DDCD}"/>
              </a:ext>
            </a:extLst>
          </p:cNvPr>
          <p:cNvSpPr/>
          <p:nvPr/>
        </p:nvSpPr>
        <p:spPr>
          <a:xfrm rot="9021160" flipV="1">
            <a:off x="3596975" y="543388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0" name="Arc 219">
            <a:extLst>
              <a:ext uri="{FF2B5EF4-FFF2-40B4-BE49-F238E27FC236}">
                <a16:creationId xmlns:a16="http://schemas.microsoft.com/office/drawing/2014/main" id="{F7F30A24-8BB4-4507-AE01-566ED865EEC1}"/>
              </a:ext>
            </a:extLst>
          </p:cNvPr>
          <p:cNvSpPr/>
          <p:nvPr/>
        </p:nvSpPr>
        <p:spPr>
          <a:xfrm rot="13039950" flipH="1" flipV="1">
            <a:off x="3966891" y="5419630"/>
            <a:ext cx="132166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E7E55DE1-17E7-44E0-9B4F-CE7223EAFA0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Blur/>
                    </a14:imgEffect>
                  </a14:imgLayer>
                </a14:imgProps>
              </a:ext>
            </a:extLst>
          </a:blip>
          <a:srcRect t="7145" b="14792"/>
          <a:stretch/>
        </p:blipFill>
        <p:spPr>
          <a:xfrm>
            <a:off x="363247" y="5798225"/>
            <a:ext cx="3901908" cy="879397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8CF95782-D853-48C4-A476-843F7768DF64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2AF4679-0B33-4440-B2A9-1A19B2370958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Imaging Experiments</a:t>
            </a:r>
          </a:p>
        </p:txBody>
      </p:sp>
      <p:sp>
        <p:nvSpPr>
          <p:cNvPr id="224" name="Arc 223">
            <a:extLst>
              <a:ext uri="{FF2B5EF4-FFF2-40B4-BE49-F238E27FC236}">
                <a16:creationId xmlns:a16="http://schemas.microsoft.com/office/drawing/2014/main" id="{406F3261-10D4-45FD-8CA1-C5C761DC6404}"/>
              </a:ext>
            </a:extLst>
          </p:cNvPr>
          <p:cNvSpPr/>
          <p:nvPr/>
        </p:nvSpPr>
        <p:spPr>
          <a:xfrm rot="10416638" flipV="1">
            <a:off x="1162495" y="5613124"/>
            <a:ext cx="2927085" cy="913744"/>
          </a:xfrm>
          <a:prstGeom prst="arc">
            <a:avLst>
              <a:gd name="adj1" fmla="val 13726019"/>
              <a:gd name="adj2" fmla="val 2086277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5" name="Arc 224">
            <a:extLst>
              <a:ext uri="{FF2B5EF4-FFF2-40B4-BE49-F238E27FC236}">
                <a16:creationId xmlns:a16="http://schemas.microsoft.com/office/drawing/2014/main" id="{4706D019-2352-4744-9D51-4E2A33219A3F}"/>
              </a:ext>
            </a:extLst>
          </p:cNvPr>
          <p:cNvSpPr/>
          <p:nvPr/>
        </p:nvSpPr>
        <p:spPr>
          <a:xfrm rot="9026856" flipV="1">
            <a:off x="2320638" y="5699030"/>
            <a:ext cx="1249308" cy="570522"/>
          </a:xfrm>
          <a:prstGeom prst="arc">
            <a:avLst>
              <a:gd name="adj1" fmla="val 13427505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6" name="Arc 225">
            <a:extLst>
              <a:ext uri="{FF2B5EF4-FFF2-40B4-BE49-F238E27FC236}">
                <a16:creationId xmlns:a16="http://schemas.microsoft.com/office/drawing/2014/main" id="{D4154A24-E24E-4482-946F-9C5B557C3F98}"/>
              </a:ext>
            </a:extLst>
          </p:cNvPr>
          <p:cNvSpPr/>
          <p:nvPr/>
        </p:nvSpPr>
        <p:spPr>
          <a:xfrm rot="5693794" flipV="1">
            <a:off x="3137479" y="5527395"/>
            <a:ext cx="602842" cy="570522"/>
          </a:xfrm>
          <a:prstGeom prst="arc">
            <a:avLst>
              <a:gd name="adj1" fmla="val 14295450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2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2E9C56E6-A927-4739-AFEB-2D49783BFFD8}"/>
              </a:ext>
            </a:extLst>
          </p:cNvPr>
          <p:cNvSpPr/>
          <p:nvPr/>
        </p:nvSpPr>
        <p:spPr>
          <a:xfrm rot="17065222" flipH="1">
            <a:off x="3964341" y="3205107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16B8946-F91C-4A25-9391-93B536D9A69C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Arc 169">
            <a:extLst>
              <a:ext uri="{FF2B5EF4-FFF2-40B4-BE49-F238E27FC236}">
                <a16:creationId xmlns:a16="http://schemas.microsoft.com/office/drawing/2014/main" id="{B1A967F9-784A-46C7-B2BA-9760C98704D0}"/>
              </a:ext>
            </a:extLst>
          </p:cNvPr>
          <p:cNvSpPr/>
          <p:nvPr/>
        </p:nvSpPr>
        <p:spPr>
          <a:xfrm rot="19851789" flipH="1">
            <a:off x="3474793" y="3409128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2D681A1A-E504-4115-AC0C-2835A41AB688}"/>
              </a:ext>
            </a:extLst>
          </p:cNvPr>
          <p:cNvSpPr/>
          <p:nvPr/>
        </p:nvSpPr>
        <p:spPr>
          <a:xfrm>
            <a:off x="2050105" y="3721784"/>
            <a:ext cx="1612262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Non-imaging Experiments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C815311-AF55-4019-890F-796FDA1424A9}"/>
              </a:ext>
            </a:extLst>
          </p:cNvPr>
          <p:cNvSpPr txBox="1"/>
          <p:nvPr/>
        </p:nvSpPr>
        <p:spPr>
          <a:xfrm>
            <a:off x="2075567" y="381322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3011A3E-F51A-4E19-992D-91595901E754}"/>
              </a:ext>
            </a:extLst>
          </p:cNvPr>
          <p:cNvSpPr/>
          <p:nvPr/>
        </p:nvSpPr>
        <p:spPr>
          <a:xfrm>
            <a:off x="116360" y="3398150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	 LOGIT REGRESSION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4EB74B7-06E9-4FF7-BE3A-EA38D8C7DA01}"/>
              </a:ext>
            </a:extLst>
          </p:cNvPr>
          <p:cNvSpPr/>
          <p:nvPr/>
        </p:nvSpPr>
        <p:spPr>
          <a:xfrm>
            <a:off x="2198874" y="4710645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AUDIO</a:t>
            </a:r>
            <a:r>
              <a:rPr lang="en-GB" sz="10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CS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05109AB-E51D-4036-9E65-6F74C27D6D11}"/>
              </a:ext>
            </a:extLst>
          </p:cNvPr>
          <p:cNvSpPr/>
          <p:nvPr/>
        </p:nvSpPr>
        <p:spPr>
          <a:xfrm>
            <a:off x="-55290" y="4505652"/>
            <a:ext cx="22156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LOGIT REGRESSION + RANDOM EFFECTS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7EF5B68-32CB-4837-9489-087AF4755043}"/>
              </a:ext>
            </a:extLst>
          </p:cNvPr>
          <p:cNvGrpSpPr/>
          <p:nvPr/>
        </p:nvGrpSpPr>
        <p:grpSpPr>
          <a:xfrm>
            <a:off x="155692" y="3562081"/>
            <a:ext cx="1512655" cy="480868"/>
            <a:chOff x="155692" y="3807331"/>
            <a:chExt cx="1512655" cy="480868"/>
          </a:xfrm>
        </p:grpSpPr>
        <p:sp>
          <p:nvSpPr>
            <p:cNvPr id="235" name="Left Brace 234">
              <a:extLst>
                <a:ext uri="{FF2B5EF4-FFF2-40B4-BE49-F238E27FC236}">
                  <a16:creationId xmlns:a16="http://schemas.microsoft.com/office/drawing/2014/main" id="{11921E48-D4FD-48EC-8519-EC810FAE1895}"/>
                </a:ext>
              </a:extLst>
            </p:cNvPr>
            <p:cNvSpPr/>
            <p:nvPr/>
          </p:nvSpPr>
          <p:spPr bwMode="auto">
            <a:xfrm>
              <a:off x="188424" y="3858515"/>
              <a:ext cx="83768" cy="429684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3DAA4C45-DA05-4352-B45D-3DE1AC32D217}"/>
                </a:ext>
              </a:extLst>
            </p:cNvPr>
            <p:cNvGrpSpPr/>
            <p:nvPr/>
          </p:nvGrpSpPr>
          <p:grpSpPr>
            <a:xfrm>
              <a:off x="155692" y="3807331"/>
              <a:ext cx="1512655" cy="476849"/>
              <a:chOff x="155692" y="3807331"/>
              <a:chExt cx="1512655" cy="4768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/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𝐵𝑒𝑟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GB" sz="100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/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</m:d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00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2" name="Arc 241">
            <a:extLst>
              <a:ext uri="{FF2B5EF4-FFF2-40B4-BE49-F238E27FC236}">
                <a16:creationId xmlns:a16="http://schemas.microsoft.com/office/drawing/2014/main" id="{631621C2-3A1D-4B61-B3C2-C35D25FF70B6}"/>
              </a:ext>
            </a:extLst>
          </p:cNvPr>
          <p:cNvSpPr/>
          <p:nvPr/>
        </p:nvSpPr>
        <p:spPr>
          <a:xfrm rot="11806184" flipV="1">
            <a:off x="1419965" y="3697303"/>
            <a:ext cx="900392" cy="1108497"/>
          </a:xfrm>
          <a:prstGeom prst="arc">
            <a:avLst>
              <a:gd name="adj1" fmla="val 14914818"/>
              <a:gd name="adj2" fmla="val 1780437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D06A808F-3FBC-40F8-839E-FC6FBC82D81C}"/>
              </a:ext>
            </a:extLst>
          </p:cNvPr>
          <p:cNvPicPr>
            <a:picLocks noChangeAspect="1"/>
          </p:cNvPicPr>
          <p:nvPr/>
        </p:nvPicPr>
        <p:blipFill>
          <a:blip r:embed="rId32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869" y="4072383"/>
            <a:ext cx="1717170" cy="475501"/>
          </a:xfrm>
          <a:prstGeom prst="rect">
            <a:avLst/>
          </a:prstGeom>
        </p:spPr>
      </p:pic>
      <p:sp>
        <p:nvSpPr>
          <p:cNvPr id="244" name="Arc 243">
            <a:extLst>
              <a:ext uri="{FF2B5EF4-FFF2-40B4-BE49-F238E27FC236}">
                <a16:creationId xmlns:a16="http://schemas.microsoft.com/office/drawing/2014/main" id="{BA4BFBFC-120D-4F3F-AA86-850F8C667E38}"/>
              </a:ext>
            </a:extLst>
          </p:cNvPr>
          <p:cNvSpPr/>
          <p:nvPr/>
        </p:nvSpPr>
        <p:spPr>
          <a:xfrm rot="8683220">
            <a:off x="1067540" y="4020664"/>
            <a:ext cx="1762371" cy="575852"/>
          </a:xfrm>
          <a:prstGeom prst="arc">
            <a:avLst>
              <a:gd name="adj1" fmla="val 12508851"/>
              <a:gd name="adj2" fmla="val 1685598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5" name="Arc 244">
            <a:extLst>
              <a:ext uri="{FF2B5EF4-FFF2-40B4-BE49-F238E27FC236}">
                <a16:creationId xmlns:a16="http://schemas.microsoft.com/office/drawing/2014/main" id="{93B3797D-8137-41A4-B5E6-2761FB40C065}"/>
              </a:ext>
            </a:extLst>
          </p:cNvPr>
          <p:cNvSpPr/>
          <p:nvPr/>
        </p:nvSpPr>
        <p:spPr>
          <a:xfrm rot="7230948">
            <a:off x="1682503" y="4402164"/>
            <a:ext cx="1173966" cy="517632"/>
          </a:xfrm>
          <a:prstGeom prst="arc">
            <a:avLst>
              <a:gd name="adj1" fmla="val 11528501"/>
              <a:gd name="adj2" fmla="val 1455724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E11AD993-B3B3-48F2-B5B2-912FBE3B70E1}"/>
              </a:ext>
            </a:extLst>
          </p:cNvPr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553" y="4645929"/>
            <a:ext cx="859609" cy="767757"/>
          </a:xfrm>
          <a:prstGeom prst="rect">
            <a:avLst/>
          </a:prstGeom>
        </p:spPr>
      </p:pic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F67E34-4BD5-4A26-832A-2FE91D475AF3}"/>
              </a:ext>
            </a:extLst>
          </p:cNvPr>
          <p:cNvGrpSpPr/>
          <p:nvPr/>
        </p:nvGrpSpPr>
        <p:grpSpPr>
          <a:xfrm>
            <a:off x="-234654" y="4693441"/>
            <a:ext cx="2483798" cy="476849"/>
            <a:chOff x="-72727" y="3807331"/>
            <a:chExt cx="2483798" cy="4768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4E9FBB9B-1038-4530-A3FD-24CDC02D91CC}"/>
                    </a:ext>
                  </a:extLst>
                </p:cNvPr>
                <p:cNvSpPr/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𝐵𝑒𝑟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4E9FBB9B-1038-4530-A3FD-24CDC02D91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  <a:blipFill>
                  <a:blip r:embed="rId35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946E2475-1144-4644-9C2F-818AE48B929A}"/>
                    </a:ext>
                  </a:extLst>
                </p:cNvPr>
                <p:cNvSpPr/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946E2475-1144-4644-9C2F-818AE48B9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  <a:blipFill>
                  <a:blip r:embed="rId36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8B2F8B8-2F72-47C3-98C5-45B57B9B31A1}"/>
                    </a:ext>
                  </a:extLst>
                </p:cNvPr>
                <p:cNvSpPr/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β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</m:d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8B2F8B8-2F72-47C3-98C5-45B57B9B31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  <a:blipFill>
                  <a:blip r:embed="rId37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1" name="Rectangle 250">
            <a:extLst>
              <a:ext uri="{FF2B5EF4-FFF2-40B4-BE49-F238E27FC236}">
                <a16:creationId xmlns:a16="http://schemas.microsoft.com/office/drawing/2014/main" id="{79B9EBBE-8C0A-414D-892B-CC143DDFC3AE}"/>
              </a:ext>
            </a:extLst>
          </p:cNvPr>
          <p:cNvSpPr/>
          <p:nvPr/>
        </p:nvSpPr>
        <p:spPr>
          <a:xfrm>
            <a:off x="1436136" y="5274544"/>
            <a:ext cx="76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additional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penalty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Arc 251">
            <a:extLst>
              <a:ext uri="{FF2B5EF4-FFF2-40B4-BE49-F238E27FC236}">
                <a16:creationId xmlns:a16="http://schemas.microsoft.com/office/drawing/2014/main" id="{44A6BCA1-B425-4905-9C49-C4B866D665DB}"/>
              </a:ext>
            </a:extLst>
          </p:cNvPr>
          <p:cNvSpPr/>
          <p:nvPr/>
        </p:nvSpPr>
        <p:spPr>
          <a:xfrm rot="15395302" flipV="1">
            <a:off x="1523477" y="5040930"/>
            <a:ext cx="343295" cy="522957"/>
          </a:xfrm>
          <a:prstGeom prst="arc">
            <a:avLst>
              <a:gd name="adj1" fmla="val 14716191"/>
              <a:gd name="adj2" fmla="val 1802679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3" name="Left Brace 252">
            <a:extLst>
              <a:ext uri="{FF2B5EF4-FFF2-40B4-BE49-F238E27FC236}">
                <a16:creationId xmlns:a16="http://schemas.microsoft.com/office/drawing/2014/main" id="{48809FDD-8F3B-44EE-B33B-60B20EFB4381}"/>
              </a:ext>
            </a:extLst>
          </p:cNvPr>
          <p:cNvSpPr/>
          <p:nvPr/>
        </p:nvSpPr>
        <p:spPr bwMode="auto">
          <a:xfrm>
            <a:off x="12115" y="4731300"/>
            <a:ext cx="83768" cy="429684"/>
          </a:xfrm>
          <a:prstGeom prst="leftBrace">
            <a:avLst>
              <a:gd name="adj1" fmla="val 67156"/>
              <a:gd name="adj2" fmla="val 50000"/>
            </a:avLst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AB619C07-8CFD-4340-A31E-CF3C7F9393C0}"/>
              </a:ext>
            </a:extLst>
          </p:cNvPr>
          <p:cNvPicPr>
            <a:picLocks noChangeAspect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36" y="5257256"/>
            <a:ext cx="1562565" cy="412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E01E7-FD41-467D-AF46-EE9BE91D58EE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6" name="Arc 255">
            <a:extLst>
              <a:ext uri="{FF2B5EF4-FFF2-40B4-BE49-F238E27FC236}">
                <a16:creationId xmlns:a16="http://schemas.microsoft.com/office/drawing/2014/main" id="{2F8DC72B-530C-4E56-909B-221F34B54493}"/>
              </a:ext>
            </a:extLst>
          </p:cNvPr>
          <p:cNvSpPr/>
          <p:nvPr/>
        </p:nvSpPr>
        <p:spPr>
          <a:xfrm rot="1277381" flipH="1">
            <a:off x="3166375" y="3229385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3A591083-3B48-4CEB-A574-D414DA79EBD4}"/>
              </a:ext>
            </a:extLst>
          </p:cNvPr>
          <p:cNvSpPr/>
          <p:nvPr/>
        </p:nvSpPr>
        <p:spPr>
          <a:xfrm>
            <a:off x="2083933" y="2821855"/>
            <a:ext cx="1318983" cy="55793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Model Selection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2345151-EF8B-42D5-9A30-B396B1301D8F}"/>
              </a:ext>
            </a:extLst>
          </p:cNvPr>
          <p:cNvSpPr txBox="1"/>
          <p:nvPr/>
        </p:nvSpPr>
        <p:spPr>
          <a:xfrm>
            <a:off x="2112438" y="2912822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62846C4-AF68-4F36-BF31-886D8F24907E}"/>
              </a:ext>
            </a:extLst>
          </p:cNvPr>
          <p:cNvGrpSpPr/>
          <p:nvPr/>
        </p:nvGrpSpPr>
        <p:grpSpPr>
          <a:xfrm>
            <a:off x="103723" y="2027259"/>
            <a:ext cx="2035953" cy="1370133"/>
            <a:chOff x="5426566" y="5373568"/>
            <a:chExt cx="3618772" cy="1228020"/>
          </a:xfrm>
        </p:grpSpPr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C774116F-2442-4F0C-B02D-23E8F11A9BF4}"/>
                </a:ext>
              </a:extLst>
            </p:cNvPr>
            <p:cNvSpPr/>
            <p:nvPr/>
          </p:nvSpPr>
          <p:spPr>
            <a:xfrm>
              <a:off x="5496163" y="5373568"/>
              <a:ext cx="3305478" cy="122802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4F8B53E1-EA6C-4CC7-ACAE-2B8C6431F848}"/>
                </a:ext>
              </a:extLst>
            </p:cNvPr>
            <p:cNvGrpSpPr/>
            <p:nvPr/>
          </p:nvGrpSpPr>
          <p:grpSpPr>
            <a:xfrm>
              <a:off x="5632022" y="5536641"/>
              <a:ext cx="3413316" cy="1048244"/>
              <a:chOff x="358935" y="4568801"/>
              <a:chExt cx="4886090" cy="25009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761A53A0-F146-41CB-9132-F7B485304E93}"/>
                      </a:ext>
                    </a:extLst>
                  </p:cNvPr>
                  <p:cNvSpPr/>
                  <p:nvPr/>
                </p:nvSpPr>
                <p:spPr>
                  <a:xfrm>
                    <a:off x="401128" y="4568801"/>
                    <a:ext cx="4843897" cy="25009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000" dirty="0"/>
                      <a:t>1: </a:t>
                    </a:r>
                    <a:r>
                      <a:rPr lang="en-GB" sz="1000" b="1" dirty="0"/>
                      <a:t>for</a:t>
                    </a:r>
                    <a:r>
                      <a:rPr lang="en-GB" sz="1000" dirty="0"/>
                      <a:t> every model</a:t>
                    </a:r>
                  </a:p>
                  <a:p>
                    <a:r>
                      <a:rPr lang="en-GB" sz="1000" dirty="0"/>
                      <a:t>2:    set </a:t>
                    </a:r>
                    <a14:m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a14:m>
                    <a:r>
                      <a:rPr lang="en-GB" sz="1000" dirty="0"/>
                      <a:t> with Algo. 1, 2 or 3</a:t>
                    </a:r>
                  </a:p>
                  <a:p>
                    <a:r>
                      <a:rPr lang="en-GB" sz="1000" dirty="0"/>
                      <a:t>3:    compute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𝑀𝐴𝑃</m:t>
                            </m:r>
                          </m:sub>
                        </m:sSub>
                      </m:oMath>
                    </a14:m>
                    <a:r>
                      <a:rPr lang="en-GB" sz="1000" dirty="0"/>
                      <a:t> with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𝐸𝐵</m:t>
                            </m:r>
                          </m:sub>
                        </m:sSub>
                      </m:oMath>
                    </a14:m>
                    <a:endParaRPr lang="en-GB" sz="1000" dirty="0"/>
                  </a:p>
                  <a:p>
                    <a:r>
                      <a:rPr lang="en-GB" sz="1000" dirty="0"/>
                      <a:t>4:    calculate likelihood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𝑀𝐴𝑃</m:t>
                            </m:r>
                          </m:sub>
                        </m:sSub>
                      </m:oMath>
                    </a14:m>
                    <a:endParaRPr lang="en-GB" sz="1000" dirty="0"/>
                  </a:p>
                  <a:p>
                    <a:r>
                      <a:rPr lang="en-GB" sz="1000" dirty="0"/>
                      <a:t>5: </a:t>
                    </a:r>
                    <a:r>
                      <a:rPr lang="en-GB" sz="1000" b="1" dirty="0"/>
                      <a:t>end for</a:t>
                    </a:r>
                  </a:p>
                  <a:p>
                    <a:r>
                      <a:rPr lang="en-GB" sz="1000" dirty="0"/>
                      <a:t>6: pick model with highest  </a:t>
                    </a:r>
                  </a:p>
                  <a:p>
                    <a:r>
                      <a:rPr lang="en-GB" sz="1000" dirty="0"/>
                      <a:t>     likelihood value</a:t>
                    </a:r>
                  </a:p>
                </p:txBody>
              </p:sp>
            </mc:Choice>
            <mc:Fallback xmlns=""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761A53A0-F146-41CB-9132-F7B485304E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128" y="4568801"/>
                    <a:ext cx="4843897" cy="2500972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260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5" name="Left Brace 264">
                <a:extLst>
                  <a:ext uri="{FF2B5EF4-FFF2-40B4-BE49-F238E27FC236}">
                    <a16:creationId xmlns:a16="http://schemas.microsoft.com/office/drawing/2014/main" id="{8C188CAA-9A68-4F4D-8C58-268EC5E31D4C}"/>
                  </a:ext>
                </a:extLst>
              </p:cNvPr>
              <p:cNvSpPr/>
              <p:nvPr/>
            </p:nvSpPr>
            <p:spPr bwMode="auto">
              <a:xfrm>
                <a:off x="358935" y="4684493"/>
                <a:ext cx="134541" cy="2240782"/>
              </a:xfrm>
              <a:prstGeom prst="leftBrace">
                <a:avLst>
                  <a:gd name="adj1" fmla="val 67156"/>
                  <a:gd name="adj2" fmla="val 50000"/>
                </a:avLst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</p:grp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5CCA6DD7-DFEB-4195-AB49-CE0B496ABFD9}"/>
                </a:ext>
              </a:extLst>
            </p:cNvPr>
            <p:cNvSpPr/>
            <p:nvPr/>
          </p:nvSpPr>
          <p:spPr>
            <a:xfrm>
              <a:off x="5426566" y="5396943"/>
              <a:ext cx="2345020" cy="206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 dirty="0">
                  <a:solidFill>
                    <a:srgbClr val="C00000"/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PROPOSED METHOD:</a:t>
              </a:r>
              <a:endParaRPr lang="en-GB" sz="1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66" name="Picture 265">
            <a:extLst>
              <a:ext uri="{FF2B5EF4-FFF2-40B4-BE49-F238E27FC236}">
                <a16:creationId xmlns:a16="http://schemas.microsoft.com/office/drawing/2014/main" id="{C184D5BF-588A-4FB6-A562-E15A0FECB8B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030849" y="1984182"/>
            <a:ext cx="779726" cy="256181"/>
          </a:xfrm>
          <a:prstGeom prst="rect">
            <a:avLst/>
          </a:prstGeom>
        </p:spPr>
      </p:pic>
      <p:sp>
        <p:nvSpPr>
          <p:cNvPr id="267" name="Rectangle 266">
            <a:extLst>
              <a:ext uri="{FF2B5EF4-FFF2-40B4-BE49-F238E27FC236}">
                <a16:creationId xmlns:a16="http://schemas.microsoft.com/office/drawing/2014/main" id="{18A9BC4D-DCE4-47C3-9A08-83A66F40E551}"/>
              </a:ext>
            </a:extLst>
          </p:cNvPr>
          <p:cNvSpPr/>
          <p:nvPr/>
        </p:nvSpPr>
        <p:spPr>
          <a:xfrm>
            <a:off x="1999796" y="2190180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TV-PRIOR</a:t>
            </a:r>
          </a:p>
        </p:txBody>
      </p:sp>
      <p:sp>
        <p:nvSpPr>
          <p:cNvPr id="268" name="Arc 267">
            <a:extLst>
              <a:ext uri="{FF2B5EF4-FFF2-40B4-BE49-F238E27FC236}">
                <a16:creationId xmlns:a16="http://schemas.microsoft.com/office/drawing/2014/main" id="{52DAFEB1-BE99-414F-B794-7B345EF0ED73}"/>
              </a:ext>
            </a:extLst>
          </p:cNvPr>
          <p:cNvSpPr/>
          <p:nvPr/>
        </p:nvSpPr>
        <p:spPr>
          <a:xfrm rot="14947397" flipV="1">
            <a:off x="1798948" y="2390048"/>
            <a:ext cx="900392" cy="730643"/>
          </a:xfrm>
          <a:prstGeom prst="arc">
            <a:avLst>
              <a:gd name="adj1" fmla="val 14309802"/>
              <a:gd name="adj2" fmla="val 17140344"/>
            </a:avLst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448D9-DE4D-446A-B58A-2E810BA87E4B}"/>
              </a:ext>
            </a:extLst>
          </p:cNvPr>
          <p:cNvSpPr/>
          <p:nvPr/>
        </p:nvSpPr>
        <p:spPr>
          <a:xfrm>
            <a:off x="728602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20dB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AC374-B176-4648-AC5C-D1D09F10B6AE}"/>
              </a:ext>
            </a:extLst>
          </p:cNvPr>
          <p:cNvSpPr/>
          <p:nvPr/>
        </p:nvSpPr>
        <p:spPr>
          <a:xfrm>
            <a:off x="1848826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30dB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1203A-8460-473E-AF13-A3CBF8E55E48}"/>
              </a:ext>
            </a:extLst>
          </p:cNvPr>
          <p:cNvSpPr/>
          <p:nvPr/>
        </p:nvSpPr>
        <p:spPr>
          <a:xfrm>
            <a:off x="3361191" y="6611779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40dB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5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" name="Picture 175">
            <a:extLst>
              <a:ext uri="{FF2B5EF4-FFF2-40B4-BE49-F238E27FC236}">
                <a16:creationId xmlns:a16="http://schemas.microsoft.com/office/drawing/2014/main" id="{3BD44153-5191-495B-BDBB-A355C18A49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8650" y="4536084"/>
            <a:ext cx="736196" cy="635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/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B815842-CF94-4C44-A8C6-394D1160D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1" y="4308590"/>
                <a:ext cx="771365" cy="246221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/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en-GB" sz="100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D2313A32-454C-418B-A7F9-D9538F757A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19" y="5063162"/>
                <a:ext cx="289438" cy="2462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/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1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17A594B-0AF6-4E71-9852-100DCD216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01" y="5103045"/>
                <a:ext cx="534505" cy="270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id="{7C24F5FF-4AFA-427F-A426-AFE255E00E20}"/>
              </a:ext>
            </a:extLst>
          </p:cNvPr>
          <p:cNvSpPr/>
          <p:nvPr/>
        </p:nvSpPr>
        <p:spPr bwMode="auto">
          <a:xfrm>
            <a:off x="6101780" y="4575798"/>
            <a:ext cx="8343" cy="13973"/>
          </a:xfrm>
          <a:prstGeom prst="ellipse">
            <a:avLst/>
          </a:prstGeom>
          <a:solidFill>
            <a:srgbClr val="2525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5250935-04B2-41A3-AC3F-9533E9B7AD22}"/>
              </a:ext>
            </a:extLst>
          </p:cNvPr>
          <p:cNvCxnSpPr>
            <a:cxnSpLocks/>
          </p:cNvCxnSpPr>
          <p:nvPr/>
        </p:nvCxnSpPr>
        <p:spPr bwMode="auto">
          <a:xfrm>
            <a:off x="6105626" y="4589771"/>
            <a:ext cx="0" cy="5298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1" name="Left Brace 180">
            <a:extLst>
              <a:ext uri="{FF2B5EF4-FFF2-40B4-BE49-F238E27FC236}">
                <a16:creationId xmlns:a16="http://schemas.microsoft.com/office/drawing/2014/main" id="{4363DD54-5553-4CF3-9F70-B15E7466F5E3}"/>
              </a:ext>
            </a:extLst>
          </p:cNvPr>
          <p:cNvSpPr/>
          <p:nvPr/>
        </p:nvSpPr>
        <p:spPr>
          <a:xfrm rot="16200000">
            <a:off x="7620664" y="4397531"/>
            <a:ext cx="80259" cy="69273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Left Brace 181">
            <a:extLst>
              <a:ext uri="{FF2B5EF4-FFF2-40B4-BE49-F238E27FC236}">
                <a16:creationId xmlns:a16="http://schemas.microsoft.com/office/drawing/2014/main" id="{5FFD4BAA-231B-4593-AF5D-4A8F5BE5082A}"/>
              </a:ext>
            </a:extLst>
          </p:cNvPr>
          <p:cNvSpPr/>
          <p:nvPr/>
        </p:nvSpPr>
        <p:spPr>
          <a:xfrm rot="16200000">
            <a:off x="8568453" y="4345253"/>
            <a:ext cx="80260" cy="783874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AD4F93-DB4A-471B-ABC5-F27386BACDFC}"/>
              </a:ext>
            </a:extLst>
          </p:cNvPr>
          <p:cNvSpPr/>
          <p:nvPr/>
        </p:nvSpPr>
        <p:spPr>
          <a:xfrm>
            <a:off x="7882036" y="4815096"/>
            <a:ext cx="152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11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GB" sz="11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GB" sz="110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1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110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1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1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72" y="4441546"/>
                <a:ext cx="2927754" cy="276742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Rectangle 184">
            <a:extLst>
              <a:ext uri="{FF2B5EF4-FFF2-40B4-BE49-F238E27FC236}">
                <a16:creationId xmlns:a16="http://schemas.microsoft.com/office/drawing/2014/main" id="{0576C11C-CB2D-4DD5-88BC-5C2A3CC3AA6A}"/>
              </a:ext>
            </a:extLst>
          </p:cNvPr>
          <p:cNvSpPr/>
          <p:nvPr/>
        </p:nvSpPr>
        <p:spPr>
          <a:xfrm>
            <a:off x="6927337" y="4821802"/>
            <a:ext cx="15228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EXPLICIT EXPRESSION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OR  MONTE CARLO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ESTIMATES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DF6E9D1-84BD-47D5-A331-A394893B71F8}"/>
              </a:ext>
            </a:extLst>
          </p:cNvPr>
          <p:cNvSpPr/>
          <p:nvPr/>
        </p:nvSpPr>
        <p:spPr>
          <a:xfrm>
            <a:off x="5753777" y="5543870"/>
            <a:ext cx="3305478" cy="1158100"/>
          </a:xfrm>
          <a:prstGeom prst="round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262EEB1-5557-49E9-B91A-56DCAF4089DD}"/>
              </a:ext>
            </a:extLst>
          </p:cNvPr>
          <p:cNvGrpSpPr/>
          <p:nvPr/>
        </p:nvGrpSpPr>
        <p:grpSpPr>
          <a:xfrm>
            <a:off x="5859769" y="5787170"/>
            <a:ext cx="4940270" cy="843391"/>
            <a:chOff x="316181" y="4760212"/>
            <a:chExt cx="7071894" cy="2012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/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334AA40-94C5-420E-B301-5B70413FAC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14" y="4840241"/>
                  <a:ext cx="1462965" cy="626770"/>
                </a:xfrm>
                <a:prstGeom prst="rect">
                  <a:avLst/>
                </a:prstGeom>
                <a:blipFill>
                  <a:blip r:embed="rId14"/>
                  <a:stretch>
                    <a:fillRect r="-309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193C41EB-37FF-4162-A6BE-04CEC62A6864}"/>
                </a:ext>
              </a:extLst>
            </p:cNvPr>
            <p:cNvSpPr/>
            <p:nvPr/>
          </p:nvSpPr>
          <p:spPr bwMode="auto">
            <a:xfrm>
              <a:off x="316181" y="4913981"/>
              <a:ext cx="190435" cy="1664536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/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100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979E3514-B974-4EDF-A920-BC058A162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2" y="5479398"/>
                  <a:ext cx="1338893" cy="626770"/>
                </a:xfrm>
                <a:prstGeom prst="rect">
                  <a:avLst/>
                </a:prstGeom>
                <a:blipFill>
                  <a:blip r:embed="rId15"/>
                  <a:stretch>
                    <a:fillRect r="-2922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/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0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GB" sz="10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100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E919A11E-AAFC-48A7-BAF4-A5D5B6B38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696" y="6130504"/>
                  <a:ext cx="6940379" cy="587451"/>
                </a:xfrm>
                <a:prstGeom prst="rect">
                  <a:avLst/>
                </a:prstGeom>
                <a:blipFill>
                  <a:blip r:embed="rId1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F1BA051-8646-44A7-BD89-3908FA25E0A5}"/>
                </a:ext>
              </a:extLst>
            </p:cNvPr>
            <p:cNvSpPr/>
            <p:nvPr/>
          </p:nvSpPr>
          <p:spPr>
            <a:xfrm>
              <a:off x="2050814" y="5435038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8A6C37E-D6EA-499F-8737-7B6986FF3D54}"/>
                </a:ext>
              </a:extLst>
            </p:cNvPr>
            <p:cNvSpPr/>
            <p:nvPr/>
          </p:nvSpPr>
          <p:spPr>
            <a:xfrm>
              <a:off x="2242665" y="4847587"/>
              <a:ext cx="1224238" cy="58745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POSTERIOR</a:t>
              </a:r>
              <a:endPara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1DE8D8F3-9D98-46C9-86D0-137D5B28E3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96306" y="5087956"/>
              <a:ext cx="308060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/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FC792A69-2C43-4889-B94D-E6EE8A27AF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8280" y="4760212"/>
                  <a:ext cx="929229" cy="647727"/>
                </a:xfrm>
                <a:prstGeom prst="rect">
                  <a:avLst/>
                </a:prstGeom>
                <a:blipFill>
                  <a:blip r:embed="rId17"/>
                  <a:stretch>
                    <a:fillRect r="-226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AC785186-976B-4551-952A-F549078F5C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007" y="5722559"/>
              <a:ext cx="796373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/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GB" sz="100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b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𝑀𝐿𝐸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2E3514B-10FA-4AE2-AD49-60B45B047A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372" y="5403432"/>
                  <a:ext cx="1695591" cy="6477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5AD70895-C1CB-4E70-AD0B-62AA3C225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66678" y="6401882"/>
              <a:ext cx="251959" cy="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/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11E6493-0976-438A-AEC1-DB38314DA2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68" y="6126999"/>
                  <a:ext cx="847796" cy="6454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673BCA2-72B7-4897-930E-B9F1C72D5681}"/>
              </a:ext>
            </a:extLst>
          </p:cNvPr>
          <p:cNvSpPr/>
          <p:nvPr/>
        </p:nvSpPr>
        <p:spPr>
          <a:xfrm>
            <a:off x="5684181" y="5567245"/>
            <a:ext cx="34772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9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PROPOSED METHOD FOR SETTING REGULARISATION PARAMETERS</a:t>
            </a:r>
            <a:endParaRPr lang="en-GB" sz="11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" name="Left Brace 207">
            <a:extLst>
              <a:ext uri="{FF2B5EF4-FFF2-40B4-BE49-F238E27FC236}">
                <a16:creationId xmlns:a16="http://schemas.microsoft.com/office/drawing/2014/main" id="{F36DD3AB-7BB6-4225-8172-25DDFB8F965C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m:t>∝</m:t>
                    </m:r>
                  </m:oMath>
                </a14:m>
                <a:r>
                  <a:rPr lang="en-GB" sz="12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4DD09B75-1B39-4209-BFD0-3126E8C4333B}"/>
              </a:ext>
            </a:extLst>
          </p:cNvPr>
          <p:cNvSpPr/>
          <p:nvPr/>
        </p:nvSpPr>
        <p:spPr>
          <a:xfrm rot="16200000" flipH="1" flipV="1">
            <a:off x="4571220" y="4378385"/>
            <a:ext cx="968988" cy="972420"/>
          </a:xfrm>
          <a:prstGeom prst="arc">
            <a:avLst>
              <a:gd name="adj1" fmla="val 10322406"/>
              <a:gd name="adj2" fmla="val 10582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FA2EC0A2-A457-4FB2-A475-2AE58E2FF0A9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D6E854C-39AF-4425-A467-45A6D4F49BEB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6A09FB7-8D0D-4D58-8340-B1528A005EB3}"/>
              </a:ext>
            </a:extLst>
          </p:cNvPr>
          <p:cNvSpPr/>
          <p:nvPr/>
        </p:nvSpPr>
        <p:spPr>
          <a:xfrm>
            <a:off x="2949257" y="53856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HYPERSPECTRAL</a:t>
            </a:r>
          </a:p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        UNMIXING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A56E95C-37C7-41B3-A002-79F52B7877B9}"/>
              </a:ext>
            </a:extLst>
          </p:cNvPr>
          <p:cNvSpPr/>
          <p:nvPr/>
        </p:nvSpPr>
        <p:spPr>
          <a:xfrm>
            <a:off x="4561245" y="5581383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TGV-DENOISING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A107A3-B389-449E-8AB2-485C9E989A49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95517A-A626-408A-92DA-E289EF4753B1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FDFBFDC8-28A5-4F14-8F75-B00580162774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C20898F0-237B-498E-9A32-9CFBB3ECA00E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5" name="Arc 144">
            <a:extLst>
              <a:ext uri="{FF2B5EF4-FFF2-40B4-BE49-F238E27FC236}">
                <a16:creationId xmlns:a16="http://schemas.microsoft.com/office/drawing/2014/main" id="{2C8ADFAF-E948-44D9-954C-E26B7911FC78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6" name="Arc 145">
            <a:extLst>
              <a:ext uri="{FF2B5EF4-FFF2-40B4-BE49-F238E27FC236}">
                <a16:creationId xmlns:a16="http://schemas.microsoft.com/office/drawing/2014/main" id="{60C321E2-B01E-4358-9522-A53D2757503C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13BE836-EB6E-4D00-933D-AC4C8F81BD71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652539BC-256D-4F28-BF31-DF3A1395E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21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93F0018-A0A6-4F62-A8E1-306637B665A5}"/>
              </a:ext>
            </a:extLst>
          </p:cNvPr>
          <p:cNvGrpSpPr/>
          <p:nvPr/>
        </p:nvGrpSpPr>
        <p:grpSpPr>
          <a:xfrm>
            <a:off x="4516063" y="5848217"/>
            <a:ext cx="1067553" cy="967672"/>
            <a:chOff x="147136" y="2032000"/>
            <a:chExt cx="3893902" cy="3529586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5A4CA3E-E1D0-4252-92FD-D687ABA02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600" y="2032000"/>
              <a:ext cx="3812438" cy="345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/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D4A4775B-2688-471E-A25E-91805D2D8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blipFill>
                  <a:blip r:embed="rId24"/>
                  <a:stretch>
                    <a:fillRect l="-41176" r="-17647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/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8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4F61E804-6286-4AF5-8867-E8B8CAF2B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blipFill>
                  <a:blip r:embed="rId25"/>
                  <a:stretch>
                    <a:fillRect l="-35294" r="-23529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/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MULTIVARIATE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53769D0-709B-4031-872E-B67F60554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  <a:blipFill>
                <a:blip r:embed="rId2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Arc 165">
            <a:extLst>
              <a:ext uri="{FF2B5EF4-FFF2-40B4-BE49-F238E27FC236}">
                <a16:creationId xmlns:a16="http://schemas.microsoft.com/office/drawing/2014/main" id="{A8BBDB79-B895-49B8-9C51-150B2F63DDCD}"/>
              </a:ext>
            </a:extLst>
          </p:cNvPr>
          <p:cNvSpPr/>
          <p:nvPr/>
        </p:nvSpPr>
        <p:spPr>
          <a:xfrm rot="9021160" flipV="1">
            <a:off x="3596975" y="543388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0" name="Arc 219">
            <a:extLst>
              <a:ext uri="{FF2B5EF4-FFF2-40B4-BE49-F238E27FC236}">
                <a16:creationId xmlns:a16="http://schemas.microsoft.com/office/drawing/2014/main" id="{F7F30A24-8BB4-4507-AE01-566ED865EEC1}"/>
              </a:ext>
            </a:extLst>
          </p:cNvPr>
          <p:cNvSpPr/>
          <p:nvPr/>
        </p:nvSpPr>
        <p:spPr>
          <a:xfrm rot="13039950" flipH="1" flipV="1">
            <a:off x="3966891" y="5419630"/>
            <a:ext cx="132166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E7E55DE1-17E7-44E0-9B4F-CE7223EAFA0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Blur/>
                    </a14:imgEffect>
                  </a14:imgLayer>
                </a14:imgProps>
              </a:ext>
            </a:extLst>
          </a:blip>
          <a:srcRect t="7145" b="14792"/>
          <a:stretch/>
        </p:blipFill>
        <p:spPr>
          <a:xfrm>
            <a:off x="363247" y="5798225"/>
            <a:ext cx="3901908" cy="879397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8CF95782-D853-48C4-A476-843F7768DF64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A2AF4679-0B33-4440-B2A9-1A19B2370958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Imaging Experiments</a:t>
            </a:r>
          </a:p>
        </p:txBody>
      </p:sp>
      <p:sp>
        <p:nvSpPr>
          <p:cNvPr id="224" name="Arc 223">
            <a:extLst>
              <a:ext uri="{FF2B5EF4-FFF2-40B4-BE49-F238E27FC236}">
                <a16:creationId xmlns:a16="http://schemas.microsoft.com/office/drawing/2014/main" id="{406F3261-10D4-45FD-8CA1-C5C761DC6404}"/>
              </a:ext>
            </a:extLst>
          </p:cNvPr>
          <p:cNvSpPr/>
          <p:nvPr/>
        </p:nvSpPr>
        <p:spPr>
          <a:xfrm rot="10416638" flipV="1">
            <a:off x="1162495" y="5613124"/>
            <a:ext cx="2927085" cy="913744"/>
          </a:xfrm>
          <a:prstGeom prst="arc">
            <a:avLst>
              <a:gd name="adj1" fmla="val 13726019"/>
              <a:gd name="adj2" fmla="val 2086277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5" name="Arc 224">
            <a:extLst>
              <a:ext uri="{FF2B5EF4-FFF2-40B4-BE49-F238E27FC236}">
                <a16:creationId xmlns:a16="http://schemas.microsoft.com/office/drawing/2014/main" id="{4706D019-2352-4744-9D51-4E2A33219A3F}"/>
              </a:ext>
            </a:extLst>
          </p:cNvPr>
          <p:cNvSpPr/>
          <p:nvPr/>
        </p:nvSpPr>
        <p:spPr>
          <a:xfrm rot="9026856" flipV="1">
            <a:off x="2320638" y="5699030"/>
            <a:ext cx="1249308" cy="570522"/>
          </a:xfrm>
          <a:prstGeom prst="arc">
            <a:avLst>
              <a:gd name="adj1" fmla="val 13427505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6" name="Arc 225">
            <a:extLst>
              <a:ext uri="{FF2B5EF4-FFF2-40B4-BE49-F238E27FC236}">
                <a16:creationId xmlns:a16="http://schemas.microsoft.com/office/drawing/2014/main" id="{D4154A24-E24E-4482-946F-9C5B557C3F98}"/>
              </a:ext>
            </a:extLst>
          </p:cNvPr>
          <p:cNvSpPr/>
          <p:nvPr/>
        </p:nvSpPr>
        <p:spPr>
          <a:xfrm rot="5693794" flipV="1">
            <a:off x="3137479" y="5527395"/>
            <a:ext cx="602842" cy="570522"/>
          </a:xfrm>
          <a:prstGeom prst="arc">
            <a:avLst>
              <a:gd name="adj1" fmla="val 14295450"/>
              <a:gd name="adj2" fmla="val 1858836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CD9912D-F957-4DE6-9130-DEC1D1BB8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2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2E9C56E6-A927-4739-AFEB-2D49783BFFD8}"/>
              </a:ext>
            </a:extLst>
          </p:cNvPr>
          <p:cNvSpPr/>
          <p:nvPr/>
        </p:nvSpPr>
        <p:spPr>
          <a:xfrm rot="17065222" flipH="1">
            <a:off x="3964341" y="3205107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16B8946-F91C-4A25-9391-93B536D9A69C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Arc 169">
            <a:extLst>
              <a:ext uri="{FF2B5EF4-FFF2-40B4-BE49-F238E27FC236}">
                <a16:creationId xmlns:a16="http://schemas.microsoft.com/office/drawing/2014/main" id="{B1A967F9-784A-46C7-B2BA-9760C98704D0}"/>
              </a:ext>
            </a:extLst>
          </p:cNvPr>
          <p:cNvSpPr/>
          <p:nvPr/>
        </p:nvSpPr>
        <p:spPr>
          <a:xfrm rot="19851789" flipH="1">
            <a:off x="3474793" y="3409128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2D681A1A-E504-4115-AC0C-2835A41AB688}"/>
              </a:ext>
            </a:extLst>
          </p:cNvPr>
          <p:cNvSpPr/>
          <p:nvPr/>
        </p:nvSpPr>
        <p:spPr>
          <a:xfrm>
            <a:off x="2050105" y="3721784"/>
            <a:ext cx="1612262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Non-imaging Experiments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C815311-AF55-4019-890F-796FDA1424A9}"/>
              </a:ext>
            </a:extLst>
          </p:cNvPr>
          <p:cNvSpPr txBox="1"/>
          <p:nvPr/>
        </p:nvSpPr>
        <p:spPr>
          <a:xfrm>
            <a:off x="2075567" y="381322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3011A3E-F51A-4E19-992D-91595901E754}"/>
              </a:ext>
            </a:extLst>
          </p:cNvPr>
          <p:cNvSpPr/>
          <p:nvPr/>
        </p:nvSpPr>
        <p:spPr>
          <a:xfrm>
            <a:off x="116360" y="3398150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	 LOGIT REGRESSION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E4EB74B7-06E9-4FF7-BE3A-EA38D8C7DA01}"/>
              </a:ext>
            </a:extLst>
          </p:cNvPr>
          <p:cNvSpPr/>
          <p:nvPr/>
        </p:nvSpPr>
        <p:spPr>
          <a:xfrm>
            <a:off x="2198874" y="4710645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AUDIO</a:t>
            </a:r>
            <a:r>
              <a:rPr lang="en-GB" sz="10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CS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705109AB-E51D-4036-9E65-6F74C27D6D11}"/>
              </a:ext>
            </a:extLst>
          </p:cNvPr>
          <p:cNvSpPr/>
          <p:nvPr/>
        </p:nvSpPr>
        <p:spPr>
          <a:xfrm>
            <a:off x="-55290" y="4505652"/>
            <a:ext cx="22156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LOGIT REGRESSION + RANDOM EFFECTS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7EF5B68-32CB-4837-9489-087AF4755043}"/>
              </a:ext>
            </a:extLst>
          </p:cNvPr>
          <p:cNvGrpSpPr/>
          <p:nvPr/>
        </p:nvGrpSpPr>
        <p:grpSpPr>
          <a:xfrm>
            <a:off x="155692" y="3562081"/>
            <a:ext cx="1512655" cy="480868"/>
            <a:chOff x="155692" y="3807331"/>
            <a:chExt cx="1512655" cy="480868"/>
          </a:xfrm>
        </p:grpSpPr>
        <p:sp>
          <p:nvSpPr>
            <p:cNvPr id="235" name="Left Brace 234">
              <a:extLst>
                <a:ext uri="{FF2B5EF4-FFF2-40B4-BE49-F238E27FC236}">
                  <a16:creationId xmlns:a16="http://schemas.microsoft.com/office/drawing/2014/main" id="{11921E48-D4FD-48EC-8519-EC810FAE1895}"/>
                </a:ext>
              </a:extLst>
            </p:cNvPr>
            <p:cNvSpPr/>
            <p:nvPr/>
          </p:nvSpPr>
          <p:spPr bwMode="auto">
            <a:xfrm>
              <a:off x="188424" y="3858515"/>
              <a:ext cx="83768" cy="429684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3DAA4C45-DA05-4352-B45D-3DE1AC32D217}"/>
                </a:ext>
              </a:extLst>
            </p:cNvPr>
            <p:cNvGrpSpPr/>
            <p:nvPr/>
          </p:nvGrpSpPr>
          <p:grpSpPr>
            <a:xfrm>
              <a:off x="155692" y="3807331"/>
              <a:ext cx="1512655" cy="476849"/>
              <a:chOff x="155692" y="3807331"/>
              <a:chExt cx="1512655" cy="4768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/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𝐵𝑒𝑟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GB" sz="100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5B75ABD-190B-4817-9A85-DCC2CD45FB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/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GB" sz="10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</m:d>
                          <m:r>
                            <a:rPr lang="en-GB" sz="1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0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1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00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C58EDA50-0D36-4772-B46E-0F515D4718F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2" name="Arc 241">
            <a:extLst>
              <a:ext uri="{FF2B5EF4-FFF2-40B4-BE49-F238E27FC236}">
                <a16:creationId xmlns:a16="http://schemas.microsoft.com/office/drawing/2014/main" id="{631621C2-3A1D-4B61-B3C2-C35D25FF70B6}"/>
              </a:ext>
            </a:extLst>
          </p:cNvPr>
          <p:cNvSpPr/>
          <p:nvPr/>
        </p:nvSpPr>
        <p:spPr>
          <a:xfrm rot="11806184" flipV="1">
            <a:off x="1419965" y="3697303"/>
            <a:ext cx="900392" cy="1108497"/>
          </a:xfrm>
          <a:prstGeom prst="arc">
            <a:avLst>
              <a:gd name="adj1" fmla="val 14914818"/>
              <a:gd name="adj2" fmla="val 1780437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D06A808F-3FBC-40F8-839E-FC6FBC82D81C}"/>
              </a:ext>
            </a:extLst>
          </p:cNvPr>
          <p:cNvPicPr>
            <a:picLocks noChangeAspect="1"/>
          </p:cNvPicPr>
          <p:nvPr/>
        </p:nvPicPr>
        <p:blipFill>
          <a:blip r:embed="rId32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869" y="4072383"/>
            <a:ext cx="1717170" cy="475501"/>
          </a:xfrm>
          <a:prstGeom prst="rect">
            <a:avLst/>
          </a:prstGeom>
        </p:spPr>
      </p:pic>
      <p:sp>
        <p:nvSpPr>
          <p:cNvPr id="244" name="Arc 243">
            <a:extLst>
              <a:ext uri="{FF2B5EF4-FFF2-40B4-BE49-F238E27FC236}">
                <a16:creationId xmlns:a16="http://schemas.microsoft.com/office/drawing/2014/main" id="{BA4BFBFC-120D-4F3F-AA86-850F8C667E38}"/>
              </a:ext>
            </a:extLst>
          </p:cNvPr>
          <p:cNvSpPr/>
          <p:nvPr/>
        </p:nvSpPr>
        <p:spPr>
          <a:xfrm rot="8683220">
            <a:off x="1067540" y="4020664"/>
            <a:ext cx="1762371" cy="575852"/>
          </a:xfrm>
          <a:prstGeom prst="arc">
            <a:avLst>
              <a:gd name="adj1" fmla="val 12508851"/>
              <a:gd name="adj2" fmla="val 16855986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5" name="Arc 244">
            <a:extLst>
              <a:ext uri="{FF2B5EF4-FFF2-40B4-BE49-F238E27FC236}">
                <a16:creationId xmlns:a16="http://schemas.microsoft.com/office/drawing/2014/main" id="{93B3797D-8137-41A4-B5E6-2761FB40C065}"/>
              </a:ext>
            </a:extLst>
          </p:cNvPr>
          <p:cNvSpPr/>
          <p:nvPr/>
        </p:nvSpPr>
        <p:spPr>
          <a:xfrm rot="7230948">
            <a:off x="1682503" y="4402164"/>
            <a:ext cx="1173966" cy="517632"/>
          </a:xfrm>
          <a:prstGeom prst="arc">
            <a:avLst>
              <a:gd name="adj1" fmla="val 11528501"/>
              <a:gd name="adj2" fmla="val 1455724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E11AD993-B3B3-48F2-B5B2-912FBE3B70E1}"/>
              </a:ext>
            </a:extLst>
          </p:cNvPr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553" y="4645929"/>
            <a:ext cx="859609" cy="767757"/>
          </a:xfrm>
          <a:prstGeom prst="rect">
            <a:avLst/>
          </a:prstGeom>
        </p:spPr>
      </p:pic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F67E34-4BD5-4A26-832A-2FE91D475AF3}"/>
              </a:ext>
            </a:extLst>
          </p:cNvPr>
          <p:cNvGrpSpPr/>
          <p:nvPr/>
        </p:nvGrpSpPr>
        <p:grpSpPr>
          <a:xfrm>
            <a:off x="-234654" y="4693441"/>
            <a:ext cx="2483798" cy="476849"/>
            <a:chOff x="-72727" y="3807331"/>
            <a:chExt cx="2483798" cy="4768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4E9FBB9B-1038-4530-A3FD-24CDC02D91CC}"/>
                    </a:ext>
                  </a:extLst>
                </p:cNvPr>
                <p:cNvSpPr/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𝐵𝑒𝑟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bSup>
                          <m:sSubSup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4E9FBB9B-1038-4530-A3FD-24CDC02D91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  <a:blipFill>
                  <a:blip r:embed="rId35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946E2475-1144-4644-9C2F-818AE48B929A}"/>
                    </a:ext>
                  </a:extLst>
                </p:cNvPr>
                <p:cNvSpPr/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946E2475-1144-4644-9C2F-818AE48B9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  <a:blipFill>
                  <a:blip r:embed="rId36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8B2F8B8-2F72-47C3-98C5-45B57B9B31A1}"/>
                    </a:ext>
                  </a:extLst>
                </p:cNvPr>
                <p:cNvSpPr/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β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</m:d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8B2F8B8-2F72-47C3-98C5-45B57B9B31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  <a:blipFill>
                  <a:blip r:embed="rId37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1" name="Rectangle 250">
            <a:extLst>
              <a:ext uri="{FF2B5EF4-FFF2-40B4-BE49-F238E27FC236}">
                <a16:creationId xmlns:a16="http://schemas.microsoft.com/office/drawing/2014/main" id="{79B9EBBE-8C0A-414D-892B-CC143DDFC3AE}"/>
              </a:ext>
            </a:extLst>
          </p:cNvPr>
          <p:cNvSpPr/>
          <p:nvPr/>
        </p:nvSpPr>
        <p:spPr>
          <a:xfrm>
            <a:off x="1436136" y="5274544"/>
            <a:ext cx="76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additional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penalty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Arc 251">
            <a:extLst>
              <a:ext uri="{FF2B5EF4-FFF2-40B4-BE49-F238E27FC236}">
                <a16:creationId xmlns:a16="http://schemas.microsoft.com/office/drawing/2014/main" id="{44A6BCA1-B425-4905-9C49-C4B866D665DB}"/>
              </a:ext>
            </a:extLst>
          </p:cNvPr>
          <p:cNvSpPr/>
          <p:nvPr/>
        </p:nvSpPr>
        <p:spPr>
          <a:xfrm rot="15395302" flipV="1">
            <a:off x="1523477" y="5040930"/>
            <a:ext cx="343295" cy="522957"/>
          </a:xfrm>
          <a:prstGeom prst="arc">
            <a:avLst>
              <a:gd name="adj1" fmla="val 14716191"/>
              <a:gd name="adj2" fmla="val 1802679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3" name="Left Brace 252">
            <a:extLst>
              <a:ext uri="{FF2B5EF4-FFF2-40B4-BE49-F238E27FC236}">
                <a16:creationId xmlns:a16="http://schemas.microsoft.com/office/drawing/2014/main" id="{48809FDD-8F3B-44EE-B33B-60B20EFB4381}"/>
              </a:ext>
            </a:extLst>
          </p:cNvPr>
          <p:cNvSpPr/>
          <p:nvPr/>
        </p:nvSpPr>
        <p:spPr bwMode="auto">
          <a:xfrm>
            <a:off x="12115" y="4731300"/>
            <a:ext cx="83768" cy="429684"/>
          </a:xfrm>
          <a:prstGeom prst="leftBrace">
            <a:avLst>
              <a:gd name="adj1" fmla="val 67156"/>
              <a:gd name="adj2" fmla="val 50000"/>
            </a:avLst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AB619C07-8CFD-4340-A31E-CF3C7F9393C0}"/>
              </a:ext>
            </a:extLst>
          </p:cNvPr>
          <p:cNvPicPr>
            <a:picLocks noChangeAspect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36" y="5257256"/>
            <a:ext cx="1562565" cy="412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E01E7-FD41-467D-AF46-EE9BE91D58EE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56" name="Arc 255">
            <a:extLst>
              <a:ext uri="{FF2B5EF4-FFF2-40B4-BE49-F238E27FC236}">
                <a16:creationId xmlns:a16="http://schemas.microsoft.com/office/drawing/2014/main" id="{2F8DC72B-530C-4E56-909B-221F34B54493}"/>
              </a:ext>
            </a:extLst>
          </p:cNvPr>
          <p:cNvSpPr/>
          <p:nvPr/>
        </p:nvSpPr>
        <p:spPr>
          <a:xfrm rot="1277381" flipH="1">
            <a:off x="3166375" y="3229385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3A591083-3B48-4CEB-A574-D414DA79EBD4}"/>
              </a:ext>
            </a:extLst>
          </p:cNvPr>
          <p:cNvSpPr/>
          <p:nvPr/>
        </p:nvSpPr>
        <p:spPr>
          <a:xfrm>
            <a:off x="2083933" y="2821855"/>
            <a:ext cx="1318983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Model Selection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2345151-EF8B-42D5-9A30-B396B1301D8F}"/>
              </a:ext>
            </a:extLst>
          </p:cNvPr>
          <p:cNvSpPr txBox="1"/>
          <p:nvPr/>
        </p:nvSpPr>
        <p:spPr>
          <a:xfrm>
            <a:off x="2112438" y="2912822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2">
                    <a:lumMod val="75000"/>
                  </a:schemeClr>
                </a:solidFill>
              </a:rPr>
              <a:t>6</a:t>
            </a:r>
            <a:endParaRPr lang="en-GB" b="1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62846C4-AF68-4F36-BF31-886D8F24907E}"/>
              </a:ext>
            </a:extLst>
          </p:cNvPr>
          <p:cNvGrpSpPr/>
          <p:nvPr/>
        </p:nvGrpSpPr>
        <p:grpSpPr>
          <a:xfrm>
            <a:off x="103723" y="2027259"/>
            <a:ext cx="2035953" cy="1370133"/>
            <a:chOff x="5426566" y="5373568"/>
            <a:chExt cx="3618772" cy="1228020"/>
          </a:xfrm>
        </p:grpSpPr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C774116F-2442-4F0C-B02D-23E8F11A9BF4}"/>
                </a:ext>
              </a:extLst>
            </p:cNvPr>
            <p:cNvSpPr/>
            <p:nvPr/>
          </p:nvSpPr>
          <p:spPr>
            <a:xfrm>
              <a:off x="5496163" y="5373568"/>
              <a:ext cx="3305478" cy="1228020"/>
            </a:xfrm>
            <a:prstGeom prst="roundRect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4F8B53E1-EA6C-4CC7-ACAE-2B8C6431F848}"/>
                </a:ext>
              </a:extLst>
            </p:cNvPr>
            <p:cNvGrpSpPr/>
            <p:nvPr/>
          </p:nvGrpSpPr>
          <p:grpSpPr>
            <a:xfrm>
              <a:off x="5632022" y="5536641"/>
              <a:ext cx="3413316" cy="1048244"/>
              <a:chOff x="358935" y="4568801"/>
              <a:chExt cx="4886090" cy="25009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761A53A0-F146-41CB-9132-F7B485304E93}"/>
                      </a:ext>
                    </a:extLst>
                  </p:cNvPr>
                  <p:cNvSpPr/>
                  <p:nvPr/>
                </p:nvSpPr>
                <p:spPr>
                  <a:xfrm>
                    <a:off x="401128" y="4568801"/>
                    <a:ext cx="4843897" cy="250097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1: </a:t>
                    </a:r>
                    <a:r>
                      <a:rPr lang="en-GB" sz="1000" b="1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for</a:t>
                    </a:r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 every model</a:t>
                    </a:r>
                  </a:p>
                  <a:p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2:    set </a:t>
                    </a:r>
                    <a14:m>
                      <m:oMath xmlns:m="http://schemas.openxmlformats.org/officeDocument/2006/math"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a14:m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 with Algo. 1, 2 or 3</a:t>
                    </a:r>
                  </a:p>
                  <a:p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3:    compute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𝑀𝐴𝑃</m:t>
                            </m:r>
                          </m:sub>
                        </m:sSub>
                      </m:oMath>
                    </a14:m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 with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𝐸𝐵</m:t>
                            </m:r>
                          </m:sub>
                        </m:sSub>
                      </m:oMath>
                    </a14:m>
                    <a:endParaRPr lang="en-GB" sz="100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  <a:p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4:    calculate likelihood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𝑀𝐴𝑃</m:t>
                            </m:r>
                          </m:sub>
                        </m:sSub>
                      </m:oMath>
                    </a14:m>
                    <a:endParaRPr lang="en-GB" sz="1000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  <a:p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5: </a:t>
                    </a:r>
                    <a:r>
                      <a:rPr lang="en-GB" sz="1000" b="1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end for</a:t>
                    </a:r>
                  </a:p>
                  <a:p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6: pick model with highest  </a:t>
                    </a:r>
                  </a:p>
                  <a:p>
                    <a:r>
                      <a:rPr lang="en-GB" sz="10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     likelihood value</a:t>
                    </a:r>
                  </a:p>
                </p:txBody>
              </p:sp>
            </mc:Choice>
            <mc:Fallback xmlns=""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761A53A0-F146-41CB-9132-F7B485304E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128" y="4568801"/>
                    <a:ext cx="4843897" cy="2500972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260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5" name="Left Brace 264">
                <a:extLst>
                  <a:ext uri="{FF2B5EF4-FFF2-40B4-BE49-F238E27FC236}">
                    <a16:creationId xmlns:a16="http://schemas.microsoft.com/office/drawing/2014/main" id="{8C188CAA-9A68-4F4D-8C58-268EC5E31D4C}"/>
                  </a:ext>
                </a:extLst>
              </p:cNvPr>
              <p:cNvSpPr/>
              <p:nvPr/>
            </p:nvSpPr>
            <p:spPr bwMode="auto">
              <a:xfrm>
                <a:off x="358935" y="4684493"/>
                <a:ext cx="134541" cy="2240782"/>
              </a:xfrm>
              <a:prstGeom prst="leftBrace">
                <a:avLst>
                  <a:gd name="adj1" fmla="val 67156"/>
                  <a:gd name="adj2" fmla="val 50000"/>
                </a:avLst>
              </a:prstGeom>
              <a:ln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</p:grp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5CCA6DD7-DFEB-4195-AB49-CE0B496ABFD9}"/>
                </a:ext>
              </a:extLst>
            </p:cNvPr>
            <p:cNvSpPr/>
            <p:nvPr/>
          </p:nvSpPr>
          <p:spPr>
            <a:xfrm>
              <a:off x="5426566" y="5396943"/>
              <a:ext cx="2345020" cy="2068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 dirty="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PROPOSED METHOD:</a:t>
              </a:r>
              <a:endParaRPr lang="en-GB" sz="11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66" name="Picture 265">
            <a:extLst>
              <a:ext uri="{FF2B5EF4-FFF2-40B4-BE49-F238E27FC236}">
                <a16:creationId xmlns:a16="http://schemas.microsoft.com/office/drawing/2014/main" id="{C184D5BF-588A-4FB6-A562-E15A0FECB8B5}"/>
              </a:ext>
            </a:extLst>
          </p:cNvPr>
          <p:cNvPicPr>
            <a:picLocks noChangeAspect="1"/>
          </p:cNvPicPr>
          <p:nvPr/>
        </p:nvPicPr>
        <p:blipFill>
          <a:blip r:embed="rId41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849" y="1984182"/>
            <a:ext cx="779726" cy="256181"/>
          </a:xfrm>
          <a:prstGeom prst="rect">
            <a:avLst/>
          </a:prstGeom>
        </p:spPr>
      </p:pic>
      <p:sp>
        <p:nvSpPr>
          <p:cNvPr id="267" name="Rectangle 266">
            <a:extLst>
              <a:ext uri="{FF2B5EF4-FFF2-40B4-BE49-F238E27FC236}">
                <a16:creationId xmlns:a16="http://schemas.microsoft.com/office/drawing/2014/main" id="{18A9BC4D-DCE4-47C3-9A08-83A66F40E551}"/>
              </a:ext>
            </a:extLst>
          </p:cNvPr>
          <p:cNvSpPr/>
          <p:nvPr/>
        </p:nvSpPr>
        <p:spPr>
          <a:xfrm>
            <a:off x="1999796" y="2190180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US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TV-PRIOR</a:t>
            </a:r>
          </a:p>
        </p:txBody>
      </p:sp>
      <p:sp>
        <p:nvSpPr>
          <p:cNvPr id="268" name="Arc 267">
            <a:extLst>
              <a:ext uri="{FF2B5EF4-FFF2-40B4-BE49-F238E27FC236}">
                <a16:creationId xmlns:a16="http://schemas.microsoft.com/office/drawing/2014/main" id="{52DAFEB1-BE99-414F-B794-7B345EF0ED73}"/>
              </a:ext>
            </a:extLst>
          </p:cNvPr>
          <p:cNvSpPr/>
          <p:nvPr/>
        </p:nvSpPr>
        <p:spPr>
          <a:xfrm rot="14947397" flipV="1">
            <a:off x="1798948" y="2390048"/>
            <a:ext cx="900392" cy="730643"/>
          </a:xfrm>
          <a:prstGeom prst="arc">
            <a:avLst>
              <a:gd name="adj1" fmla="val 14309802"/>
              <a:gd name="adj2" fmla="val 1714034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78CA1D8B-FDA5-4FFD-909D-B681654F81D3}"/>
              </a:ext>
            </a:extLst>
          </p:cNvPr>
          <p:cNvSpPr/>
          <p:nvPr/>
        </p:nvSpPr>
        <p:spPr>
          <a:xfrm>
            <a:off x="66801" y="106606"/>
            <a:ext cx="2388645" cy="1804996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8" name="Arc 257">
            <a:extLst>
              <a:ext uri="{FF2B5EF4-FFF2-40B4-BE49-F238E27FC236}">
                <a16:creationId xmlns:a16="http://schemas.microsoft.com/office/drawing/2014/main" id="{E670B027-A60C-47A1-8987-D9FCE9F1A935}"/>
              </a:ext>
            </a:extLst>
          </p:cNvPr>
          <p:cNvSpPr/>
          <p:nvPr/>
        </p:nvSpPr>
        <p:spPr>
          <a:xfrm rot="3738877" flipH="1">
            <a:off x="3298803" y="3091105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808007FA-0751-4815-91D1-3D87541535AC}"/>
              </a:ext>
            </a:extLst>
          </p:cNvPr>
          <p:cNvSpPr/>
          <p:nvPr/>
        </p:nvSpPr>
        <p:spPr>
          <a:xfrm>
            <a:off x="2841551" y="2124982"/>
            <a:ext cx="1516942" cy="581492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5D81519-037B-47F8-B8DE-6C66C6F1511D}"/>
              </a:ext>
            </a:extLst>
          </p:cNvPr>
          <p:cNvSpPr txBox="1"/>
          <p:nvPr/>
        </p:nvSpPr>
        <p:spPr>
          <a:xfrm>
            <a:off x="2877032" y="2231062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EBDB46A5-A4AB-416F-B937-E3BA077A3F36}"/>
              </a:ext>
            </a:extLst>
          </p:cNvPr>
          <p:cNvSpPr/>
          <p:nvPr/>
        </p:nvSpPr>
        <p:spPr>
          <a:xfrm>
            <a:off x="172460" y="139461"/>
            <a:ext cx="9220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accent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B29DAF10-A342-48BA-A583-8BBB84E0B1A5}"/>
                  </a:ext>
                </a:extLst>
              </p:cNvPr>
              <p:cNvSpPr/>
              <p:nvPr/>
            </p:nvSpPr>
            <p:spPr>
              <a:xfrm>
                <a:off x="5789" y="347119"/>
                <a:ext cx="2449690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79375" eaLnBrk="0" fontAlgn="base" hangingPunct="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New EB method for setting </a:t>
                </a:r>
                <a:r>
                  <a:rPr lang="en-GB" altLang="en-US" sz="1050" i="1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multiple</a:t>
                </a: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 reg. parameters automatically</a:t>
                </a:r>
              </a:p>
              <a:p>
                <a:pPr marL="171450" indent="-79375" eaLnBrk="0" fontAlgn="base" hangingPunct="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Outperforms many other methods</a:t>
                </a:r>
              </a:p>
              <a:p>
                <a:pPr marL="171450" indent="-79375" eaLnBrk="0" fontAlgn="base" hangingPunct="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Excellent for low SNR values</a:t>
                </a: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Proof of convergence - MYULA kernels</a:t>
                </a: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Can be used for setting other parameters 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5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endParaRP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Fast for an MCMC method</a:t>
                </a: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Useful for model selection</a:t>
                </a:r>
              </a:p>
            </p:txBody>
          </p:sp>
        </mc:Choice>
        <mc:Fallback xmlns=""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B29DAF10-A342-48BA-A583-8BBB84E0B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" y="347119"/>
                <a:ext cx="2449690" cy="1546577"/>
              </a:xfrm>
              <a:prstGeom prst="rect">
                <a:avLst/>
              </a:prstGeom>
              <a:blipFill>
                <a:blip r:embed="rId42"/>
                <a:stretch>
                  <a:fillRect b="-1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71EDC8F-AE7A-4878-9A8A-984CD180FEB8}"/>
              </a:ext>
            </a:extLst>
          </p:cNvPr>
          <p:cNvGrpSpPr/>
          <p:nvPr/>
        </p:nvGrpSpPr>
        <p:grpSpPr>
          <a:xfrm>
            <a:off x="2504973" y="106605"/>
            <a:ext cx="2096016" cy="1545455"/>
            <a:chOff x="2140202" y="106605"/>
            <a:chExt cx="2096016" cy="1545455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0790AF5F-4DD6-4A3E-8DF4-4BCBD0C7D823}"/>
                </a:ext>
              </a:extLst>
            </p:cNvPr>
            <p:cNvSpPr/>
            <p:nvPr/>
          </p:nvSpPr>
          <p:spPr>
            <a:xfrm>
              <a:off x="2289493" y="139540"/>
              <a:ext cx="97815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 dirty="0">
                  <a:solidFill>
                    <a:schemeClr val="accent2"/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FUTURE WORK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0606ED06-6ED1-4A41-8817-552ADE11DE83}"/>
                </a:ext>
              </a:extLst>
            </p:cNvPr>
            <p:cNvSpPr/>
            <p:nvPr/>
          </p:nvSpPr>
          <p:spPr>
            <a:xfrm>
              <a:off x="2140202" y="347198"/>
              <a:ext cx="2096016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Blind deconvolution</a:t>
              </a:r>
            </a:p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Model selection</a:t>
              </a:r>
            </a:p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Use in M.L. learnt priors</a:t>
              </a:r>
            </a:p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Compare to other methods</a:t>
              </a:r>
            </a:p>
            <a:p>
              <a:pPr marL="628650" lvl="1" indent="-79375" eaLnBrk="0" fontAlgn="base" hangingPunct="0"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Exp. Propagation</a:t>
              </a:r>
            </a:p>
            <a:p>
              <a:pPr marL="628650" lvl="1" indent="-79375" eaLnBrk="0" fontAlgn="base" hangingPunct="0"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Variational Bayes</a:t>
              </a:r>
            </a:p>
            <a:p>
              <a:pPr marL="171450" indent="-79375" eaLnBrk="0" fontAlgn="base" hangingPunct="0"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Work on non-convex priors</a:t>
              </a:r>
            </a:p>
          </p:txBody>
        </p:sp>
        <p:sp>
          <p:nvSpPr>
            <p:cNvPr id="276" name="Rectangle: Rounded Corners 275">
              <a:extLst>
                <a:ext uri="{FF2B5EF4-FFF2-40B4-BE49-F238E27FC236}">
                  <a16:creationId xmlns:a16="http://schemas.microsoft.com/office/drawing/2014/main" id="{F034FB49-CDC5-42C9-A8DC-44A750376C9C}"/>
                </a:ext>
              </a:extLst>
            </p:cNvPr>
            <p:cNvSpPr/>
            <p:nvPr/>
          </p:nvSpPr>
          <p:spPr>
            <a:xfrm>
              <a:off x="2239576" y="106605"/>
              <a:ext cx="1726825" cy="1545455"/>
            </a:xfrm>
            <a:prstGeom prst="round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7" name="Arc 276">
            <a:extLst>
              <a:ext uri="{FF2B5EF4-FFF2-40B4-BE49-F238E27FC236}">
                <a16:creationId xmlns:a16="http://schemas.microsoft.com/office/drawing/2014/main" id="{0DE77061-82AF-4382-B607-A94D82C96264}"/>
              </a:ext>
            </a:extLst>
          </p:cNvPr>
          <p:cNvSpPr/>
          <p:nvPr/>
        </p:nvSpPr>
        <p:spPr>
          <a:xfrm rot="12651877" flipV="1">
            <a:off x="1955094" y="1844918"/>
            <a:ext cx="1442333" cy="730643"/>
          </a:xfrm>
          <a:prstGeom prst="arc">
            <a:avLst>
              <a:gd name="adj1" fmla="val 12867170"/>
              <a:gd name="adj2" fmla="val 19626189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Arc 277">
            <a:extLst>
              <a:ext uri="{FF2B5EF4-FFF2-40B4-BE49-F238E27FC236}">
                <a16:creationId xmlns:a16="http://schemas.microsoft.com/office/drawing/2014/main" id="{A8AD423A-BEF7-4A6C-8E5C-8B3734AD75BB}"/>
              </a:ext>
            </a:extLst>
          </p:cNvPr>
          <p:cNvSpPr/>
          <p:nvPr/>
        </p:nvSpPr>
        <p:spPr>
          <a:xfrm rot="16833785">
            <a:off x="3261099" y="1598125"/>
            <a:ext cx="1137588" cy="700412"/>
          </a:xfrm>
          <a:prstGeom prst="arc">
            <a:avLst>
              <a:gd name="adj1" fmla="val 13927406"/>
              <a:gd name="adj2" fmla="val 18272843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6155ED-B0B5-4247-908C-61573FF48256}"/>
              </a:ext>
            </a:extLst>
          </p:cNvPr>
          <p:cNvSpPr/>
          <p:nvPr/>
        </p:nvSpPr>
        <p:spPr>
          <a:xfrm>
            <a:off x="728602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20dB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8B245-8BF6-4FFF-8799-F71D6D91F464}"/>
              </a:ext>
            </a:extLst>
          </p:cNvPr>
          <p:cNvSpPr/>
          <p:nvPr/>
        </p:nvSpPr>
        <p:spPr>
          <a:xfrm>
            <a:off x="1848826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30dB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F4700-6821-4349-92E4-F9055E753EE4}"/>
              </a:ext>
            </a:extLst>
          </p:cNvPr>
          <p:cNvSpPr/>
          <p:nvPr/>
        </p:nvSpPr>
        <p:spPr>
          <a:xfrm>
            <a:off x="3361191" y="6611779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40dB</a:t>
            </a:r>
            <a:endParaRPr lang="en-GB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8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BCF3798-C74E-4302-8C6D-7CECC5D92F1E}"/>
              </a:ext>
            </a:extLst>
          </p:cNvPr>
          <p:cNvSpPr/>
          <p:nvPr/>
        </p:nvSpPr>
        <p:spPr>
          <a:xfrm>
            <a:off x="66801" y="106606"/>
            <a:ext cx="2388645" cy="1804996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E7EEBCFD-0276-4AAE-BE76-534BC3F3895E}"/>
              </a:ext>
            </a:extLst>
          </p:cNvPr>
          <p:cNvSpPr/>
          <p:nvPr/>
        </p:nvSpPr>
        <p:spPr>
          <a:xfrm rot="16200000" flipH="1" flipV="1">
            <a:off x="4571220" y="4378385"/>
            <a:ext cx="968988" cy="972420"/>
          </a:xfrm>
          <a:prstGeom prst="arc">
            <a:avLst>
              <a:gd name="adj1" fmla="val 10322406"/>
              <a:gd name="adj2" fmla="val 105828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>
                <a:solidFill>
                  <a:schemeClr val="accent4"/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accent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EF598FC-14CF-4BE4-8D51-EE9A633EA2F9}"/>
              </a:ext>
            </a:extLst>
          </p:cNvPr>
          <p:cNvGrpSpPr/>
          <p:nvPr/>
        </p:nvGrpSpPr>
        <p:grpSpPr>
          <a:xfrm rot="21345089">
            <a:off x="6398308" y="349097"/>
            <a:ext cx="1833144" cy="1381143"/>
            <a:chOff x="6869160" y="483395"/>
            <a:chExt cx="1833144" cy="138114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F7EEDF-BF84-4617-802F-06E0E8D4C2B3}"/>
                </a:ext>
              </a:extLst>
            </p:cNvPr>
            <p:cNvSpPr/>
            <p:nvPr/>
          </p:nvSpPr>
          <p:spPr>
            <a:xfrm rot="20122114">
              <a:off x="6920297" y="924756"/>
              <a:ext cx="90120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FREQUENTIST</a:t>
              </a:r>
              <a:endParaRPr lang="en-GB" altLang="en-US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B2F9A5E-11A5-45BD-959E-980ED1F8CC26}"/>
                </a:ext>
              </a:extLst>
            </p:cNvPr>
            <p:cNvSpPr/>
            <p:nvPr/>
          </p:nvSpPr>
          <p:spPr>
            <a:xfrm rot="20122114">
              <a:off x="7765829" y="483395"/>
              <a:ext cx="9364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 kern="120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Penalised MLE</a:t>
              </a: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8381C252-BA3D-45A6-81DE-E6D4846ACC12}"/>
                </a:ext>
              </a:extLst>
            </p:cNvPr>
            <p:cNvSpPr/>
            <p:nvPr/>
          </p:nvSpPr>
          <p:spPr>
            <a:xfrm rot="19647173">
              <a:off x="7490912" y="829927"/>
              <a:ext cx="665547" cy="402599"/>
            </a:xfrm>
            <a:prstGeom prst="arc">
              <a:avLst>
                <a:gd name="adj1" fmla="val 16124610"/>
                <a:gd name="adj2" fmla="val 19017614"/>
              </a:avLst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52419599-0092-452E-926F-EB55A20C2B5D}"/>
                </a:ext>
              </a:extLst>
            </p:cNvPr>
            <p:cNvSpPr/>
            <p:nvPr/>
          </p:nvSpPr>
          <p:spPr>
            <a:xfrm rot="17728480">
              <a:off x="6853711" y="1152951"/>
              <a:ext cx="727036" cy="696138"/>
            </a:xfrm>
            <a:prstGeom prst="arc">
              <a:avLst>
                <a:gd name="adj1" fmla="val 15208486"/>
                <a:gd name="adj2" fmla="val 18340281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990F895-9513-401A-A9B9-B1587189F192}"/>
              </a:ext>
            </a:extLst>
          </p:cNvPr>
          <p:cNvGrpSpPr/>
          <p:nvPr/>
        </p:nvGrpSpPr>
        <p:grpSpPr>
          <a:xfrm>
            <a:off x="6314888" y="315029"/>
            <a:ext cx="3055186" cy="1589282"/>
            <a:chOff x="6334133" y="589641"/>
            <a:chExt cx="3055186" cy="158928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80C5D1-DB97-44D5-B442-9D6FA853357C}"/>
                </a:ext>
              </a:extLst>
            </p:cNvPr>
            <p:cNvSpPr/>
            <p:nvPr/>
          </p:nvSpPr>
          <p:spPr>
            <a:xfrm rot="21066728">
              <a:off x="6599144" y="1669501"/>
              <a:ext cx="72006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BAYESIAN</a:t>
              </a:r>
              <a:endParaRPr lang="en-GB" sz="1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6DBDF782-FAC3-45F6-9C3A-25E062614DCC}"/>
                </a:ext>
              </a:extLst>
            </p:cNvPr>
            <p:cNvSpPr/>
            <p:nvPr/>
          </p:nvSpPr>
          <p:spPr>
            <a:xfrm rot="1421510" flipV="1">
              <a:off x="6334133" y="1062794"/>
              <a:ext cx="727036" cy="768733"/>
            </a:xfrm>
            <a:prstGeom prst="arc">
              <a:avLst>
                <a:gd name="adj1" fmla="val 15676848"/>
                <a:gd name="adj2" fmla="val 17580551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628C8132-ED0D-4DE3-B699-BE422B52F8D6}"/>
                </a:ext>
              </a:extLst>
            </p:cNvPr>
            <p:cNvSpPr/>
            <p:nvPr/>
          </p:nvSpPr>
          <p:spPr>
            <a:xfrm rot="18551772">
              <a:off x="6959770" y="1467336"/>
              <a:ext cx="727036" cy="696138"/>
            </a:xfrm>
            <a:prstGeom prst="arc">
              <a:avLst>
                <a:gd name="adj1" fmla="val 15050314"/>
                <a:gd name="adj2" fmla="val 17410995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7623EE84-BF7D-444D-9659-6D6DC7AB5A2D}"/>
                </a:ext>
              </a:extLst>
            </p:cNvPr>
            <p:cNvSpPr/>
            <p:nvPr/>
          </p:nvSpPr>
          <p:spPr>
            <a:xfrm rot="20727065" flipV="1">
              <a:off x="6623616" y="677704"/>
              <a:ext cx="1129616" cy="1114802"/>
            </a:xfrm>
            <a:prstGeom prst="arc">
              <a:avLst>
                <a:gd name="adj1" fmla="val 15664534"/>
                <a:gd name="adj2" fmla="val 17457857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58857E5-0BB6-4556-9837-CBAAF40BDF81}"/>
                </a:ext>
              </a:extLst>
            </p:cNvPr>
            <p:cNvSpPr/>
            <p:nvPr/>
          </p:nvSpPr>
          <p:spPr>
            <a:xfrm rot="20122114">
              <a:off x="7024742" y="1201513"/>
              <a:ext cx="103425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Point Estimation</a:t>
              </a:r>
              <a:endParaRPr lang="en-GB" altLang="en-US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CC7B88-241C-4AFD-B2DD-259E7F70E9A0}"/>
                </a:ext>
              </a:extLst>
            </p:cNvPr>
            <p:cNvSpPr/>
            <p:nvPr/>
          </p:nvSpPr>
          <p:spPr>
            <a:xfrm rot="20122114">
              <a:off x="7454294" y="1375407"/>
              <a:ext cx="91884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Posterior Dist.</a:t>
              </a:r>
              <a:endParaRPr lang="en-GB" altLang="en-US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A56D88D-F7BB-43BF-ACA6-65EC4A9C3EFB}"/>
                </a:ext>
              </a:extLst>
            </p:cNvPr>
            <p:cNvSpPr/>
            <p:nvPr/>
          </p:nvSpPr>
          <p:spPr>
            <a:xfrm rot="16553310">
              <a:off x="8028667" y="1105614"/>
              <a:ext cx="665547" cy="402599"/>
            </a:xfrm>
            <a:prstGeom prst="arc">
              <a:avLst>
                <a:gd name="adj1" fmla="val 16124610"/>
                <a:gd name="adj2" fmla="val 19112617"/>
              </a:avLst>
            </a:prstGeom>
            <a:ln w="12700">
              <a:solidFill>
                <a:schemeClr val="accent4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0C408544-44BE-4667-A2DD-648EB285F55C}"/>
                </a:ext>
              </a:extLst>
            </p:cNvPr>
            <p:cNvSpPr/>
            <p:nvPr/>
          </p:nvSpPr>
          <p:spPr>
            <a:xfrm rot="19973643">
              <a:off x="8008989" y="1302374"/>
              <a:ext cx="720039" cy="402599"/>
            </a:xfrm>
            <a:prstGeom prst="arc">
              <a:avLst>
                <a:gd name="adj1" fmla="val 16124610"/>
                <a:gd name="adj2" fmla="val 19668252"/>
              </a:avLst>
            </a:prstGeom>
            <a:ln w="12700">
              <a:solidFill>
                <a:schemeClr val="accent4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B084DC8-10D1-4229-8DFB-1C33661C6464}"/>
                </a:ext>
              </a:extLst>
            </p:cNvPr>
            <p:cNvSpPr/>
            <p:nvPr/>
          </p:nvSpPr>
          <p:spPr>
            <a:xfrm rot="20122114">
              <a:off x="8429329" y="989329"/>
              <a:ext cx="7344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Stochastic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Simulation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53E0CA5-6AAD-4424-BE0E-3EBC10C301D1}"/>
                </a:ext>
              </a:extLst>
            </p:cNvPr>
            <p:cNvSpPr/>
            <p:nvPr/>
          </p:nvSpPr>
          <p:spPr>
            <a:xfrm rot="20122114">
              <a:off x="7871391" y="589641"/>
              <a:ext cx="15179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Deterministic</a:t>
              </a:r>
              <a:endParaRPr lang="en-GB" altLang="en-US" sz="900" dirty="0"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Surrogate</a:t>
              </a:r>
              <a:r>
                <a:rPr lang="en-GB" altLang="en-US" sz="9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 </a:t>
              </a:r>
              <a:r>
                <a:rPr lang="en-GB" altLang="en-US" sz="10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Methods</a:t>
              </a:r>
            </a:p>
          </p:txBody>
        </p:sp>
      </p:grp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>
                      <a:solidFill>
                        <a:srgbClr val="00B050"/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>
                      <a:solidFill>
                        <a:srgbClr val="00B050"/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 dirty="0">
                    <a:solidFill>
                      <a:srgbClr val="00B05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 dirty="0">
                    <a:solidFill>
                      <a:srgbClr val="00B05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00B05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00B05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331BD6E-3651-4AAB-9754-78C3F4129BFF}"/>
              </a:ext>
            </a:extLst>
          </p:cNvPr>
          <p:cNvGrpSpPr/>
          <p:nvPr/>
        </p:nvGrpSpPr>
        <p:grpSpPr>
          <a:xfrm>
            <a:off x="5537201" y="4308590"/>
            <a:ext cx="1204656" cy="1064978"/>
            <a:chOff x="5594020" y="4342666"/>
            <a:chExt cx="1204656" cy="1064978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B3DEB2FD-E0C5-43D6-86BE-3AEF7053778F}"/>
                </a:ext>
              </a:extLst>
            </p:cNvPr>
            <p:cNvGrpSpPr/>
            <p:nvPr/>
          </p:nvGrpSpPr>
          <p:grpSpPr>
            <a:xfrm>
              <a:off x="5594020" y="4342666"/>
              <a:ext cx="1204656" cy="1064978"/>
              <a:chOff x="-24041" y="2656414"/>
              <a:chExt cx="6601112" cy="3484504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35FEB496-A896-4035-B07D-EB077B987CDB}"/>
                  </a:ext>
                </a:extLst>
              </p:cNvPr>
              <p:cNvGrpSpPr/>
              <p:nvPr/>
            </p:nvGrpSpPr>
            <p:grpSpPr>
              <a:xfrm>
                <a:off x="-24041" y="2656414"/>
                <a:ext cx="6601112" cy="3274497"/>
                <a:chOff x="1111372" y="3627367"/>
                <a:chExt cx="5383814" cy="3274497"/>
              </a:xfrm>
            </p:grpSpPr>
            <p:pic>
              <p:nvPicPr>
                <p:cNvPr id="181" name="Picture 180">
                  <a:extLst>
                    <a:ext uri="{FF2B5EF4-FFF2-40B4-BE49-F238E27FC236}">
                      <a16:creationId xmlns:a16="http://schemas.microsoft.com/office/drawing/2014/main" id="{DA8E4FB1-DA58-4A60-93CA-37C1621B9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2011682" y="4371705"/>
                  <a:ext cx="3290186" cy="2080819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9580EBF-37D5-4DCB-908B-79CD338B87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1372" y="3627367"/>
                      <a:ext cx="3447363" cy="80561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lang="en-GB" sz="1000"/>
                    </a:p>
                  </p:txBody>
                </p:sp>
              </mc:Choice>
              <mc:Fallback xmlns=""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9580EBF-37D5-4DCB-908B-79CD338B874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1372" y="3627367"/>
                      <a:ext cx="3447363" cy="80561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6FDDBED0-0CF1-442D-802B-EBF2ABC4BA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1638" y="6096253"/>
                      <a:ext cx="1293548" cy="80561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n-GB" sz="1000"/>
                    </a:p>
                  </p:txBody>
                </p:sp>
              </mc:Choice>
              <mc:Fallback xmlns=""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6FDDBED0-0CF1-442D-802B-EBF2ABC4BAD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01638" y="6096253"/>
                      <a:ext cx="1293548" cy="80561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4BFA3A58-0E5B-4B77-8EAD-1E9027ECBEE5}"/>
                      </a:ext>
                    </a:extLst>
                  </p:cNvPr>
                  <p:cNvSpPr/>
                  <p:nvPr/>
                </p:nvSpPr>
                <p:spPr>
                  <a:xfrm>
                    <a:off x="2206731" y="5255793"/>
                    <a:ext cx="2928909" cy="8851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10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10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0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10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b>
                              <m:r>
                                <a:rPr lang="en-GB" sz="1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𝑀𝐿𝐸</m:t>
                              </m:r>
                            </m:sub>
                          </m:sSub>
                          <m:r>
                            <a:rPr lang="en-GB" sz="1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4BFA3A58-0E5B-4B77-8EAD-1E9027ECBE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6731" y="5255793"/>
                    <a:ext cx="2928909" cy="88512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3D18F4E9-75B9-43F1-9298-C8779065F4A9}"/>
                  </a:ext>
                </a:extLst>
              </p:cNvPr>
              <p:cNvSpPr/>
              <p:nvPr/>
            </p:nvSpPr>
            <p:spPr bwMode="auto">
              <a:xfrm>
                <a:off x="3069663" y="3530691"/>
                <a:ext cx="45719" cy="45719"/>
              </a:xfrm>
              <a:prstGeom prst="ellipse">
                <a:avLst/>
              </a:prstGeom>
              <a:solidFill>
                <a:srgbClr val="2525FF"/>
              </a:solidFill>
              <a:ln w="9525" cap="flat" cmpd="sng" algn="ctr">
                <a:solidFill>
                  <a:srgbClr val="5151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566D62D-E21A-4389-A6AD-292D8C61C0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90740" y="3576410"/>
                <a:ext cx="0" cy="17335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9ECD005F-220E-475E-8F80-A086C3C947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0804" y="4497663"/>
              <a:ext cx="135184" cy="2680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Arc 231">
            <a:extLst>
              <a:ext uri="{FF2B5EF4-FFF2-40B4-BE49-F238E27FC236}">
                <a16:creationId xmlns:a16="http://schemas.microsoft.com/office/drawing/2014/main" id="{B7DE1E42-AA97-40A0-9825-F5BE1169E30D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17794BD-DB13-44E5-924D-A50F7F2F0C24}"/>
              </a:ext>
            </a:extLst>
          </p:cNvPr>
          <p:cNvGrpSpPr/>
          <p:nvPr/>
        </p:nvGrpSpPr>
        <p:grpSpPr>
          <a:xfrm>
            <a:off x="5500779" y="4441546"/>
            <a:ext cx="4290524" cy="888087"/>
            <a:chOff x="5114329" y="4442179"/>
            <a:chExt cx="4290524" cy="888087"/>
          </a:xfrm>
        </p:grpSpPr>
        <p:sp>
          <p:nvSpPr>
            <p:cNvPr id="223" name="Left Brace 222">
              <a:extLst>
                <a:ext uri="{FF2B5EF4-FFF2-40B4-BE49-F238E27FC236}">
                  <a16:creationId xmlns:a16="http://schemas.microsoft.com/office/drawing/2014/main" id="{7EBE2AA0-5EB3-47F7-97BF-1750947D7C61}"/>
                </a:ext>
              </a:extLst>
            </p:cNvPr>
            <p:cNvSpPr/>
            <p:nvPr/>
          </p:nvSpPr>
          <p:spPr>
            <a:xfrm rot="16200000">
              <a:off x="7258520" y="4398164"/>
              <a:ext cx="80259" cy="692730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Left Brace 223">
              <a:extLst>
                <a:ext uri="{FF2B5EF4-FFF2-40B4-BE49-F238E27FC236}">
                  <a16:creationId xmlns:a16="http://schemas.microsoft.com/office/drawing/2014/main" id="{0BBB2B69-4A25-4FA5-99F4-FAB19B5BFBCC}"/>
                </a:ext>
              </a:extLst>
            </p:cNvPr>
            <p:cNvSpPr/>
            <p:nvPr/>
          </p:nvSpPr>
          <p:spPr>
            <a:xfrm rot="16200000">
              <a:off x="8182003" y="4345886"/>
              <a:ext cx="80260" cy="783874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E50B8CA-ABB4-4C41-8E76-FC37D4F9EEC8}"/>
                </a:ext>
              </a:extLst>
            </p:cNvPr>
            <p:cNvSpPr/>
            <p:nvPr/>
          </p:nvSpPr>
          <p:spPr>
            <a:xfrm>
              <a:off x="7495586" y="4815729"/>
              <a:ext cx="15228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MONTE CARLO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 ESTIMATES</a:t>
              </a:r>
              <a:endParaRPr lang="en-GB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009C0549-FCA8-4B04-92CF-EA3D019299DF}"/>
                    </a:ext>
                  </a:extLst>
                </p:cNvPr>
                <p:cNvSpPr txBox="1"/>
                <p:nvPr/>
              </p:nvSpPr>
              <p:spPr>
                <a:xfrm>
                  <a:off x="5114329" y="4442179"/>
                  <a:ext cx="4290524" cy="2767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GB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GB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  <m:r>
                                  <a:rPr lang="en-GB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GB" sz="11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1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sz="11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GB" sz="1100" smtClean="0"/>
                          <m:t> </m:t>
                        </m:r>
                        <m:r>
                          <a:rPr lang="en-GB" sz="11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1100" smtClean="0"/>
                          <m:t> </m:t>
                        </m:r>
                        <m:sSub>
                          <m:sSubPr>
                            <m:ctrlPr>
                              <a:rPr lang="en-GB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1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sz="11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009C0549-FCA8-4B04-92CF-EA3D01929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329" y="4442179"/>
                  <a:ext cx="4290524" cy="276742"/>
                </a:xfrm>
                <a:prstGeom prst="rect">
                  <a:avLst/>
                </a:prstGeom>
                <a:blipFill>
                  <a:blip r:embed="rId10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52D5066-3A81-453D-A615-48B29DCD6E57}"/>
                </a:ext>
              </a:extLst>
            </p:cNvPr>
            <p:cNvSpPr/>
            <p:nvPr/>
          </p:nvSpPr>
          <p:spPr>
            <a:xfrm>
              <a:off x="6540887" y="4822435"/>
              <a:ext cx="152281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EXPLICIT EXPRESSION 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OR  MONTE CARLO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 ESTIMATES</a:t>
              </a:r>
              <a:endParaRPr lang="en-GB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21441CF-CCA5-4ED2-916E-E557E8EFDC0B}"/>
              </a:ext>
            </a:extLst>
          </p:cNvPr>
          <p:cNvGrpSpPr/>
          <p:nvPr/>
        </p:nvGrpSpPr>
        <p:grpSpPr>
          <a:xfrm>
            <a:off x="5684181" y="5543870"/>
            <a:ext cx="5115858" cy="1158100"/>
            <a:chOff x="5426567" y="5373568"/>
            <a:chExt cx="5115858" cy="11581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0CE17DCE-FF69-4D64-8A2A-847993DCA7DF}"/>
                </a:ext>
              </a:extLst>
            </p:cNvPr>
            <p:cNvSpPr/>
            <p:nvPr/>
          </p:nvSpPr>
          <p:spPr>
            <a:xfrm>
              <a:off x="5496163" y="5373568"/>
              <a:ext cx="3305478" cy="1158100"/>
            </a:xfrm>
            <a:prstGeom prst="round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C34D7763-5169-4D86-A12C-EA62E60385BF}"/>
                </a:ext>
              </a:extLst>
            </p:cNvPr>
            <p:cNvGrpSpPr/>
            <p:nvPr/>
          </p:nvGrpSpPr>
          <p:grpSpPr>
            <a:xfrm>
              <a:off x="5602155" y="5616868"/>
              <a:ext cx="4940270" cy="843391"/>
              <a:chOff x="316181" y="4760212"/>
              <a:chExt cx="7071894" cy="20122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1DFB834-B5B0-443E-8BD5-31A82351CEDF}"/>
                      </a:ext>
                    </a:extLst>
                  </p:cNvPr>
                  <p:cNvSpPr/>
                  <p:nvPr/>
                </p:nvSpPr>
                <p:spPr>
                  <a:xfrm>
                    <a:off x="387714" y="4840241"/>
                    <a:ext cx="1462965" cy="6267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e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1DFB834-B5B0-443E-8BD5-31A82351CE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714" y="4840241"/>
                    <a:ext cx="1462965" cy="62677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3095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6" name="Left Brace 245">
                <a:extLst>
                  <a:ext uri="{FF2B5EF4-FFF2-40B4-BE49-F238E27FC236}">
                    <a16:creationId xmlns:a16="http://schemas.microsoft.com/office/drawing/2014/main" id="{1C146F4E-DA65-49E1-9181-96400FE4E32A}"/>
                  </a:ext>
                </a:extLst>
              </p:cNvPr>
              <p:cNvSpPr/>
              <p:nvPr/>
            </p:nvSpPr>
            <p:spPr bwMode="auto">
              <a:xfrm>
                <a:off x="316181" y="4913981"/>
                <a:ext cx="190435" cy="1664536"/>
              </a:xfrm>
              <a:prstGeom prst="leftBrace">
                <a:avLst>
                  <a:gd name="adj1" fmla="val 67156"/>
                  <a:gd name="adj2" fmla="val 50000"/>
                </a:avLst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7028944-31AE-4B98-9BB6-3A6B56CA00B7}"/>
                      </a:ext>
                    </a:extLst>
                  </p:cNvPr>
                  <p:cNvSpPr/>
                  <p:nvPr/>
                </p:nvSpPr>
                <p:spPr>
                  <a:xfrm>
                    <a:off x="402462" y="5479398"/>
                    <a:ext cx="1338893" cy="6267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7028944-31AE-4B98-9BB6-3A6B56CA00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462" y="5479398"/>
                    <a:ext cx="1338893" cy="62677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92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0205FB97-5643-49DF-8C4D-8CFC0998F792}"/>
                      </a:ext>
                    </a:extLst>
                  </p:cNvPr>
                  <p:cNvSpPr/>
                  <p:nvPr/>
                </p:nvSpPr>
                <p:spPr>
                  <a:xfrm>
                    <a:off x="447696" y="6130504"/>
                    <a:ext cx="6940379" cy="5874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0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Θ</m:t>
                            </m:r>
                          </m:sub>
                        </m:sSub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GB" sz="100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]</a:t>
                    </a:r>
                    <a:endParaRPr lang="en-GB" sz="1000"/>
                  </a:p>
                </p:txBody>
              </p:sp>
            </mc:Choice>
            <mc:Fallback xmlns=""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0205FB97-5643-49DF-8C4D-8CFC0998F7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696" y="6130504"/>
                    <a:ext cx="6940379" cy="58745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2D082A2B-15C7-428B-85A2-B94D500E9C60}"/>
                  </a:ext>
                </a:extLst>
              </p:cNvPr>
              <p:cNvSpPr/>
              <p:nvPr/>
            </p:nvSpPr>
            <p:spPr>
              <a:xfrm>
                <a:off x="2050814" y="5435038"/>
                <a:ext cx="1224238" cy="58745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B0F0"/>
                    </a:solidFill>
                    <a:latin typeface="Calibri Light" panose="020F0302020204030204" pitchFamily="34" charset="0"/>
                    <a:ea typeface="ＭＳ Ｐゴシック" pitchFamily="28" charset="-128"/>
                  </a:rPr>
                  <a:t>PRIOR</a:t>
                </a:r>
                <a:endParaRPr lang="en-GB" sz="1000">
                  <a:solidFill>
                    <a:srgbClr val="00B0F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E0513FA-853C-4726-BF75-4CBEB9C2265A}"/>
                  </a:ext>
                </a:extLst>
              </p:cNvPr>
              <p:cNvSpPr/>
              <p:nvPr/>
            </p:nvSpPr>
            <p:spPr>
              <a:xfrm>
                <a:off x="2242665" y="4847587"/>
                <a:ext cx="1224238" cy="58745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70C0"/>
                    </a:solidFill>
                    <a:latin typeface="Calibri Light" panose="020F0302020204030204" pitchFamily="34" charset="0"/>
                    <a:ea typeface="ＭＳ Ｐゴシック" pitchFamily="28" charset="-128"/>
                  </a:rPr>
                  <a:t>POSTERIOR</a:t>
                </a:r>
                <a:endParaRPr lang="en-GB" sz="1000">
                  <a:solidFill>
                    <a:srgbClr val="0070C0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C37F994F-9249-4122-A1BD-CA6A64D047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96306" y="5087956"/>
                <a:ext cx="30806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52972F75-CA35-4CEC-AC25-E14A40257E7A}"/>
                      </a:ext>
                    </a:extLst>
                  </p:cNvPr>
                  <p:cNvSpPr/>
                  <p:nvPr/>
                </p:nvSpPr>
                <p:spPr>
                  <a:xfrm>
                    <a:off x="3568280" y="4760212"/>
                    <a:ext cx="929229" cy="64772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𝑀𝐿𝐸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GB" sz="100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52972F75-CA35-4CEC-AC25-E14A40257E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8280" y="4760212"/>
                    <a:ext cx="929229" cy="64772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26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1E7E1BC9-6587-4056-A82C-6D19A073A3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66007" y="5722559"/>
                <a:ext cx="796373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21E66471-8BA7-4329-B340-AE74F3EA3231}"/>
                      </a:ext>
                    </a:extLst>
                  </p:cNvPr>
                  <p:cNvSpPr/>
                  <p:nvPr/>
                </p:nvSpPr>
                <p:spPr>
                  <a:xfrm>
                    <a:off x="3445372" y="5403432"/>
                    <a:ext cx="1695591" cy="64772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𝑀𝐿𝐸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GB" sz="100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21E66471-8BA7-4329-B340-AE74F3EA32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5372" y="5403432"/>
                    <a:ext cx="1695591" cy="64772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5" name="Straight Arrow Connector 254">
                <a:extLst>
                  <a:ext uri="{FF2B5EF4-FFF2-40B4-BE49-F238E27FC236}">
                    <a16:creationId xmlns:a16="http://schemas.microsoft.com/office/drawing/2014/main" id="{4B8F9516-C48E-430B-B5C9-3ABE8994DB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66678" y="6401882"/>
                <a:ext cx="251959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70BC85C0-13C3-45B4-A33B-1A771546F229}"/>
                      </a:ext>
                    </a:extLst>
                  </p:cNvPr>
                  <p:cNvSpPr/>
                  <p:nvPr/>
                </p:nvSpPr>
                <p:spPr>
                  <a:xfrm>
                    <a:off x="4038668" y="6126999"/>
                    <a:ext cx="847796" cy="6454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b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𝑀𝐿𝐸</m:t>
                              </m:r>
                            </m:sub>
                          </m:sSub>
                        </m:oMath>
                      </m:oMathPara>
                    </a14:m>
                    <a:endParaRPr lang="en-GB" sz="100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70BC85C0-13C3-45B4-A33B-1A771546F22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668" y="6126999"/>
                    <a:ext cx="847796" cy="6454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7D18C339-8101-448F-8017-79034A1013FF}"/>
                </a:ext>
              </a:extLst>
            </p:cNvPr>
            <p:cNvSpPr/>
            <p:nvPr/>
          </p:nvSpPr>
          <p:spPr>
            <a:xfrm>
              <a:off x="5426567" y="5396943"/>
              <a:ext cx="347729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solidFill>
                    <a:srgbClr val="0070C0"/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PROPOSED METHOD FOR SETTING REGULARISATION PARAMETERS</a:t>
              </a:r>
              <a:endParaRPr lang="en-GB" sz="11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69" name="Left Brace 268">
            <a:extLst>
              <a:ext uri="{FF2B5EF4-FFF2-40B4-BE49-F238E27FC236}">
                <a16:creationId xmlns:a16="http://schemas.microsoft.com/office/drawing/2014/main" id="{0B2D47D2-6BE9-4061-BD41-46DF63781668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209B9264-F2CE-4A83-A075-7D5C98059E6D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866CD2-7FBD-4A18-9FA5-8CB48CA2B7A7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791E8AA-1491-418A-B8BA-1356E51AA51B}"/>
              </a:ext>
            </a:extLst>
          </p:cNvPr>
          <p:cNvSpPr/>
          <p:nvPr/>
        </p:nvSpPr>
        <p:spPr>
          <a:xfrm>
            <a:off x="2949257" y="53856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HYPERSPECTRAL</a:t>
            </a:r>
          </a:p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        UNMIXING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BE847DD-CF10-42D0-ABF8-20FA62950189}"/>
              </a:ext>
            </a:extLst>
          </p:cNvPr>
          <p:cNvSpPr/>
          <p:nvPr/>
        </p:nvSpPr>
        <p:spPr>
          <a:xfrm>
            <a:off x="4561245" y="5581383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TGV-DENOISING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4A5AABB-8865-4EFC-9567-F54A6AF82BD2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75C305B-DEF4-4558-8AAA-403B56EA223C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7038C2"/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rgbClr val="7038C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2A738C5-831F-4BA8-AC05-0C12923791E0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C6BEF90-4C24-47EE-9F6B-A67BE6946723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85D7534-676E-4E26-9543-4304D296AE63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F2DF69D-CAFB-44AC-822C-F99442CE0588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298AD99-9442-4212-A439-CF57F7421A4A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rgbClr val="7038C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FFFD96-155D-4B2D-A3F2-725932B74319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rgbClr val="FF000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FFFD96-155D-4B2D-A3F2-725932B74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17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CBE9556-5D85-42DA-97AC-37D579C2EAAE}"/>
              </a:ext>
            </a:extLst>
          </p:cNvPr>
          <p:cNvGrpSpPr/>
          <p:nvPr/>
        </p:nvGrpSpPr>
        <p:grpSpPr>
          <a:xfrm>
            <a:off x="4516063" y="5848217"/>
            <a:ext cx="1067553" cy="967672"/>
            <a:chOff x="147136" y="2032000"/>
            <a:chExt cx="3893902" cy="3529586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376A5307-A8BA-428F-979E-C70EF4176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8600" y="2032000"/>
              <a:ext cx="3812438" cy="345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791DF01E-B414-499A-AA47-E403EE391D68}"/>
                    </a:ext>
                  </a:extLst>
                </p:cNvPr>
                <p:cNvSpPr txBox="1"/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80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791DF01E-B414-499A-AA47-E403EE391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blipFill>
                  <a:blip r:embed="rId19"/>
                  <a:stretch>
                    <a:fillRect l="-41176" r="-17647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F199D39E-79BB-4145-94C5-A009D052311A}"/>
                    </a:ext>
                  </a:extLst>
                </p:cNvPr>
                <p:cNvSpPr txBox="1"/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80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F199D39E-79BB-4145-94C5-A009D0523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blipFill>
                  <a:blip r:embed="rId20"/>
                  <a:stretch>
                    <a:fillRect l="-35294" r="-23529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EC8C532-2AB0-4620-92A1-BC74FF0BC984}"/>
                  </a:ext>
                </a:extLst>
              </p:cNvPr>
              <p:cNvSpPr/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MULTIVARIATE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effectLst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𝜃</m:t>
                    </m:r>
                  </m:oMath>
                </a14:m>
                <a:endPara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EC8C532-2AB0-4620-92A1-BC74FF0BC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  <a:blipFill>
                <a:blip r:embed="rId2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id="{D7B3EAB5-C06C-4080-A170-AECAB1531A34}"/>
              </a:ext>
            </a:extLst>
          </p:cNvPr>
          <p:cNvSpPr/>
          <p:nvPr/>
        </p:nvSpPr>
        <p:spPr>
          <a:xfrm rot="9021160" flipV="1">
            <a:off x="3596975" y="543388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A5543DF-6065-4406-AE63-F55DA2F96F6E}"/>
              </a:ext>
            </a:extLst>
          </p:cNvPr>
          <p:cNvSpPr/>
          <p:nvPr/>
        </p:nvSpPr>
        <p:spPr>
          <a:xfrm rot="13039950" flipH="1" flipV="1">
            <a:off x="3966891" y="5419630"/>
            <a:ext cx="132166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84647C-0387-4FC8-B858-040B54DA159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5" b="14792"/>
          <a:stretch/>
        </p:blipFill>
        <p:spPr>
          <a:xfrm>
            <a:off x="363247" y="5798225"/>
            <a:ext cx="3901908" cy="879397"/>
          </a:xfrm>
          <a:prstGeom prst="rect">
            <a:avLst/>
          </a:prstGeom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Arc 195">
            <a:extLst>
              <a:ext uri="{FF2B5EF4-FFF2-40B4-BE49-F238E27FC236}">
                <a16:creationId xmlns:a16="http://schemas.microsoft.com/office/drawing/2014/main" id="{7DE62125-030A-4F96-8D0E-551483764594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Arc 197">
            <a:extLst>
              <a:ext uri="{FF2B5EF4-FFF2-40B4-BE49-F238E27FC236}">
                <a16:creationId xmlns:a16="http://schemas.microsoft.com/office/drawing/2014/main" id="{477B12BB-929A-41A5-8A80-1D82FABB861D}"/>
              </a:ext>
            </a:extLst>
          </p:cNvPr>
          <p:cNvSpPr/>
          <p:nvPr/>
        </p:nvSpPr>
        <p:spPr>
          <a:xfrm rot="3738877" flipH="1">
            <a:off x="3298803" y="3091105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Arc 200">
            <a:extLst>
              <a:ext uri="{FF2B5EF4-FFF2-40B4-BE49-F238E27FC236}">
                <a16:creationId xmlns:a16="http://schemas.microsoft.com/office/drawing/2014/main" id="{BE4BDAB2-9C29-40DD-8DB7-F1A225BDBD10}"/>
              </a:ext>
            </a:extLst>
          </p:cNvPr>
          <p:cNvSpPr/>
          <p:nvPr/>
        </p:nvSpPr>
        <p:spPr>
          <a:xfrm rot="1277381" flipH="1">
            <a:off x="3166375" y="3229385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Arc 201">
            <a:extLst>
              <a:ext uri="{FF2B5EF4-FFF2-40B4-BE49-F238E27FC236}">
                <a16:creationId xmlns:a16="http://schemas.microsoft.com/office/drawing/2014/main" id="{650C116A-A1C9-4F85-8A48-36EE9BDC8B9C}"/>
              </a:ext>
            </a:extLst>
          </p:cNvPr>
          <p:cNvSpPr/>
          <p:nvPr/>
        </p:nvSpPr>
        <p:spPr>
          <a:xfrm rot="17065222" flipH="1">
            <a:off x="3964341" y="3195582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Arc 203">
            <a:extLst>
              <a:ext uri="{FF2B5EF4-FFF2-40B4-BE49-F238E27FC236}">
                <a16:creationId xmlns:a16="http://schemas.microsoft.com/office/drawing/2014/main" id="{4BADA737-7D21-4533-A204-8FA512631E39}"/>
              </a:ext>
            </a:extLst>
          </p:cNvPr>
          <p:cNvSpPr/>
          <p:nvPr/>
        </p:nvSpPr>
        <p:spPr>
          <a:xfrm rot="19851789" flipH="1">
            <a:off x="3474793" y="3409128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Regularisation Parameters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D899CECF-32FC-4826-8879-7A704079FCAF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Method</a:t>
            </a: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246F2724-CFB3-413C-82FB-4F93CF1BEF43}"/>
              </a:ext>
            </a:extLst>
          </p:cNvPr>
          <p:cNvSpPr/>
          <p:nvPr/>
        </p:nvSpPr>
        <p:spPr>
          <a:xfrm>
            <a:off x="2050105" y="3721784"/>
            <a:ext cx="1612262" cy="557939"/>
          </a:xfrm>
          <a:prstGeom prst="ellipse">
            <a:avLst/>
          </a:prstGeom>
          <a:noFill/>
          <a:ln w="19050" cap="flat" cmpd="sng" algn="ctr">
            <a:solidFill>
              <a:srgbClr val="AF44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Non-imaging Experiments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E38C44C9-043B-4BEF-91C1-C8FF7E4A875A}"/>
              </a:ext>
            </a:extLst>
          </p:cNvPr>
          <p:cNvSpPr/>
          <p:nvPr/>
        </p:nvSpPr>
        <p:spPr>
          <a:xfrm>
            <a:off x="2083933" y="2821855"/>
            <a:ext cx="1318983" cy="55793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Model Selection</a:t>
            </a: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1E8A455-6AE2-4FF8-9B90-F7DD0D985ED3}"/>
              </a:ext>
            </a:extLst>
          </p:cNvPr>
          <p:cNvSpPr/>
          <p:nvPr/>
        </p:nvSpPr>
        <p:spPr>
          <a:xfrm>
            <a:off x="2841551" y="2124982"/>
            <a:ext cx="1516942" cy="581492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A69E597-BE81-494D-AB79-998E0251E5DD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80055A8-664F-4A5D-BCB1-39E8434F97B3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C17BD68-AA3B-4EAD-9C98-B1E9AF809A30}"/>
              </a:ext>
            </a:extLst>
          </p:cNvPr>
          <p:cNvSpPr txBox="1"/>
          <p:nvPr/>
        </p:nvSpPr>
        <p:spPr>
          <a:xfrm>
            <a:off x="2075567" y="381322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102853C-C44C-4AD5-B769-681C3C5D2EF6}"/>
              </a:ext>
            </a:extLst>
          </p:cNvPr>
          <p:cNvSpPr txBox="1"/>
          <p:nvPr/>
        </p:nvSpPr>
        <p:spPr>
          <a:xfrm>
            <a:off x="2112438" y="2912822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A9FCDA2E-B5DD-4D69-8FE2-73F2DB8D28EE}"/>
              </a:ext>
            </a:extLst>
          </p:cNvPr>
          <p:cNvSpPr txBox="1"/>
          <p:nvPr/>
        </p:nvSpPr>
        <p:spPr>
          <a:xfrm>
            <a:off x="2877032" y="2231062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58593EC8-6016-4640-AF98-6E239EF5F7FD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8C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Imaging Experiments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9D484E1-E1F3-4E7B-8DB7-3BA5D6316153}"/>
              </a:ext>
            </a:extLst>
          </p:cNvPr>
          <p:cNvSpPr/>
          <p:nvPr/>
        </p:nvSpPr>
        <p:spPr>
          <a:xfrm>
            <a:off x="116360" y="3398150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	 LOGIT REGRESSION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AC4B185-1B9C-4B30-90C9-45710D4B4F14}"/>
              </a:ext>
            </a:extLst>
          </p:cNvPr>
          <p:cNvSpPr/>
          <p:nvPr/>
        </p:nvSpPr>
        <p:spPr>
          <a:xfrm>
            <a:off x="2198874" y="4710645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AUDIO</a:t>
            </a:r>
            <a:r>
              <a:rPr lang="en-GB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6EE29D5-351D-4046-AE4B-FBA52E5AB156}"/>
              </a:ext>
            </a:extLst>
          </p:cNvPr>
          <p:cNvSpPr/>
          <p:nvPr/>
        </p:nvSpPr>
        <p:spPr>
          <a:xfrm>
            <a:off x="-55290" y="4505652"/>
            <a:ext cx="22156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LOGIT REGRESSION + RANDOM</a:t>
            </a:r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7CBC62-2949-4BE7-BC9D-FA91EDB1427D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/>
                      <m:t>∝</m:t>
                    </m:r>
                  </m:oMath>
                </a14:m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7CBC62-2949-4BE7-BC9D-FA91EDB14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Arc 257">
            <a:extLst>
              <a:ext uri="{FF2B5EF4-FFF2-40B4-BE49-F238E27FC236}">
                <a16:creationId xmlns:a16="http://schemas.microsoft.com/office/drawing/2014/main" id="{B6713B4D-69CB-4997-AA36-FF56CE672F49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067212-20FF-4AED-9D98-F27F0300000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C027D7D2-0613-498E-851D-084B5DAB10EB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C9CDC-F478-4707-80EB-8EFE2443D2F4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63BE71-D2C5-435C-9636-B5AF9923C088}"/>
              </a:ext>
            </a:extLst>
          </p:cNvPr>
          <p:cNvGrpSpPr/>
          <p:nvPr/>
        </p:nvGrpSpPr>
        <p:grpSpPr>
          <a:xfrm>
            <a:off x="155692" y="3562081"/>
            <a:ext cx="1512655" cy="480868"/>
            <a:chOff x="155692" y="3807331"/>
            <a:chExt cx="1512655" cy="480868"/>
          </a:xfrm>
        </p:grpSpPr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5D73CF19-07EA-40E9-A356-CE8877629CC7}"/>
                </a:ext>
              </a:extLst>
            </p:cNvPr>
            <p:cNvSpPr/>
            <p:nvPr/>
          </p:nvSpPr>
          <p:spPr bwMode="auto">
            <a:xfrm>
              <a:off x="188424" y="3858515"/>
              <a:ext cx="83768" cy="429684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rgbClr val="AF44C4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5E37BCA-D68C-40D2-A2AB-9CA905B662F0}"/>
                </a:ext>
              </a:extLst>
            </p:cNvPr>
            <p:cNvGrpSpPr/>
            <p:nvPr/>
          </p:nvGrpSpPr>
          <p:grpSpPr>
            <a:xfrm>
              <a:off x="155692" y="3807331"/>
              <a:ext cx="1512655" cy="476849"/>
              <a:chOff x="155692" y="3807331"/>
              <a:chExt cx="1512655" cy="4768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DEF68F3-2CB8-4C4D-B026-7554971390AF}"/>
                      </a:ext>
                    </a:extLst>
                  </p:cNvPr>
                  <p:cNvSpPr/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𝐵𝑒𝑟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DEF68F3-2CB8-4C4D-B026-7554971390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86C3404-2CB4-4062-912F-ED97C201F4CE}"/>
                      </a:ext>
                    </a:extLst>
                  </p:cNvPr>
                  <p:cNvSpPr/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</m:d>
                          <m:r>
                            <a:rPr lang="en-GB" sz="100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00" b="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86C3404-2CB4-4062-912F-ED97C201F4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6" name="Arc 265">
            <a:extLst>
              <a:ext uri="{FF2B5EF4-FFF2-40B4-BE49-F238E27FC236}">
                <a16:creationId xmlns:a16="http://schemas.microsoft.com/office/drawing/2014/main" id="{8B11D131-82E8-4A06-A988-C50131C66A08}"/>
              </a:ext>
            </a:extLst>
          </p:cNvPr>
          <p:cNvSpPr/>
          <p:nvPr/>
        </p:nvSpPr>
        <p:spPr>
          <a:xfrm rot="11806184" flipV="1">
            <a:off x="1419965" y="3697303"/>
            <a:ext cx="900392" cy="1108497"/>
          </a:xfrm>
          <a:prstGeom prst="arc">
            <a:avLst>
              <a:gd name="adj1" fmla="val 14914818"/>
              <a:gd name="adj2" fmla="val 17804376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8CDDE1-4661-41FE-8577-2FD12473B22D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69" y="4072383"/>
            <a:ext cx="1717170" cy="475501"/>
          </a:xfrm>
          <a:prstGeom prst="rect">
            <a:avLst/>
          </a:prstGeom>
        </p:spPr>
      </p:pic>
      <p:sp>
        <p:nvSpPr>
          <p:cNvPr id="267" name="Arc 266">
            <a:extLst>
              <a:ext uri="{FF2B5EF4-FFF2-40B4-BE49-F238E27FC236}">
                <a16:creationId xmlns:a16="http://schemas.microsoft.com/office/drawing/2014/main" id="{2136D24A-91F5-4444-AD09-3FD7196CAD10}"/>
              </a:ext>
            </a:extLst>
          </p:cNvPr>
          <p:cNvSpPr/>
          <p:nvPr/>
        </p:nvSpPr>
        <p:spPr>
          <a:xfrm rot="8683220">
            <a:off x="1067540" y="4020664"/>
            <a:ext cx="1762371" cy="575852"/>
          </a:xfrm>
          <a:prstGeom prst="arc">
            <a:avLst>
              <a:gd name="adj1" fmla="val 12508851"/>
              <a:gd name="adj2" fmla="val 16855986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Arc 267">
            <a:extLst>
              <a:ext uri="{FF2B5EF4-FFF2-40B4-BE49-F238E27FC236}">
                <a16:creationId xmlns:a16="http://schemas.microsoft.com/office/drawing/2014/main" id="{4AFE3203-0B2E-4919-8698-EDD9857319D5}"/>
              </a:ext>
            </a:extLst>
          </p:cNvPr>
          <p:cNvSpPr/>
          <p:nvPr/>
        </p:nvSpPr>
        <p:spPr>
          <a:xfrm rot="7230948">
            <a:off x="1682503" y="4402164"/>
            <a:ext cx="1173966" cy="517632"/>
          </a:xfrm>
          <a:prstGeom prst="arc">
            <a:avLst>
              <a:gd name="adj1" fmla="val 11528501"/>
              <a:gd name="adj2" fmla="val 14557240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EF688661-D663-4B91-B6B5-B07E8EFB73EA}"/>
              </a:ext>
            </a:extLst>
          </p:cNvPr>
          <p:cNvSpPr/>
          <p:nvPr/>
        </p:nvSpPr>
        <p:spPr>
          <a:xfrm rot="10416638" flipV="1">
            <a:off x="1162495" y="5613124"/>
            <a:ext cx="2927085" cy="913744"/>
          </a:xfrm>
          <a:prstGeom prst="arc">
            <a:avLst>
              <a:gd name="adj1" fmla="val 13726019"/>
              <a:gd name="adj2" fmla="val 20862779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FC2EDE74-4413-49C5-84DB-522242B04C55}"/>
              </a:ext>
            </a:extLst>
          </p:cNvPr>
          <p:cNvSpPr/>
          <p:nvPr/>
        </p:nvSpPr>
        <p:spPr>
          <a:xfrm rot="9026856" flipV="1">
            <a:off x="2320638" y="5699030"/>
            <a:ext cx="1249308" cy="570522"/>
          </a:xfrm>
          <a:prstGeom prst="arc">
            <a:avLst>
              <a:gd name="adj1" fmla="val 13427505"/>
              <a:gd name="adj2" fmla="val 18588365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3FA63F42-97DD-4D31-930C-E824BF7A7BBA}"/>
              </a:ext>
            </a:extLst>
          </p:cNvPr>
          <p:cNvSpPr/>
          <p:nvPr/>
        </p:nvSpPr>
        <p:spPr>
          <a:xfrm rot="5693794" flipV="1">
            <a:off x="3137479" y="5527395"/>
            <a:ext cx="602842" cy="570522"/>
          </a:xfrm>
          <a:prstGeom prst="arc">
            <a:avLst>
              <a:gd name="adj1" fmla="val 14295450"/>
              <a:gd name="adj2" fmla="val 18588365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8056F5E-4F8A-4B6C-8479-0271464EEA07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553" y="4645929"/>
            <a:ext cx="859609" cy="767757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6EAFAC5C-AAD3-4717-B579-5571E18E7F67}"/>
              </a:ext>
            </a:extLst>
          </p:cNvPr>
          <p:cNvGrpSpPr/>
          <p:nvPr/>
        </p:nvGrpSpPr>
        <p:grpSpPr>
          <a:xfrm>
            <a:off x="-234654" y="4693441"/>
            <a:ext cx="2483798" cy="476849"/>
            <a:chOff x="-72727" y="3807331"/>
            <a:chExt cx="2483798" cy="4768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95B8C17D-7F77-4F50-9F6B-380136A8733A}"/>
                    </a:ext>
                  </a:extLst>
                </p:cNvPr>
                <p:cNvSpPr/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GB" sz="1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𝐵𝑒𝑟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95B8C17D-7F77-4F50-9F6B-380136A873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  <a:blipFill>
                  <a:blip r:embed="rId29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F58CDA33-C4DF-4C36-84BA-B8C584426C44}"/>
                    </a:ext>
                  </a:extLst>
                </p:cNvPr>
                <p:cNvSpPr/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F58CDA33-C4DF-4C36-84BA-B8C584426C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  <a:blipFill>
                  <a:blip r:embed="rId30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BC5149C-D558-487F-B9F1-34D7F0D31D11}"/>
                    </a:ext>
                  </a:extLst>
                </p:cNvPr>
                <p:cNvSpPr/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i="1" smtClean="0">
                                <a:solidFill>
                                  <a:srgbClr val="AF44C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β</m:t>
                            </m:r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sz="1000" i="1" smtClean="0">
                                <a:solidFill>
                                  <a:srgbClr val="AF44C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1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i="1" smtClean="0">
                                    <a:solidFill>
                                      <a:srgbClr val="AF44C4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</m:d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BC5149C-D558-487F-B9F1-34D7F0D31D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  <a:blipFill>
                  <a:blip r:embed="rId31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D2F65AE-1E1E-4B32-BD9E-1637D6ADC9B9}"/>
              </a:ext>
            </a:extLst>
          </p:cNvPr>
          <p:cNvSpPr/>
          <p:nvPr/>
        </p:nvSpPr>
        <p:spPr>
          <a:xfrm>
            <a:off x="1436136" y="5274544"/>
            <a:ext cx="76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additional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penalty</a:t>
            </a:r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Arc 286">
            <a:extLst>
              <a:ext uri="{FF2B5EF4-FFF2-40B4-BE49-F238E27FC236}">
                <a16:creationId xmlns:a16="http://schemas.microsoft.com/office/drawing/2014/main" id="{42804CB6-D8D0-446C-A75E-E9C56A8E77F6}"/>
              </a:ext>
            </a:extLst>
          </p:cNvPr>
          <p:cNvSpPr/>
          <p:nvPr/>
        </p:nvSpPr>
        <p:spPr>
          <a:xfrm rot="15395302" flipV="1">
            <a:off x="1523477" y="5040930"/>
            <a:ext cx="343295" cy="522957"/>
          </a:xfrm>
          <a:prstGeom prst="arc">
            <a:avLst>
              <a:gd name="adj1" fmla="val 14716191"/>
              <a:gd name="adj2" fmla="val 18026791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E2A3145D-F02A-48A4-83F8-E4DE41E37C4A}"/>
              </a:ext>
            </a:extLst>
          </p:cNvPr>
          <p:cNvSpPr/>
          <p:nvPr/>
        </p:nvSpPr>
        <p:spPr bwMode="auto">
          <a:xfrm>
            <a:off x="12115" y="4731300"/>
            <a:ext cx="83768" cy="429684"/>
          </a:xfrm>
          <a:prstGeom prst="leftBrace">
            <a:avLst>
              <a:gd name="adj1" fmla="val 67156"/>
              <a:gd name="adj2" fmla="val 50000"/>
            </a:avLst>
          </a:prstGeom>
          <a:ln>
            <a:solidFill>
              <a:srgbClr val="AF44C4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CC3721A-2FAF-4148-B9A5-4A06840127F6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836" y="5257256"/>
            <a:ext cx="1562565" cy="412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3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F64C3C84-C475-4BE6-BA5B-29C585413DEB}"/>
              </a:ext>
            </a:extLst>
          </p:cNvPr>
          <p:cNvGrpSpPr/>
          <p:nvPr/>
        </p:nvGrpSpPr>
        <p:grpSpPr>
          <a:xfrm>
            <a:off x="103723" y="2027259"/>
            <a:ext cx="2035953" cy="1370133"/>
            <a:chOff x="5426566" y="5373568"/>
            <a:chExt cx="3618772" cy="1228020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1AC301E9-8D62-4F15-B04D-1F6030A0343B}"/>
                </a:ext>
              </a:extLst>
            </p:cNvPr>
            <p:cNvSpPr/>
            <p:nvPr/>
          </p:nvSpPr>
          <p:spPr>
            <a:xfrm>
              <a:off x="5496163" y="5373568"/>
              <a:ext cx="3305478" cy="122802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75D56B38-B36F-4500-94F4-1C05E30F8648}"/>
                </a:ext>
              </a:extLst>
            </p:cNvPr>
            <p:cNvGrpSpPr/>
            <p:nvPr/>
          </p:nvGrpSpPr>
          <p:grpSpPr>
            <a:xfrm>
              <a:off x="5632022" y="5536641"/>
              <a:ext cx="3413316" cy="1048244"/>
              <a:chOff x="358935" y="4568801"/>
              <a:chExt cx="4886090" cy="25009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A33D0223-881D-42A8-8AA7-F6395B3673EB}"/>
                      </a:ext>
                    </a:extLst>
                  </p:cNvPr>
                  <p:cNvSpPr/>
                  <p:nvPr/>
                </p:nvSpPr>
                <p:spPr>
                  <a:xfrm>
                    <a:off x="401128" y="4568801"/>
                    <a:ext cx="4843897" cy="25009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000" dirty="0"/>
                      <a:t>1: </a:t>
                    </a:r>
                    <a:r>
                      <a:rPr lang="en-GB" sz="1000" b="1" dirty="0"/>
                      <a:t>for</a:t>
                    </a:r>
                    <a:r>
                      <a:rPr lang="en-GB" sz="1000" dirty="0"/>
                      <a:t> every model</a:t>
                    </a:r>
                  </a:p>
                  <a:p>
                    <a:r>
                      <a:rPr lang="en-GB" sz="1000" dirty="0"/>
                      <a:t>2:    set </a:t>
                    </a:r>
                    <a14:m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a14:m>
                    <a:r>
                      <a:rPr lang="en-GB" sz="1000" dirty="0"/>
                      <a:t> with Algo. 1, 2 or 3</a:t>
                    </a:r>
                  </a:p>
                  <a:p>
                    <a:r>
                      <a:rPr lang="en-GB" sz="1000" dirty="0"/>
                      <a:t>3:    compute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𝑀𝐴𝑃</m:t>
                            </m:r>
                          </m:sub>
                        </m:sSub>
                      </m:oMath>
                    </a14:m>
                    <a:r>
                      <a:rPr lang="en-GB" sz="1000" dirty="0"/>
                      <a:t> with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𝐸𝐵</m:t>
                            </m:r>
                          </m:sub>
                        </m:sSub>
                      </m:oMath>
                    </a14:m>
                    <a:endParaRPr lang="en-GB" sz="1000" dirty="0"/>
                  </a:p>
                  <a:p>
                    <a:r>
                      <a:rPr lang="en-GB" sz="1000" dirty="0"/>
                      <a:t>4:    calculate likelihood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𝑀𝐴𝑃</m:t>
                            </m:r>
                          </m:sub>
                        </m:sSub>
                      </m:oMath>
                    </a14:m>
                    <a:endParaRPr lang="en-GB" sz="1000" dirty="0"/>
                  </a:p>
                  <a:p>
                    <a:r>
                      <a:rPr lang="en-GB" sz="1000" dirty="0"/>
                      <a:t>5: </a:t>
                    </a:r>
                    <a:r>
                      <a:rPr lang="en-GB" sz="1000" b="1" dirty="0"/>
                      <a:t>end for</a:t>
                    </a:r>
                  </a:p>
                  <a:p>
                    <a:r>
                      <a:rPr lang="en-GB" sz="1000" dirty="0"/>
                      <a:t>6: pick model with highest  </a:t>
                    </a:r>
                  </a:p>
                  <a:p>
                    <a:r>
                      <a:rPr lang="en-GB" sz="1000" dirty="0"/>
                      <a:t>     likelihood value</a:t>
                    </a:r>
                  </a:p>
                </p:txBody>
              </p:sp>
            </mc:Choice>
            <mc:Fallback xmlns=""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A33D0223-881D-42A8-8AA7-F6395B3673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128" y="4568801"/>
                    <a:ext cx="4843897" cy="250097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260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5" name="Left Brace 294">
                <a:extLst>
                  <a:ext uri="{FF2B5EF4-FFF2-40B4-BE49-F238E27FC236}">
                    <a16:creationId xmlns:a16="http://schemas.microsoft.com/office/drawing/2014/main" id="{75DF83DF-5E4A-49D8-8D8A-2147B7D28C27}"/>
                  </a:ext>
                </a:extLst>
              </p:cNvPr>
              <p:cNvSpPr/>
              <p:nvPr/>
            </p:nvSpPr>
            <p:spPr bwMode="auto">
              <a:xfrm>
                <a:off x="358935" y="4684493"/>
                <a:ext cx="134541" cy="2240782"/>
              </a:xfrm>
              <a:prstGeom prst="leftBrace">
                <a:avLst>
                  <a:gd name="adj1" fmla="val 67156"/>
                  <a:gd name="adj2" fmla="val 50000"/>
                </a:avLst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EAFE18B7-B441-4972-8218-73C35306A842}"/>
                </a:ext>
              </a:extLst>
            </p:cNvPr>
            <p:cNvSpPr/>
            <p:nvPr/>
          </p:nvSpPr>
          <p:spPr>
            <a:xfrm>
              <a:off x="5426566" y="5396943"/>
              <a:ext cx="2345020" cy="206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 dirty="0">
                  <a:solidFill>
                    <a:srgbClr val="C00000"/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PROPOSED METHOD:</a:t>
              </a:r>
              <a:endParaRPr lang="en-GB" sz="1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7" name="Arc 66">
            <a:extLst>
              <a:ext uri="{FF2B5EF4-FFF2-40B4-BE49-F238E27FC236}">
                <a16:creationId xmlns:a16="http://schemas.microsoft.com/office/drawing/2014/main" id="{1B060933-1FBB-4CB5-9D89-2C086983216C}"/>
              </a:ext>
            </a:extLst>
          </p:cNvPr>
          <p:cNvSpPr/>
          <p:nvPr/>
        </p:nvSpPr>
        <p:spPr>
          <a:xfrm rot="11806184" flipV="1">
            <a:off x="1670607" y="2715826"/>
            <a:ext cx="900392" cy="1108497"/>
          </a:xfrm>
          <a:prstGeom prst="arc">
            <a:avLst>
              <a:gd name="adj1" fmla="val 14914818"/>
              <a:gd name="adj2" fmla="val 17804376"/>
            </a:avLst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1A0409F-0128-4F95-B4A8-3D03AA5DB02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30849" y="1984182"/>
            <a:ext cx="779726" cy="256181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EE68A70-7DB2-4537-983C-80330440BD9E}"/>
              </a:ext>
            </a:extLst>
          </p:cNvPr>
          <p:cNvSpPr/>
          <p:nvPr/>
        </p:nvSpPr>
        <p:spPr>
          <a:xfrm>
            <a:off x="1999796" y="2190180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TV-PRIOR</a:t>
            </a:r>
          </a:p>
        </p:txBody>
      </p:sp>
      <p:sp>
        <p:nvSpPr>
          <p:cNvPr id="309" name="Arc 308">
            <a:extLst>
              <a:ext uri="{FF2B5EF4-FFF2-40B4-BE49-F238E27FC236}">
                <a16:creationId xmlns:a16="http://schemas.microsoft.com/office/drawing/2014/main" id="{2FC6C4B3-131D-49DD-9418-B8B84545D4CC}"/>
              </a:ext>
            </a:extLst>
          </p:cNvPr>
          <p:cNvSpPr/>
          <p:nvPr/>
        </p:nvSpPr>
        <p:spPr>
          <a:xfrm rot="14947397" flipV="1">
            <a:off x="1798948" y="2390048"/>
            <a:ext cx="900392" cy="730643"/>
          </a:xfrm>
          <a:prstGeom prst="arc">
            <a:avLst>
              <a:gd name="adj1" fmla="val 14309802"/>
              <a:gd name="adj2" fmla="val 17140344"/>
            </a:avLst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04C28B-CBBA-4B92-AD27-C43E85F5F450}"/>
              </a:ext>
            </a:extLst>
          </p:cNvPr>
          <p:cNvSpPr/>
          <p:nvPr/>
        </p:nvSpPr>
        <p:spPr>
          <a:xfrm>
            <a:off x="172460" y="139461"/>
            <a:ext cx="9220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accent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75496967-7647-45A9-9BC4-D0AB5797574B}"/>
                  </a:ext>
                </a:extLst>
              </p:cNvPr>
              <p:cNvSpPr/>
              <p:nvPr/>
            </p:nvSpPr>
            <p:spPr>
              <a:xfrm>
                <a:off x="5789" y="347119"/>
                <a:ext cx="2449690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79375" eaLnBrk="0" fontAlgn="base" hangingPunct="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New EB method for setting </a:t>
                </a:r>
                <a:r>
                  <a:rPr lang="en-GB" altLang="en-US" sz="1050" i="1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multiple</a:t>
                </a: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 reg. parameters automatically</a:t>
                </a:r>
              </a:p>
              <a:p>
                <a:pPr marL="171450" indent="-79375" eaLnBrk="0" fontAlgn="base" hangingPunct="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Outperforms many other methods</a:t>
                </a:r>
              </a:p>
              <a:p>
                <a:pPr marL="171450" indent="-79375" eaLnBrk="0" fontAlgn="base" hangingPunct="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Excellent for low SNR values</a:t>
                </a: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Proof of convergence - MYULA kernels</a:t>
                </a: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Can be used for setting other parameters 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5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endParaRP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Fast for an MCMC method</a:t>
                </a: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Useful for model selection</a:t>
                </a:r>
              </a:p>
            </p:txBody>
          </p:sp>
        </mc:Choice>
        <mc:Fallback xmlns=""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75496967-7647-45A9-9BC4-D0AB57975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" y="347119"/>
                <a:ext cx="2449690" cy="1546577"/>
              </a:xfrm>
              <a:prstGeom prst="rect">
                <a:avLst/>
              </a:prstGeom>
              <a:blipFill>
                <a:blip r:embed="rId36"/>
                <a:stretch>
                  <a:fillRect b="-1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33C4C5BE-48F9-4D34-BA0E-2C77BDFE57B6}"/>
              </a:ext>
            </a:extLst>
          </p:cNvPr>
          <p:cNvGrpSpPr/>
          <p:nvPr/>
        </p:nvGrpSpPr>
        <p:grpSpPr>
          <a:xfrm>
            <a:off x="2504973" y="106605"/>
            <a:ext cx="2096016" cy="1545455"/>
            <a:chOff x="2140202" y="106605"/>
            <a:chExt cx="2096016" cy="1545455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D0D69A2B-7D86-4574-9029-812F6F42AF53}"/>
                </a:ext>
              </a:extLst>
            </p:cNvPr>
            <p:cNvSpPr/>
            <p:nvPr/>
          </p:nvSpPr>
          <p:spPr>
            <a:xfrm>
              <a:off x="2289493" y="139540"/>
              <a:ext cx="97815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 dirty="0">
                  <a:solidFill>
                    <a:schemeClr val="accent2"/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FUTURE WORK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D26AA8A-B9FF-4269-B9EB-0A1374818DE0}"/>
                </a:ext>
              </a:extLst>
            </p:cNvPr>
            <p:cNvSpPr/>
            <p:nvPr/>
          </p:nvSpPr>
          <p:spPr>
            <a:xfrm>
              <a:off x="2140202" y="347198"/>
              <a:ext cx="2096016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Blind deconvolution</a:t>
              </a:r>
            </a:p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Model selection</a:t>
              </a:r>
            </a:p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Use in M.L. learnt priors</a:t>
              </a:r>
            </a:p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Compare to other methods</a:t>
              </a:r>
            </a:p>
            <a:p>
              <a:pPr marL="628650" lvl="1" indent="-79375" eaLnBrk="0" fontAlgn="base" hangingPunct="0"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Exp. Propagation</a:t>
              </a:r>
            </a:p>
            <a:p>
              <a:pPr marL="628650" lvl="1" indent="-79375" eaLnBrk="0" fontAlgn="base" hangingPunct="0"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Variational Bayes</a:t>
              </a:r>
            </a:p>
            <a:p>
              <a:pPr marL="171450" indent="-79375" eaLnBrk="0" fontAlgn="base" hangingPunct="0"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Work on non-convex priors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B30235B7-D76B-43B1-9831-E92A42D57BF6}"/>
                </a:ext>
              </a:extLst>
            </p:cNvPr>
            <p:cNvSpPr/>
            <p:nvPr/>
          </p:nvSpPr>
          <p:spPr>
            <a:xfrm>
              <a:off x="2239576" y="106605"/>
              <a:ext cx="1726825" cy="1545455"/>
            </a:xfrm>
            <a:prstGeom prst="round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6" name="Arc 315">
            <a:extLst>
              <a:ext uri="{FF2B5EF4-FFF2-40B4-BE49-F238E27FC236}">
                <a16:creationId xmlns:a16="http://schemas.microsoft.com/office/drawing/2014/main" id="{A9537558-EEFB-4C66-BAC6-3447116D5BD7}"/>
              </a:ext>
            </a:extLst>
          </p:cNvPr>
          <p:cNvSpPr/>
          <p:nvPr/>
        </p:nvSpPr>
        <p:spPr>
          <a:xfrm rot="12651877" flipV="1">
            <a:off x="1955094" y="1844918"/>
            <a:ext cx="1442333" cy="730643"/>
          </a:xfrm>
          <a:prstGeom prst="arc">
            <a:avLst>
              <a:gd name="adj1" fmla="val 12867170"/>
              <a:gd name="adj2" fmla="val 19626189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Arc 316">
            <a:extLst>
              <a:ext uri="{FF2B5EF4-FFF2-40B4-BE49-F238E27FC236}">
                <a16:creationId xmlns:a16="http://schemas.microsoft.com/office/drawing/2014/main" id="{1047C86E-F0AC-4515-8531-C485165D410B}"/>
              </a:ext>
            </a:extLst>
          </p:cNvPr>
          <p:cNvSpPr/>
          <p:nvPr/>
        </p:nvSpPr>
        <p:spPr>
          <a:xfrm rot="16833785">
            <a:off x="3261099" y="1598125"/>
            <a:ext cx="1137588" cy="700412"/>
          </a:xfrm>
          <a:prstGeom prst="arc">
            <a:avLst>
              <a:gd name="adj1" fmla="val 13927406"/>
              <a:gd name="adj2" fmla="val 18272843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DF1AEE4-D1E6-4AE3-AEAE-3EC195AF8C9A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DF1AEE4-D1E6-4AE3-AEAE-3EC195AF8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3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95E392D-EE76-412C-8185-A6DD9CD5D127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19B52C-7A6B-4184-8616-BB8F09E84144}"/>
              </a:ext>
            </a:extLst>
          </p:cNvPr>
          <p:cNvSpPr/>
          <p:nvPr/>
        </p:nvSpPr>
        <p:spPr>
          <a:xfrm>
            <a:off x="728602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20dB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B31535-F6AD-4739-9E62-84EB522D8FDD}"/>
              </a:ext>
            </a:extLst>
          </p:cNvPr>
          <p:cNvSpPr/>
          <p:nvPr/>
        </p:nvSpPr>
        <p:spPr>
          <a:xfrm>
            <a:off x="1848826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30dB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E22DCE-EC76-4D0D-944A-520D76115180}"/>
              </a:ext>
            </a:extLst>
          </p:cNvPr>
          <p:cNvSpPr/>
          <p:nvPr/>
        </p:nvSpPr>
        <p:spPr>
          <a:xfrm>
            <a:off x="3361191" y="6611779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40dB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99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FE8509-E2F0-430B-AE06-BF720101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  <a:endParaRPr lang="en-GB" dirty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53B9B6-0CFD-47A5-B0BF-BC1E6C36596C}" type="slidenum">
              <a:rPr lang="en-US" altLang="es-ES" sz="10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s-E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ED992-53FD-4940-9AC8-E15861945E16}"/>
              </a:ext>
            </a:extLst>
          </p:cNvPr>
          <p:cNvSpPr/>
          <p:nvPr/>
        </p:nvSpPr>
        <p:spPr>
          <a:xfrm>
            <a:off x="685799" y="1521053"/>
            <a:ext cx="799147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00000"/>
                </a:solidFill>
              </a:rPr>
              <a:t>[1] </a:t>
            </a:r>
            <a:r>
              <a:rPr lang="pt-BR" sz="1400" dirty="0"/>
              <a:t>Vidal, A. F., De </a:t>
            </a:r>
            <a:r>
              <a:rPr lang="pt-BR" sz="1400" dirty="0" err="1"/>
              <a:t>Bortoli</a:t>
            </a:r>
            <a:r>
              <a:rPr lang="pt-BR" sz="1400" dirty="0"/>
              <a:t>, V., </a:t>
            </a:r>
            <a:r>
              <a:rPr lang="pt-BR" sz="1400" dirty="0" err="1"/>
              <a:t>Pereyra</a:t>
            </a:r>
            <a:r>
              <a:rPr lang="pt-BR" sz="1400" dirty="0"/>
              <a:t>, M., &amp; </a:t>
            </a:r>
            <a:r>
              <a:rPr lang="pt-BR" sz="1400" dirty="0" err="1"/>
              <a:t>Durmus</a:t>
            </a:r>
            <a:r>
              <a:rPr lang="pt-BR" sz="1400" dirty="0"/>
              <a:t>, A., </a:t>
            </a:r>
            <a:r>
              <a:rPr lang="pt-BR" sz="1400" dirty="0" err="1"/>
              <a:t>Maximum</a:t>
            </a:r>
            <a:r>
              <a:rPr lang="pt-BR" sz="1400" dirty="0"/>
              <a:t> </a:t>
            </a:r>
            <a:r>
              <a:rPr lang="pt-BR" sz="1400" dirty="0" err="1"/>
              <a:t>likelihood</a:t>
            </a:r>
            <a:r>
              <a:rPr lang="pt-BR" sz="1400" dirty="0"/>
              <a:t> </a:t>
            </a:r>
            <a:r>
              <a:rPr lang="pt-BR" sz="1400" dirty="0" err="1"/>
              <a:t>estimation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regularisation</a:t>
            </a:r>
            <a:r>
              <a:rPr lang="pt-BR" sz="1400" dirty="0"/>
              <a:t> </a:t>
            </a:r>
            <a:r>
              <a:rPr lang="pt-BR" sz="1400" dirty="0" err="1"/>
              <a:t>parameters</a:t>
            </a:r>
            <a:r>
              <a:rPr lang="pt-BR" sz="1400" dirty="0"/>
              <a:t> in high-dimensional </a:t>
            </a:r>
            <a:r>
              <a:rPr lang="pt-BR" sz="1400" dirty="0" err="1"/>
              <a:t>inverse</a:t>
            </a:r>
            <a:r>
              <a:rPr lang="pt-BR" sz="1400" dirty="0"/>
              <a:t> </a:t>
            </a:r>
            <a:r>
              <a:rPr lang="pt-BR" sz="1400" dirty="0" err="1"/>
              <a:t>problems</a:t>
            </a:r>
            <a:r>
              <a:rPr lang="pt-BR" sz="1400" dirty="0"/>
              <a:t>: </a:t>
            </a:r>
            <a:r>
              <a:rPr lang="pt-BR" sz="1400" dirty="0" err="1"/>
              <a:t>an</a:t>
            </a:r>
            <a:r>
              <a:rPr lang="pt-BR" sz="1400" dirty="0"/>
              <a:t> </a:t>
            </a:r>
            <a:r>
              <a:rPr lang="pt-BR" sz="1400" dirty="0" err="1"/>
              <a:t>empirical</a:t>
            </a:r>
            <a:r>
              <a:rPr lang="pt-BR" sz="1400" dirty="0"/>
              <a:t> </a:t>
            </a:r>
            <a:r>
              <a:rPr lang="pt-BR" sz="1400" dirty="0" err="1"/>
              <a:t>Bayesian</a:t>
            </a:r>
            <a:r>
              <a:rPr lang="pt-BR" sz="1400" dirty="0"/>
              <a:t> approach.</a:t>
            </a:r>
            <a:r>
              <a:rPr lang="en-US" sz="1400" dirty="0"/>
              <a:t> Part I: Methodology and Experiments</a:t>
            </a:r>
            <a:r>
              <a:rPr lang="pt-BR" sz="1400" dirty="0"/>
              <a:t>, (2020).</a:t>
            </a:r>
          </a:p>
          <a:p>
            <a:pPr algn="just"/>
            <a:r>
              <a:rPr lang="pt-BR" sz="1400" dirty="0" err="1"/>
              <a:t>arXiv</a:t>
            </a:r>
            <a:r>
              <a:rPr lang="pt-BR" sz="1400" dirty="0"/>
              <a:t> </a:t>
            </a:r>
            <a:r>
              <a:rPr lang="pt-BR" sz="1400" dirty="0" err="1"/>
              <a:t>preprint</a:t>
            </a:r>
            <a:r>
              <a:rPr lang="pt-BR" sz="1400" dirty="0"/>
              <a:t> arXiv:1911.11709.</a:t>
            </a:r>
            <a:r>
              <a:rPr lang="fi-FI" sz="1400" dirty="0">
                <a:solidFill>
                  <a:schemeClr val="accent1"/>
                </a:solidFill>
              </a:rPr>
              <a:t> </a:t>
            </a:r>
          </a:p>
          <a:p>
            <a:pPr algn="just"/>
            <a:r>
              <a:rPr lang="fi-FI" sz="1400" dirty="0">
                <a:solidFill>
                  <a:schemeClr val="accent1"/>
                </a:solidFill>
              </a:rPr>
              <a:t>TO APPEAR IN SIAM JOURNAL ON IMAGING SCIENCES</a:t>
            </a:r>
          </a:p>
          <a:p>
            <a:pPr algn="just"/>
            <a:endParaRPr lang="fi-FI" sz="1400" dirty="0">
              <a:solidFill>
                <a:schemeClr val="accent1"/>
              </a:solidFill>
            </a:endParaRPr>
          </a:p>
          <a:p>
            <a:pPr algn="just"/>
            <a:r>
              <a:rPr lang="en-GB" sz="1400" dirty="0"/>
              <a:t>[1] </a:t>
            </a:r>
            <a:r>
              <a:rPr lang="pt-BR" sz="1400" dirty="0"/>
              <a:t>De </a:t>
            </a:r>
            <a:r>
              <a:rPr lang="pt-BR" sz="1400" dirty="0" err="1"/>
              <a:t>Bortoli</a:t>
            </a:r>
            <a:r>
              <a:rPr lang="pt-BR" sz="1400" dirty="0"/>
              <a:t>, V., </a:t>
            </a:r>
            <a:r>
              <a:rPr lang="pt-BR" sz="1400" dirty="0" err="1"/>
              <a:t>Durmus</a:t>
            </a:r>
            <a:r>
              <a:rPr lang="pt-BR" sz="1400" dirty="0"/>
              <a:t>, A., </a:t>
            </a:r>
            <a:r>
              <a:rPr lang="pt-BR" sz="1400" dirty="0" err="1"/>
              <a:t>Pereyra</a:t>
            </a:r>
            <a:r>
              <a:rPr lang="pt-BR" sz="1400" dirty="0"/>
              <a:t>, M., &amp; Vidal, A. F., </a:t>
            </a:r>
            <a:r>
              <a:rPr lang="pt-BR" sz="1400" dirty="0" err="1"/>
              <a:t>Maximum</a:t>
            </a:r>
            <a:r>
              <a:rPr lang="pt-BR" sz="1400" dirty="0"/>
              <a:t> </a:t>
            </a:r>
            <a:r>
              <a:rPr lang="pt-BR" sz="1400" dirty="0" err="1"/>
              <a:t>likelihood</a:t>
            </a:r>
            <a:r>
              <a:rPr lang="pt-BR" sz="1400" dirty="0"/>
              <a:t> </a:t>
            </a:r>
            <a:r>
              <a:rPr lang="pt-BR" sz="1400" dirty="0" err="1"/>
              <a:t>estimation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regularisation</a:t>
            </a:r>
            <a:r>
              <a:rPr lang="pt-BR" sz="1400" dirty="0"/>
              <a:t> </a:t>
            </a:r>
            <a:r>
              <a:rPr lang="pt-BR" sz="1400" dirty="0" err="1"/>
              <a:t>parameters</a:t>
            </a:r>
            <a:r>
              <a:rPr lang="pt-BR" sz="1400" dirty="0"/>
              <a:t> in high-dimensional </a:t>
            </a:r>
            <a:r>
              <a:rPr lang="pt-BR" sz="1400" dirty="0" err="1"/>
              <a:t>inverse</a:t>
            </a:r>
            <a:r>
              <a:rPr lang="pt-BR" sz="1400" dirty="0"/>
              <a:t> </a:t>
            </a:r>
            <a:r>
              <a:rPr lang="pt-BR" sz="1400" dirty="0" err="1"/>
              <a:t>problems</a:t>
            </a:r>
            <a:r>
              <a:rPr lang="pt-BR" sz="1400" dirty="0"/>
              <a:t>: </a:t>
            </a:r>
            <a:r>
              <a:rPr lang="pt-BR" sz="1400" dirty="0" err="1"/>
              <a:t>an</a:t>
            </a:r>
            <a:r>
              <a:rPr lang="pt-BR" sz="1400" dirty="0"/>
              <a:t> </a:t>
            </a:r>
            <a:r>
              <a:rPr lang="pt-BR" sz="1400" dirty="0" err="1"/>
              <a:t>empirical</a:t>
            </a:r>
            <a:r>
              <a:rPr lang="pt-BR" sz="1400" dirty="0"/>
              <a:t> </a:t>
            </a:r>
            <a:r>
              <a:rPr lang="pt-BR" sz="1400" dirty="0" err="1"/>
              <a:t>Bayesian</a:t>
            </a:r>
            <a:r>
              <a:rPr lang="pt-BR" sz="1400" dirty="0"/>
              <a:t> approach. </a:t>
            </a:r>
            <a:r>
              <a:rPr lang="pt-BR" sz="1400" dirty="0" err="1"/>
              <a:t>Part</a:t>
            </a:r>
            <a:r>
              <a:rPr lang="pt-BR" sz="1400" dirty="0"/>
              <a:t> II: </a:t>
            </a:r>
            <a:r>
              <a:rPr lang="pt-BR" sz="1400" dirty="0" err="1"/>
              <a:t>Theoretical</a:t>
            </a:r>
            <a:r>
              <a:rPr lang="pt-BR" sz="1400" dirty="0"/>
              <a:t> </a:t>
            </a:r>
            <a:r>
              <a:rPr lang="pt-BR" sz="1400" dirty="0" err="1"/>
              <a:t>Analysis</a:t>
            </a:r>
            <a:r>
              <a:rPr lang="pt-BR" sz="1400" dirty="0"/>
              <a:t>, (2020).</a:t>
            </a:r>
          </a:p>
          <a:p>
            <a:pPr algn="just"/>
            <a:r>
              <a:rPr lang="pt-BR" sz="1400" dirty="0" err="1"/>
              <a:t>arXiv</a:t>
            </a:r>
            <a:r>
              <a:rPr lang="pt-BR" sz="1400" dirty="0"/>
              <a:t> </a:t>
            </a:r>
            <a:r>
              <a:rPr lang="pt-BR" sz="1400" dirty="0" err="1"/>
              <a:t>preprint</a:t>
            </a:r>
            <a:r>
              <a:rPr lang="pt-BR" sz="1400" dirty="0"/>
              <a:t> arXiv:2008.05793.</a:t>
            </a:r>
            <a:endParaRPr lang="fi-FI" sz="1400" dirty="0"/>
          </a:p>
          <a:p>
            <a:pPr algn="just"/>
            <a:r>
              <a:rPr lang="fi-FI" sz="1400" dirty="0">
                <a:solidFill>
                  <a:schemeClr val="accent1"/>
                </a:solidFill>
              </a:rPr>
              <a:t>TO APPEAR IN SIAM JOURNAL ON IMAGING SCIENCES</a:t>
            </a:r>
          </a:p>
          <a:p>
            <a:pPr algn="just"/>
            <a:endParaRPr lang="en-GB" sz="1400" dirty="0">
              <a:solidFill>
                <a:srgbClr val="000000"/>
              </a:solidFill>
            </a:endParaRPr>
          </a:p>
          <a:p>
            <a:pPr algn="just"/>
            <a:r>
              <a:rPr lang="en-GB" sz="1400" dirty="0">
                <a:solidFill>
                  <a:srgbClr val="000000"/>
                </a:solidFill>
              </a:rPr>
              <a:t>[3] </a:t>
            </a:r>
            <a:r>
              <a:rPr lang="pt-BR" sz="1400" dirty="0"/>
              <a:t>De </a:t>
            </a:r>
            <a:r>
              <a:rPr lang="pt-BR" sz="1400" dirty="0" err="1"/>
              <a:t>Bortoli</a:t>
            </a:r>
            <a:r>
              <a:rPr lang="pt-BR" sz="1400" dirty="0"/>
              <a:t>, V., </a:t>
            </a:r>
            <a:r>
              <a:rPr lang="pt-BR" sz="1400" dirty="0" err="1"/>
              <a:t>Durmus</a:t>
            </a:r>
            <a:r>
              <a:rPr lang="pt-BR" sz="1400" dirty="0"/>
              <a:t>, A., </a:t>
            </a:r>
            <a:r>
              <a:rPr lang="pt-BR" sz="1400" dirty="0" err="1"/>
              <a:t>Pereyra</a:t>
            </a:r>
            <a:r>
              <a:rPr lang="pt-BR" sz="1400" dirty="0"/>
              <a:t>, M., &amp; Vidal, A. F. </a:t>
            </a:r>
            <a:r>
              <a:rPr lang="pt-BR" sz="1400" dirty="0" err="1"/>
              <a:t>Efficient</a:t>
            </a:r>
            <a:r>
              <a:rPr lang="pt-BR" sz="1400" dirty="0"/>
              <a:t> </a:t>
            </a:r>
            <a:r>
              <a:rPr lang="pt-BR" sz="1400" dirty="0" err="1"/>
              <a:t>stochastic</a:t>
            </a:r>
            <a:r>
              <a:rPr lang="pt-BR" sz="1400" dirty="0"/>
              <a:t> </a:t>
            </a:r>
            <a:r>
              <a:rPr lang="pt-BR" sz="1400" dirty="0" err="1"/>
              <a:t>optimisation</a:t>
            </a:r>
            <a:r>
              <a:rPr lang="pt-BR" sz="1400" dirty="0"/>
              <a:t> </a:t>
            </a:r>
            <a:r>
              <a:rPr lang="pt-BR" sz="1400" dirty="0" err="1"/>
              <a:t>by</a:t>
            </a:r>
            <a:r>
              <a:rPr lang="pt-BR" sz="1400" dirty="0"/>
              <a:t> </a:t>
            </a:r>
            <a:r>
              <a:rPr lang="pt-BR" sz="1400" dirty="0" err="1"/>
              <a:t>unadjusted</a:t>
            </a:r>
            <a:r>
              <a:rPr lang="pt-BR" sz="1400" dirty="0"/>
              <a:t> </a:t>
            </a:r>
            <a:r>
              <a:rPr lang="pt-BR" sz="1400" dirty="0" err="1"/>
              <a:t>Langevin</a:t>
            </a:r>
            <a:r>
              <a:rPr lang="pt-BR" sz="1400" dirty="0"/>
              <a:t> Monte Carlo. </a:t>
            </a:r>
            <a:r>
              <a:rPr lang="pt-BR" sz="1400" dirty="0" err="1"/>
              <a:t>Application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maximum</a:t>
            </a:r>
            <a:r>
              <a:rPr lang="pt-BR" sz="1400" dirty="0"/>
              <a:t> marginal </a:t>
            </a:r>
            <a:r>
              <a:rPr lang="pt-BR" sz="1400" dirty="0" err="1"/>
              <a:t>likelihood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empirical</a:t>
            </a:r>
            <a:r>
              <a:rPr lang="pt-BR" sz="1400" dirty="0"/>
              <a:t> </a:t>
            </a:r>
            <a:r>
              <a:rPr lang="pt-BR" sz="1400" dirty="0" err="1"/>
              <a:t>Bayesian</a:t>
            </a:r>
            <a:r>
              <a:rPr lang="pt-BR" sz="1400" dirty="0"/>
              <a:t> Estimation, (2019). </a:t>
            </a:r>
          </a:p>
          <a:p>
            <a:pPr algn="just"/>
            <a:r>
              <a:rPr lang="pt-BR" sz="1400" dirty="0" err="1"/>
              <a:t>arXiv</a:t>
            </a:r>
            <a:r>
              <a:rPr lang="pt-BR" sz="1400" dirty="0"/>
              <a:t> </a:t>
            </a:r>
            <a:r>
              <a:rPr lang="pt-BR" sz="1400" dirty="0" err="1"/>
              <a:t>preprint</a:t>
            </a:r>
            <a:r>
              <a:rPr lang="pt-BR" sz="1400" dirty="0"/>
              <a:t> arXiv:1906.12281.</a:t>
            </a:r>
            <a:endParaRPr lang="fi-FI" sz="1400" dirty="0"/>
          </a:p>
          <a:p>
            <a:pPr algn="just"/>
            <a:r>
              <a:rPr lang="fi-FI" sz="1400" dirty="0">
                <a:solidFill>
                  <a:schemeClr val="accent1"/>
                </a:solidFill>
              </a:rPr>
              <a:t>TO APPEAR IN STATISTICS AND COMPUTING SPRINGER JOURNAL</a:t>
            </a:r>
          </a:p>
          <a:p>
            <a:pPr algn="just"/>
            <a:endParaRPr lang="fi-FI" sz="1400" dirty="0">
              <a:solidFill>
                <a:srgbClr val="000000"/>
              </a:solidFill>
            </a:endParaRPr>
          </a:p>
          <a:p>
            <a:pPr algn="just"/>
            <a:r>
              <a:rPr lang="en-GB" altLang="es-ES" sz="1400" dirty="0">
                <a:solidFill>
                  <a:srgbClr val="000000"/>
                </a:solidFill>
              </a:rPr>
              <a:t>[4] </a:t>
            </a:r>
            <a:r>
              <a:rPr lang="es-AR" sz="1400" dirty="0">
                <a:solidFill>
                  <a:srgbClr val="000000"/>
                </a:solidFill>
              </a:rPr>
              <a:t>Ana Fernandez Vidal and Marcelo Pereyra. "Maximum Likelihood Estimation of Regularisation Parameters." In 2018 25th IEEE International Conference on Image Processing (ICIP), pp. 1742-1746. IEEE, 2018. </a:t>
            </a:r>
            <a:endParaRPr lang="en-GB" sz="1400" dirty="0"/>
          </a:p>
          <a:p>
            <a:pPr algn="just"/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7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1764632"/>
            <a:ext cx="7772400" cy="1143000"/>
          </a:xfrm>
        </p:spPr>
        <p:txBody>
          <a:bodyPr/>
          <a:lstStyle/>
          <a:p>
            <a:pPr algn="ctr" eaLnBrk="1" hangingPunct="1"/>
            <a:r>
              <a:rPr lang="es-AR" altLang="es-ES" noProof="0" dirty="0" err="1"/>
              <a:t>Thank</a:t>
            </a:r>
            <a:r>
              <a:rPr lang="es-AR" altLang="es-ES" noProof="0" dirty="0"/>
              <a:t> </a:t>
            </a:r>
            <a:r>
              <a:rPr lang="es-AR" altLang="es-ES" noProof="0" dirty="0" err="1"/>
              <a:t>you</a:t>
            </a:r>
            <a:r>
              <a:rPr lang="es-AR" altLang="es-ES" noProof="0" dirty="0"/>
              <a:t> </a:t>
            </a:r>
            <a:r>
              <a:rPr lang="es-AR" altLang="es-ES" noProof="0" dirty="0" err="1"/>
              <a:t>very</a:t>
            </a:r>
            <a:r>
              <a:rPr lang="es-AR" altLang="es-ES" noProof="0" dirty="0"/>
              <a:t> </a:t>
            </a:r>
            <a:r>
              <a:rPr lang="es-AR" altLang="es-ES" noProof="0" dirty="0" err="1"/>
              <a:t>much</a:t>
            </a:r>
            <a:r>
              <a:rPr lang="es-AR" altLang="es-ES" noProof="0" dirty="0"/>
              <a:t> </a:t>
            </a:r>
            <a:r>
              <a:rPr lang="es-AR" altLang="es-ES" noProof="0" dirty="0" err="1"/>
              <a:t>for</a:t>
            </a:r>
            <a:r>
              <a:rPr lang="es-AR" altLang="es-ES" noProof="0" dirty="0"/>
              <a:t> </a:t>
            </a:r>
            <a:r>
              <a:rPr lang="es-AR" altLang="es-ES" noProof="0" dirty="0" err="1"/>
              <a:t>your</a:t>
            </a:r>
            <a:r>
              <a:rPr lang="es-AR" altLang="es-ES" noProof="0" dirty="0"/>
              <a:t> time!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53B9B6-0CFD-47A5-B0BF-BC1E6C36596C}" type="slidenum">
              <a:rPr lang="en-US" altLang="es-ES" sz="10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s-ES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575F4-35F8-46F2-928F-E17A363C50D8}"/>
              </a:ext>
            </a:extLst>
          </p:cNvPr>
          <p:cNvSpPr txBox="1"/>
          <p:nvPr/>
        </p:nvSpPr>
        <p:spPr>
          <a:xfrm>
            <a:off x="2308225" y="3314700"/>
            <a:ext cx="452755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es-AR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</a:t>
            </a:r>
            <a:r>
              <a:rPr lang="es-A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845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BCF3798-C74E-4302-8C6D-7CECC5D92F1E}"/>
              </a:ext>
            </a:extLst>
          </p:cNvPr>
          <p:cNvSpPr/>
          <p:nvPr/>
        </p:nvSpPr>
        <p:spPr>
          <a:xfrm>
            <a:off x="66801" y="106606"/>
            <a:ext cx="2388645" cy="1804996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E7EEBCFD-0276-4AAE-BE76-534BC3F3895E}"/>
              </a:ext>
            </a:extLst>
          </p:cNvPr>
          <p:cNvSpPr/>
          <p:nvPr/>
        </p:nvSpPr>
        <p:spPr>
          <a:xfrm rot="16200000" flipH="1" flipV="1">
            <a:off x="4571220" y="4378385"/>
            <a:ext cx="968988" cy="972420"/>
          </a:xfrm>
          <a:prstGeom prst="arc">
            <a:avLst>
              <a:gd name="adj1" fmla="val 10322406"/>
              <a:gd name="adj2" fmla="val 105828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>
                <a:solidFill>
                  <a:schemeClr val="accent4"/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accent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EF598FC-14CF-4BE4-8D51-EE9A633EA2F9}"/>
              </a:ext>
            </a:extLst>
          </p:cNvPr>
          <p:cNvGrpSpPr/>
          <p:nvPr/>
        </p:nvGrpSpPr>
        <p:grpSpPr>
          <a:xfrm rot="21345089">
            <a:off x="6398308" y="349097"/>
            <a:ext cx="1833144" cy="1381143"/>
            <a:chOff x="6869160" y="483395"/>
            <a:chExt cx="1833144" cy="138114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F7EEDF-BF84-4617-802F-06E0E8D4C2B3}"/>
                </a:ext>
              </a:extLst>
            </p:cNvPr>
            <p:cNvSpPr/>
            <p:nvPr/>
          </p:nvSpPr>
          <p:spPr>
            <a:xfrm rot="20122114">
              <a:off x="6920297" y="924756"/>
              <a:ext cx="90120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FREQUENTIST</a:t>
              </a:r>
              <a:endParaRPr lang="en-GB" altLang="en-US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B2F9A5E-11A5-45BD-959E-980ED1F8CC26}"/>
                </a:ext>
              </a:extLst>
            </p:cNvPr>
            <p:cNvSpPr/>
            <p:nvPr/>
          </p:nvSpPr>
          <p:spPr>
            <a:xfrm rot="20122114">
              <a:off x="7765829" y="483395"/>
              <a:ext cx="9364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 kern="120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Penalised MLE</a:t>
              </a: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8381C252-BA3D-45A6-81DE-E6D4846ACC12}"/>
                </a:ext>
              </a:extLst>
            </p:cNvPr>
            <p:cNvSpPr/>
            <p:nvPr/>
          </p:nvSpPr>
          <p:spPr>
            <a:xfrm rot="19647173">
              <a:off x="7490912" y="829927"/>
              <a:ext cx="665547" cy="402599"/>
            </a:xfrm>
            <a:prstGeom prst="arc">
              <a:avLst>
                <a:gd name="adj1" fmla="val 16124610"/>
                <a:gd name="adj2" fmla="val 19017614"/>
              </a:avLst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52419599-0092-452E-926F-EB55A20C2B5D}"/>
                </a:ext>
              </a:extLst>
            </p:cNvPr>
            <p:cNvSpPr/>
            <p:nvPr/>
          </p:nvSpPr>
          <p:spPr>
            <a:xfrm rot="17728480">
              <a:off x="6853711" y="1152951"/>
              <a:ext cx="727036" cy="696138"/>
            </a:xfrm>
            <a:prstGeom prst="arc">
              <a:avLst>
                <a:gd name="adj1" fmla="val 15208486"/>
                <a:gd name="adj2" fmla="val 18340281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990F895-9513-401A-A9B9-B1587189F192}"/>
              </a:ext>
            </a:extLst>
          </p:cNvPr>
          <p:cNvGrpSpPr/>
          <p:nvPr/>
        </p:nvGrpSpPr>
        <p:grpSpPr>
          <a:xfrm>
            <a:off x="6314888" y="315029"/>
            <a:ext cx="3055186" cy="1589282"/>
            <a:chOff x="6334133" y="589641"/>
            <a:chExt cx="3055186" cy="158928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80C5D1-DB97-44D5-B442-9D6FA853357C}"/>
                </a:ext>
              </a:extLst>
            </p:cNvPr>
            <p:cNvSpPr/>
            <p:nvPr/>
          </p:nvSpPr>
          <p:spPr>
            <a:xfrm rot="21066728">
              <a:off x="6599144" y="1669501"/>
              <a:ext cx="72006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BAYESIAN</a:t>
              </a:r>
              <a:endParaRPr lang="en-GB" sz="1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6DBDF782-FAC3-45F6-9C3A-25E062614DCC}"/>
                </a:ext>
              </a:extLst>
            </p:cNvPr>
            <p:cNvSpPr/>
            <p:nvPr/>
          </p:nvSpPr>
          <p:spPr>
            <a:xfrm rot="1421510" flipV="1">
              <a:off x="6334133" y="1062794"/>
              <a:ext cx="727036" cy="768733"/>
            </a:xfrm>
            <a:prstGeom prst="arc">
              <a:avLst>
                <a:gd name="adj1" fmla="val 15676848"/>
                <a:gd name="adj2" fmla="val 17580551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628C8132-ED0D-4DE3-B699-BE422B52F8D6}"/>
                </a:ext>
              </a:extLst>
            </p:cNvPr>
            <p:cNvSpPr/>
            <p:nvPr/>
          </p:nvSpPr>
          <p:spPr>
            <a:xfrm rot="18551772">
              <a:off x="6959770" y="1467336"/>
              <a:ext cx="727036" cy="696138"/>
            </a:xfrm>
            <a:prstGeom prst="arc">
              <a:avLst>
                <a:gd name="adj1" fmla="val 15050314"/>
                <a:gd name="adj2" fmla="val 17410995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7623EE84-BF7D-444D-9659-6D6DC7AB5A2D}"/>
                </a:ext>
              </a:extLst>
            </p:cNvPr>
            <p:cNvSpPr/>
            <p:nvPr/>
          </p:nvSpPr>
          <p:spPr>
            <a:xfrm rot="20727065" flipV="1">
              <a:off x="6623616" y="677704"/>
              <a:ext cx="1129616" cy="1114802"/>
            </a:xfrm>
            <a:prstGeom prst="arc">
              <a:avLst>
                <a:gd name="adj1" fmla="val 15664534"/>
                <a:gd name="adj2" fmla="val 17457857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58857E5-0BB6-4556-9837-CBAAF40BDF81}"/>
                </a:ext>
              </a:extLst>
            </p:cNvPr>
            <p:cNvSpPr/>
            <p:nvPr/>
          </p:nvSpPr>
          <p:spPr>
            <a:xfrm rot="20122114">
              <a:off x="7024742" y="1201513"/>
              <a:ext cx="103425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Point Estimation</a:t>
              </a:r>
              <a:endParaRPr lang="en-GB" altLang="en-US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CC7B88-241C-4AFD-B2DD-259E7F70E9A0}"/>
                </a:ext>
              </a:extLst>
            </p:cNvPr>
            <p:cNvSpPr/>
            <p:nvPr/>
          </p:nvSpPr>
          <p:spPr>
            <a:xfrm rot="20122114">
              <a:off x="7454294" y="1375407"/>
              <a:ext cx="91884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Posterior Dist.</a:t>
              </a:r>
              <a:endParaRPr lang="en-GB" altLang="en-US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A56D88D-F7BB-43BF-ACA6-65EC4A9C3EFB}"/>
                </a:ext>
              </a:extLst>
            </p:cNvPr>
            <p:cNvSpPr/>
            <p:nvPr/>
          </p:nvSpPr>
          <p:spPr>
            <a:xfrm rot="16553310">
              <a:off x="8028667" y="1105614"/>
              <a:ext cx="665547" cy="402599"/>
            </a:xfrm>
            <a:prstGeom prst="arc">
              <a:avLst>
                <a:gd name="adj1" fmla="val 16124610"/>
                <a:gd name="adj2" fmla="val 19112617"/>
              </a:avLst>
            </a:prstGeom>
            <a:ln w="12700">
              <a:solidFill>
                <a:schemeClr val="accent4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0C408544-44BE-4667-A2DD-648EB285F55C}"/>
                </a:ext>
              </a:extLst>
            </p:cNvPr>
            <p:cNvSpPr/>
            <p:nvPr/>
          </p:nvSpPr>
          <p:spPr>
            <a:xfrm rot="19973643">
              <a:off x="8008989" y="1302374"/>
              <a:ext cx="720039" cy="402599"/>
            </a:xfrm>
            <a:prstGeom prst="arc">
              <a:avLst>
                <a:gd name="adj1" fmla="val 16124610"/>
                <a:gd name="adj2" fmla="val 19668252"/>
              </a:avLst>
            </a:prstGeom>
            <a:ln w="12700">
              <a:solidFill>
                <a:schemeClr val="accent4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B084DC8-10D1-4229-8DFB-1C33661C6464}"/>
                </a:ext>
              </a:extLst>
            </p:cNvPr>
            <p:cNvSpPr/>
            <p:nvPr/>
          </p:nvSpPr>
          <p:spPr>
            <a:xfrm rot="20122114">
              <a:off x="8429329" y="989329"/>
              <a:ext cx="7344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Stochastic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Simulation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53E0CA5-6AAD-4424-BE0E-3EBC10C301D1}"/>
                </a:ext>
              </a:extLst>
            </p:cNvPr>
            <p:cNvSpPr/>
            <p:nvPr/>
          </p:nvSpPr>
          <p:spPr>
            <a:xfrm rot="20122114">
              <a:off x="7871391" y="589641"/>
              <a:ext cx="15179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Deterministic</a:t>
              </a:r>
              <a:endParaRPr lang="en-GB" altLang="en-US" sz="900" dirty="0"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Surrogate</a:t>
              </a:r>
              <a:r>
                <a:rPr lang="en-GB" altLang="en-US" sz="9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 </a:t>
              </a:r>
              <a:r>
                <a:rPr lang="en-GB" altLang="en-US" sz="10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Methods</a:t>
              </a:r>
            </a:p>
          </p:txBody>
        </p:sp>
      </p:grp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>
                      <a:solidFill>
                        <a:srgbClr val="00B050"/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>
                      <a:solidFill>
                        <a:srgbClr val="00B050"/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 dirty="0">
                    <a:solidFill>
                      <a:srgbClr val="00B05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 dirty="0">
                    <a:solidFill>
                      <a:srgbClr val="00B05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00B05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00B05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331BD6E-3651-4AAB-9754-78C3F4129BFF}"/>
              </a:ext>
            </a:extLst>
          </p:cNvPr>
          <p:cNvGrpSpPr/>
          <p:nvPr/>
        </p:nvGrpSpPr>
        <p:grpSpPr>
          <a:xfrm>
            <a:off x="5537201" y="4308590"/>
            <a:ext cx="1204656" cy="1064978"/>
            <a:chOff x="5594020" y="4342666"/>
            <a:chExt cx="1204656" cy="1064978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B3DEB2FD-E0C5-43D6-86BE-3AEF7053778F}"/>
                </a:ext>
              </a:extLst>
            </p:cNvPr>
            <p:cNvGrpSpPr/>
            <p:nvPr/>
          </p:nvGrpSpPr>
          <p:grpSpPr>
            <a:xfrm>
              <a:off x="5594020" y="4342666"/>
              <a:ext cx="1204656" cy="1064978"/>
              <a:chOff x="-24041" y="2656414"/>
              <a:chExt cx="6601112" cy="3484504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35FEB496-A896-4035-B07D-EB077B987CDB}"/>
                  </a:ext>
                </a:extLst>
              </p:cNvPr>
              <p:cNvGrpSpPr/>
              <p:nvPr/>
            </p:nvGrpSpPr>
            <p:grpSpPr>
              <a:xfrm>
                <a:off x="-24041" y="2656414"/>
                <a:ext cx="6601112" cy="3274497"/>
                <a:chOff x="1111372" y="3627367"/>
                <a:chExt cx="5383814" cy="3274497"/>
              </a:xfrm>
            </p:grpSpPr>
            <p:pic>
              <p:nvPicPr>
                <p:cNvPr id="181" name="Picture 180">
                  <a:extLst>
                    <a:ext uri="{FF2B5EF4-FFF2-40B4-BE49-F238E27FC236}">
                      <a16:creationId xmlns:a16="http://schemas.microsoft.com/office/drawing/2014/main" id="{DA8E4FB1-DA58-4A60-93CA-37C1621B9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tx1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p:blipFill>
              <p:spPr>
                <a:xfrm>
                  <a:off x="2011682" y="4371705"/>
                  <a:ext cx="3290186" cy="2080819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9580EBF-37D5-4DCB-908B-79CD338B87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1372" y="3627367"/>
                      <a:ext cx="3447363" cy="80561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lang="en-GB" sz="1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oMath>
                        </m:oMathPara>
                      </a14:m>
                      <a:endParaRPr lang="en-GB" sz="1000"/>
                    </a:p>
                  </p:txBody>
                </p:sp>
              </mc:Choice>
              <mc:Fallback xmlns=""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9580EBF-37D5-4DCB-908B-79CD338B874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1372" y="3627367"/>
                      <a:ext cx="3447363" cy="80561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6FDDBED0-0CF1-442D-802B-EBF2ABC4BA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1638" y="6096253"/>
                      <a:ext cx="1293548" cy="80561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n-GB" sz="1000"/>
                    </a:p>
                  </p:txBody>
                </p:sp>
              </mc:Choice>
              <mc:Fallback xmlns=""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6FDDBED0-0CF1-442D-802B-EBF2ABC4BAD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01638" y="6096253"/>
                      <a:ext cx="1293548" cy="80561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4BFA3A58-0E5B-4B77-8EAD-1E9027ECBEE5}"/>
                      </a:ext>
                    </a:extLst>
                  </p:cNvPr>
                  <p:cNvSpPr/>
                  <p:nvPr/>
                </p:nvSpPr>
                <p:spPr>
                  <a:xfrm>
                    <a:off x="2206731" y="5255793"/>
                    <a:ext cx="2928909" cy="8851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10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10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0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10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b>
                              <m:r>
                                <a:rPr lang="en-GB" sz="1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𝑀𝐿𝐸</m:t>
                              </m:r>
                            </m:sub>
                          </m:sSub>
                          <m:r>
                            <a:rPr lang="en-GB" sz="1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4BFA3A58-0E5B-4B77-8EAD-1E9027ECBE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6731" y="5255793"/>
                    <a:ext cx="2928909" cy="88512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3D18F4E9-75B9-43F1-9298-C8779065F4A9}"/>
                  </a:ext>
                </a:extLst>
              </p:cNvPr>
              <p:cNvSpPr/>
              <p:nvPr/>
            </p:nvSpPr>
            <p:spPr bwMode="auto">
              <a:xfrm>
                <a:off x="3069663" y="3530691"/>
                <a:ext cx="45719" cy="45719"/>
              </a:xfrm>
              <a:prstGeom prst="ellipse">
                <a:avLst/>
              </a:prstGeom>
              <a:solidFill>
                <a:srgbClr val="2525FF"/>
              </a:solidFill>
              <a:ln w="9525" cap="flat" cmpd="sng" algn="ctr">
                <a:solidFill>
                  <a:srgbClr val="5151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566D62D-E21A-4389-A6AD-292D8C61C0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90740" y="3576410"/>
                <a:ext cx="0" cy="173355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9ECD005F-220E-475E-8F80-A086C3C947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0804" y="4497663"/>
              <a:ext cx="135184" cy="2680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Arc 231">
            <a:extLst>
              <a:ext uri="{FF2B5EF4-FFF2-40B4-BE49-F238E27FC236}">
                <a16:creationId xmlns:a16="http://schemas.microsoft.com/office/drawing/2014/main" id="{B7DE1E42-AA97-40A0-9825-F5BE1169E30D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17794BD-DB13-44E5-924D-A50F7F2F0C24}"/>
              </a:ext>
            </a:extLst>
          </p:cNvPr>
          <p:cNvGrpSpPr/>
          <p:nvPr/>
        </p:nvGrpSpPr>
        <p:grpSpPr>
          <a:xfrm>
            <a:off x="5500779" y="4441546"/>
            <a:ext cx="4290524" cy="888087"/>
            <a:chOff x="5114329" y="4442179"/>
            <a:chExt cx="4290524" cy="888087"/>
          </a:xfrm>
        </p:grpSpPr>
        <p:sp>
          <p:nvSpPr>
            <p:cNvPr id="223" name="Left Brace 222">
              <a:extLst>
                <a:ext uri="{FF2B5EF4-FFF2-40B4-BE49-F238E27FC236}">
                  <a16:creationId xmlns:a16="http://schemas.microsoft.com/office/drawing/2014/main" id="{7EBE2AA0-5EB3-47F7-97BF-1750947D7C61}"/>
                </a:ext>
              </a:extLst>
            </p:cNvPr>
            <p:cNvSpPr/>
            <p:nvPr/>
          </p:nvSpPr>
          <p:spPr>
            <a:xfrm rot="16200000">
              <a:off x="7258520" y="4398164"/>
              <a:ext cx="80259" cy="692730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Left Brace 223">
              <a:extLst>
                <a:ext uri="{FF2B5EF4-FFF2-40B4-BE49-F238E27FC236}">
                  <a16:creationId xmlns:a16="http://schemas.microsoft.com/office/drawing/2014/main" id="{0BBB2B69-4A25-4FA5-99F4-FAB19B5BFBCC}"/>
                </a:ext>
              </a:extLst>
            </p:cNvPr>
            <p:cNvSpPr/>
            <p:nvPr/>
          </p:nvSpPr>
          <p:spPr>
            <a:xfrm rot="16200000">
              <a:off x="8182003" y="4345886"/>
              <a:ext cx="80260" cy="783874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E50B8CA-ABB4-4C41-8E76-FC37D4F9EEC8}"/>
                </a:ext>
              </a:extLst>
            </p:cNvPr>
            <p:cNvSpPr/>
            <p:nvPr/>
          </p:nvSpPr>
          <p:spPr>
            <a:xfrm>
              <a:off x="7495586" y="4815729"/>
              <a:ext cx="15228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MONTE CARLO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 ESTIMATES</a:t>
              </a:r>
              <a:endParaRPr lang="en-GB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009C0549-FCA8-4B04-92CF-EA3D019299DF}"/>
                    </a:ext>
                  </a:extLst>
                </p:cNvPr>
                <p:cNvSpPr txBox="1"/>
                <p:nvPr/>
              </p:nvSpPr>
              <p:spPr>
                <a:xfrm>
                  <a:off x="5114329" y="4442179"/>
                  <a:ext cx="4290524" cy="2767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1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GB" sz="11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GB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GB" sz="11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  <m:r>
                                  <a:rPr lang="en-GB" sz="11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GB" sz="11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1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sz="11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GB" sz="1100" smtClean="0"/>
                          <m:t> </m:t>
                        </m:r>
                        <m:r>
                          <a:rPr lang="en-GB" sz="11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1100" smtClean="0"/>
                          <m:t> </m:t>
                        </m:r>
                        <m:sSub>
                          <m:sSubPr>
                            <m:ctrlPr>
                              <a:rPr lang="en-GB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110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1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sz="11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1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11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GB"/>
                </a:p>
              </p:txBody>
            </p:sp>
          </mc:Choice>
          <mc:Fallback xmlns="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009C0549-FCA8-4B04-92CF-EA3D01929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329" y="4442179"/>
                  <a:ext cx="4290524" cy="276742"/>
                </a:xfrm>
                <a:prstGeom prst="rect">
                  <a:avLst/>
                </a:prstGeom>
                <a:blipFill>
                  <a:blip r:embed="rId10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52D5066-3A81-453D-A615-48B29DCD6E57}"/>
                </a:ext>
              </a:extLst>
            </p:cNvPr>
            <p:cNvSpPr/>
            <p:nvPr/>
          </p:nvSpPr>
          <p:spPr>
            <a:xfrm>
              <a:off x="6540887" y="4822435"/>
              <a:ext cx="1522817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EXPLICIT EXPRESSION 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OR  MONTE CARLO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latin typeface="Calibri Light" panose="020F0302020204030204" pitchFamily="34" charset="0"/>
                  <a:ea typeface="MS PGothic" panose="020B0600070205080204" pitchFamily="34" charset="-128"/>
                </a:rPr>
                <a:t> ESTIMATES</a:t>
              </a:r>
              <a:endParaRPr lang="en-GB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21441CF-CCA5-4ED2-916E-E557E8EFDC0B}"/>
              </a:ext>
            </a:extLst>
          </p:cNvPr>
          <p:cNvGrpSpPr/>
          <p:nvPr/>
        </p:nvGrpSpPr>
        <p:grpSpPr>
          <a:xfrm>
            <a:off x="5684181" y="5543870"/>
            <a:ext cx="5115858" cy="1158100"/>
            <a:chOff x="5426567" y="5373568"/>
            <a:chExt cx="5115858" cy="1158100"/>
          </a:xfrm>
        </p:grpSpPr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0CE17DCE-FF69-4D64-8A2A-847993DCA7DF}"/>
                </a:ext>
              </a:extLst>
            </p:cNvPr>
            <p:cNvSpPr/>
            <p:nvPr/>
          </p:nvSpPr>
          <p:spPr>
            <a:xfrm>
              <a:off x="5496163" y="5373568"/>
              <a:ext cx="3305478" cy="1158100"/>
            </a:xfrm>
            <a:prstGeom prst="roundRect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C34D7763-5169-4D86-A12C-EA62E60385BF}"/>
                </a:ext>
              </a:extLst>
            </p:cNvPr>
            <p:cNvGrpSpPr/>
            <p:nvPr/>
          </p:nvGrpSpPr>
          <p:grpSpPr>
            <a:xfrm>
              <a:off x="5602155" y="5616868"/>
              <a:ext cx="4940270" cy="843391"/>
              <a:chOff x="316181" y="4760212"/>
              <a:chExt cx="7071894" cy="20122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1DFB834-B5B0-443E-8BD5-31A82351CEDF}"/>
                      </a:ext>
                    </a:extLst>
                  </p:cNvPr>
                  <p:cNvSpPr/>
                  <p:nvPr/>
                </p:nvSpPr>
                <p:spPr>
                  <a:xfrm>
                    <a:off x="387714" y="4840241"/>
                    <a:ext cx="1462965" cy="6267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e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91DFB834-B5B0-443E-8BD5-31A82351CE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714" y="4840241"/>
                    <a:ext cx="1462965" cy="62677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3095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6" name="Left Brace 245">
                <a:extLst>
                  <a:ext uri="{FF2B5EF4-FFF2-40B4-BE49-F238E27FC236}">
                    <a16:creationId xmlns:a16="http://schemas.microsoft.com/office/drawing/2014/main" id="{1C146F4E-DA65-49E1-9181-96400FE4E32A}"/>
                  </a:ext>
                </a:extLst>
              </p:cNvPr>
              <p:cNvSpPr/>
              <p:nvPr/>
            </p:nvSpPr>
            <p:spPr bwMode="auto">
              <a:xfrm>
                <a:off x="316181" y="4913981"/>
                <a:ext cx="190435" cy="1664536"/>
              </a:xfrm>
              <a:prstGeom prst="leftBrace">
                <a:avLst>
                  <a:gd name="adj1" fmla="val 67156"/>
                  <a:gd name="adj2" fmla="val 50000"/>
                </a:avLst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7028944-31AE-4B98-9BB6-3A6B56CA00B7}"/>
                      </a:ext>
                    </a:extLst>
                  </p:cNvPr>
                  <p:cNvSpPr/>
                  <p:nvPr/>
                </p:nvSpPr>
                <p:spPr>
                  <a:xfrm>
                    <a:off x="402462" y="5479398"/>
                    <a:ext cx="1338893" cy="62677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0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00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GB" sz="1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7028944-31AE-4B98-9BB6-3A6B56CA00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462" y="5479398"/>
                    <a:ext cx="1338893" cy="62677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922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0205FB97-5643-49DF-8C4D-8CFC0998F792}"/>
                      </a:ext>
                    </a:extLst>
                  </p:cNvPr>
                  <p:cNvSpPr/>
                  <p:nvPr/>
                </p:nvSpPr>
                <p:spPr>
                  <a:xfrm>
                    <a:off x="447696" y="6130504"/>
                    <a:ext cx="6940379" cy="5874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0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Θ</m:t>
                            </m:r>
                          </m:sub>
                        </m:sSub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Sup>
                          <m:sSubSup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GB" sz="1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sz="1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0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10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  <m:r>
                          <a:rPr lang="en-GB" sz="10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GB" sz="100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]</a:t>
                    </a:r>
                    <a:endParaRPr lang="en-GB" sz="1000"/>
                  </a:p>
                </p:txBody>
              </p:sp>
            </mc:Choice>
            <mc:Fallback xmlns=""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0205FB97-5643-49DF-8C4D-8CFC0998F7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696" y="6130504"/>
                    <a:ext cx="6940379" cy="58745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2D082A2B-15C7-428B-85A2-B94D500E9C60}"/>
                  </a:ext>
                </a:extLst>
              </p:cNvPr>
              <p:cNvSpPr/>
              <p:nvPr/>
            </p:nvSpPr>
            <p:spPr>
              <a:xfrm>
                <a:off x="2050814" y="5435038"/>
                <a:ext cx="1224238" cy="58745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B0F0"/>
                    </a:solidFill>
                    <a:latin typeface="Calibri Light" panose="020F0302020204030204" pitchFamily="34" charset="0"/>
                    <a:ea typeface="ＭＳ Ｐゴシック" pitchFamily="28" charset="-128"/>
                  </a:rPr>
                  <a:t>PRIOR</a:t>
                </a:r>
                <a:endParaRPr lang="en-GB" sz="1000">
                  <a:solidFill>
                    <a:srgbClr val="00B0F0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2E0513FA-853C-4726-BF75-4CBEB9C2265A}"/>
                  </a:ext>
                </a:extLst>
              </p:cNvPr>
              <p:cNvSpPr/>
              <p:nvPr/>
            </p:nvSpPr>
            <p:spPr>
              <a:xfrm>
                <a:off x="2242665" y="4847587"/>
                <a:ext cx="1224238" cy="58745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70C0"/>
                    </a:solidFill>
                    <a:latin typeface="Calibri Light" panose="020F0302020204030204" pitchFamily="34" charset="0"/>
                    <a:ea typeface="ＭＳ Ｐゴシック" pitchFamily="28" charset="-128"/>
                  </a:rPr>
                  <a:t>POSTERIOR</a:t>
                </a:r>
                <a:endParaRPr lang="en-GB" sz="1000">
                  <a:solidFill>
                    <a:srgbClr val="0070C0"/>
                  </a:solidFill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C37F994F-9249-4122-A1BD-CA6A64D047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96306" y="5087956"/>
                <a:ext cx="308060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52972F75-CA35-4CEC-AC25-E14A40257E7A}"/>
                      </a:ext>
                    </a:extLst>
                  </p:cNvPr>
                  <p:cNvSpPr/>
                  <p:nvPr/>
                </p:nvSpPr>
                <p:spPr>
                  <a:xfrm>
                    <a:off x="3568280" y="4760212"/>
                    <a:ext cx="929229" cy="64772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𝑀𝐿𝐸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GB" sz="100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52972F75-CA35-4CEC-AC25-E14A40257E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8280" y="4760212"/>
                    <a:ext cx="929229" cy="64772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226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1E7E1BC9-6587-4056-A82C-6D19A073A3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66007" y="5722559"/>
                <a:ext cx="796373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21E66471-8BA7-4329-B340-AE74F3EA3231}"/>
                      </a:ext>
                    </a:extLst>
                  </p:cNvPr>
                  <p:cNvSpPr/>
                  <p:nvPr/>
                </p:nvSpPr>
                <p:spPr>
                  <a:xfrm>
                    <a:off x="3445372" y="5403432"/>
                    <a:ext cx="1695591" cy="64772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10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b>
                                  <m: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𝑀𝐿𝐸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en-GB" sz="100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21E66471-8BA7-4329-B340-AE74F3EA32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45372" y="5403432"/>
                    <a:ext cx="1695591" cy="64772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5" name="Straight Arrow Connector 254">
                <a:extLst>
                  <a:ext uri="{FF2B5EF4-FFF2-40B4-BE49-F238E27FC236}">
                    <a16:creationId xmlns:a16="http://schemas.microsoft.com/office/drawing/2014/main" id="{4B8F9516-C48E-430B-B5C9-3ABE8994DB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66678" y="6401882"/>
                <a:ext cx="251959" cy="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70BC85C0-13C3-45B4-A33B-1A771546F229}"/>
                      </a:ext>
                    </a:extLst>
                  </p:cNvPr>
                  <p:cNvSpPr/>
                  <p:nvPr/>
                </p:nvSpPr>
                <p:spPr>
                  <a:xfrm>
                    <a:off x="4038668" y="6126999"/>
                    <a:ext cx="847796" cy="6454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1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10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b>
                              <m:r>
                                <a:rPr lang="en-GB" sz="1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𝑀𝐿𝐸</m:t>
                              </m:r>
                            </m:sub>
                          </m:sSub>
                        </m:oMath>
                      </m:oMathPara>
                    </a14:m>
                    <a:endParaRPr lang="en-GB" sz="100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70BC85C0-13C3-45B4-A33B-1A771546F22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8668" y="6126999"/>
                    <a:ext cx="847796" cy="6454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7D18C339-8101-448F-8017-79034A1013FF}"/>
                </a:ext>
              </a:extLst>
            </p:cNvPr>
            <p:cNvSpPr/>
            <p:nvPr/>
          </p:nvSpPr>
          <p:spPr>
            <a:xfrm>
              <a:off x="5426567" y="5396943"/>
              <a:ext cx="347729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>
                  <a:solidFill>
                    <a:srgbClr val="0070C0"/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PROPOSED METHOD FOR SETTING REGULARISATION PARAMETERS</a:t>
              </a:r>
              <a:endParaRPr lang="en-GB" sz="11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69" name="Left Brace 268">
            <a:extLst>
              <a:ext uri="{FF2B5EF4-FFF2-40B4-BE49-F238E27FC236}">
                <a16:creationId xmlns:a16="http://schemas.microsoft.com/office/drawing/2014/main" id="{0B2D47D2-6BE9-4061-BD41-46DF63781668}"/>
              </a:ext>
            </a:extLst>
          </p:cNvPr>
          <p:cNvSpPr/>
          <p:nvPr/>
        </p:nvSpPr>
        <p:spPr>
          <a:xfrm rot="16200000">
            <a:off x="7311005" y="3649096"/>
            <a:ext cx="103570" cy="3493550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209B9264-F2CE-4A83-A075-7D5C98059E6D}"/>
              </a:ext>
            </a:extLst>
          </p:cNvPr>
          <p:cNvSpPr/>
          <p:nvPr/>
        </p:nvSpPr>
        <p:spPr>
          <a:xfrm rot="16200000" flipH="1" flipV="1">
            <a:off x="4735570" y="4229992"/>
            <a:ext cx="578985" cy="862737"/>
          </a:xfrm>
          <a:prstGeom prst="arc">
            <a:avLst>
              <a:gd name="adj1" fmla="val 12551057"/>
              <a:gd name="adj2" fmla="val 18593378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866CD2-7FBD-4A18-9FA5-8CB48CA2B7A7}"/>
              </a:ext>
            </a:extLst>
          </p:cNvPr>
          <p:cNvSpPr/>
          <p:nvPr/>
        </p:nvSpPr>
        <p:spPr>
          <a:xfrm>
            <a:off x="4540375" y="4771940"/>
            <a:ext cx="862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NON-BLIND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791E8AA-1491-418A-B8BA-1356E51AA51B}"/>
              </a:ext>
            </a:extLst>
          </p:cNvPr>
          <p:cNvSpPr/>
          <p:nvPr/>
        </p:nvSpPr>
        <p:spPr>
          <a:xfrm>
            <a:off x="2949257" y="5385632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HYPERSPECTRAL</a:t>
            </a:r>
          </a:p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        UNMIXING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4BE847DD-CF10-42D0-ABF8-20FA62950189}"/>
              </a:ext>
            </a:extLst>
          </p:cNvPr>
          <p:cNvSpPr/>
          <p:nvPr/>
        </p:nvSpPr>
        <p:spPr>
          <a:xfrm>
            <a:off x="4561245" y="5581383"/>
            <a:ext cx="1026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TGV-DENOISING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4A5AABB-8865-4EFC-9567-F54A6AF82BD2}"/>
              </a:ext>
            </a:extLst>
          </p:cNvPr>
          <p:cNvSpPr/>
          <p:nvPr/>
        </p:nvSpPr>
        <p:spPr>
          <a:xfrm>
            <a:off x="3803235" y="4769497"/>
            <a:ext cx="665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 PRIOR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75C305B-DEF4-4558-8AAA-403B56EA223C}"/>
              </a:ext>
            </a:extLst>
          </p:cNvPr>
          <p:cNvSpPr/>
          <p:nvPr/>
        </p:nvSpPr>
        <p:spPr>
          <a:xfrm>
            <a:off x="3039581" y="5002323"/>
            <a:ext cx="14125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7038C2"/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WAVELET SYNTHESIS L1</a:t>
            </a:r>
            <a:endParaRPr lang="en-GB" sz="1200" b="1">
              <a:solidFill>
                <a:srgbClr val="7038C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2A738C5-831F-4BA8-AC05-0C12923791E0}"/>
              </a:ext>
            </a:extLst>
          </p:cNvPr>
          <p:cNvSpPr/>
          <p:nvPr/>
        </p:nvSpPr>
        <p:spPr>
          <a:xfrm rot="10800000" flipV="1">
            <a:off x="3900291" y="4897489"/>
            <a:ext cx="1249025" cy="925908"/>
          </a:xfrm>
          <a:prstGeom prst="arc">
            <a:avLst>
              <a:gd name="adj1" fmla="val 15277763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C6BEF90-4C24-47EE-9F6B-A67BE6946723}"/>
              </a:ext>
            </a:extLst>
          </p:cNvPr>
          <p:cNvSpPr/>
          <p:nvPr/>
        </p:nvSpPr>
        <p:spPr>
          <a:xfrm rot="9021160" flipV="1">
            <a:off x="4046373" y="496727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85D7534-676E-4E26-9543-4304D296AE63}"/>
              </a:ext>
            </a:extLst>
          </p:cNvPr>
          <p:cNvSpPr/>
          <p:nvPr/>
        </p:nvSpPr>
        <p:spPr>
          <a:xfrm rot="12816027" flipV="1">
            <a:off x="2952732" y="4676891"/>
            <a:ext cx="1249025" cy="925908"/>
          </a:xfrm>
          <a:prstGeom prst="arc">
            <a:avLst>
              <a:gd name="adj1" fmla="val 15573380"/>
              <a:gd name="adj2" fmla="val 17088696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F2DF69D-CAFB-44AC-822C-F99442CE0588}"/>
              </a:ext>
            </a:extLst>
          </p:cNvPr>
          <p:cNvSpPr/>
          <p:nvPr/>
        </p:nvSpPr>
        <p:spPr>
          <a:xfrm rot="10471686" flipV="1">
            <a:off x="3498475" y="4870859"/>
            <a:ext cx="590999" cy="442549"/>
          </a:xfrm>
          <a:prstGeom prst="arc">
            <a:avLst>
              <a:gd name="adj1" fmla="val 14431984"/>
              <a:gd name="adj2" fmla="val 17410203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298AD99-9442-4212-A439-CF57F7421A4A}"/>
              </a:ext>
            </a:extLst>
          </p:cNvPr>
          <p:cNvSpPr/>
          <p:nvPr/>
        </p:nvSpPr>
        <p:spPr>
          <a:xfrm>
            <a:off x="2459149" y="6611779"/>
            <a:ext cx="10086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dirty="0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preconditioning</a:t>
            </a:r>
            <a:endParaRPr lang="en-GB" sz="1200" dirty="0">
              <a:solidFill>
                <a:srgbClr val="7038C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FFFD96-155D-4B2D-A3F2-725932B74319}"/>
                  </a:ext>
                </a:extLst>
              </p:cNvPr>
              <p:cNvSpPr/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rgbClr val="FF000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unknown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FFFFD96-155D-4B2D-A3F2-725932B74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02" y="4762707"/>
                <a:ext cx="769763" cy="246221"/>
              </a:xfrm>
              <a:prstGeom prst="rect">
                <a:avLst/>
              </a:prstGeom>
              <a:blipFill>
                <a:blip r:embed="rId17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CBE9556-5D85-42DA-97AC-37D579C2EAAE}"/>
              </a:ext>
            </a:extLst>
          </p:cNvPr>
          <p:cNvGrpSpPr/>
          <p:nvPr/>
        </p:nvGrpSpPr>
        <p:grpSpPr>
          <a:xfrm>
            <a:off x="4516063" y="5848217"/>
            <a:ext cx="1067553" cy="967672"/>
            <a:chOff x="147136" y="2032000"/>
            <a:chExt cx="3893902" cy="3529586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376A5307-A8BA-428F-979E-C70EF4176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28600" y="2032000"/>
              <a:ext cx="3812438" cy="345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791DF01E-B414-499A-AA47-E403EE391D68}"/>
                    </a:ext>
                  </a:extLst>
                </p:cNvPr>
                <p:cNvSpPr txBox="1"/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80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791DF01E-B414-499A-AA47-E403EE391D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36" y="3239754"/>
                  <a:ext cx="389849" cy="449048"/>
                </a:xfrm>
                <a:prstGeom prst="rect">
                  <a:avLst/>
                </a:prstGeom>
                <a:blipFill>
                  <a:blip r:embed="rId19"/>
                  <a:stretch>
                    <a:fillRect l="-41176" r="-17647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F199D39E-79BB-4145-94C5-A009D052311A}"/>
                    </a:ext>
                  </a:extLst>
                </p:cNvPr>
                <p:cNvSpPr txBox="1"/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80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F199D39E-79BB-4145-94C5-A009D0523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672" y="5112538"/>
                  <a:ext cx="382732" cy="449048"/>
                </a:xfrm>
                <a:prstGeom prst="rect">
                  <a:avLst/>
                </a:prstGeom>
                <a:blipFill>
                  <a:blip r:embed="rId20"/>
                  <a:stretch>
                    <a:fillRect l="-35294" r="-23529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EC8C532-2AB0-4620-92A1-BC74FF0BC984}"/>
                  </a:ext>
                </a:extLst>
              </p:cNvPr>
              <p:cNvSpPr/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MULTIVARIATE </a:t>
                </a:r>
                <a14:m>
                  <m:oMath xmlns:m="http://schemas.openxmlformats.org/officeDocument/2006/math">
                    <m:r>
                      <a:rPr lang="en-GB" sz="1000" b="0" i="1" smtClean="0">
                        <a:effectLst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𝜃</m:t>
                    </m:r>
                  </m:oMath>
                </a14:m>
                <a:endParaRPr lang="en-GB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AEC8C532-2AB0-4620-92A1-BC74FF0BC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37" y="5204541"/>
                <a:ext cx="1070100" cy="246221"/>
              </a:xfrm>
              <a:prstGeom prst="rect">
                <a:avLst/>
              </a:prstGeom>
              <a:blipFill>
                <a:blip r:embed="rId2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id="{D7B3EAB5-C06C-4080-A170-AECAB1531A34}"/>
              </a:ext>
            </a:extLst>
          </p:cNvPr>
          <p:cNvSpPr/>
          <p:nvPr/>
        </p:nvSpPr>
        <p:spPr>
          <a:xfrm rot="9021160" flipV="1">
            <a:off x="3596975" y="5433883"/>
            <a:ext cx="124902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A5543DF-6065-4406-AE63-F55DA2F96F6E}"/>
              </a:ext>
            </a:extLst>
          </p:cNvPr>
          <p:cNvSpPr/>
          <p:nvPr/>
        </p:nvSpPr>
        <p:spPr>
          <a:xfrm rot="13039950" flipH="1" flipV="1">
            <a:off x="3966891" y="5419630"/>
            <a:ext cx="1321665" cy="802336"/>
          </a:xfrm>
          <a:prstGeom prst="arc">
            <a:avLst>
              <a:gd name="adj1" fmla="val 14557119"/>
              <a:gd name="adj2" fmla="val 17454341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84647C-0387-4FC8-B858-040B54DA159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145" b="14792"/>
          <a:stretch/>
        </p:blipFill>
        <p:spPr>
          <a:xfrm>
            <a:off x="363247" y="5798225"/>
            <a:ext cx="3901908" cy="879397"/>
          </a:xfrm>
          <a:prstGeom prst="rect">
            <a:avLst/>
          </a:prstGeom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Arc 195">
            <a:extLst>
              <a:ext uri="{FF2B5EF4-FFF2-40B4-BE49-F238E27FC236}">
                <a16:creationId xmlns:a16="http://schemas.microsoft.com/office/drawing/2014/main" id="{7DE62125-030A-4F96-8D0E-551483764594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Arc 197">
            <a:extLst>
              <a:ext uri="{FF2B5EF4-FFF2-40B4-BE49-F238E27FC236}">
                <a16:creationId xmlns:a16="http://schemas.microsoft.com/office/drawing/2014/main" id="{477B12BB-929A-41A5-8A80-1D82FABB861D}"/>
              </a:ext>
            </a:extLst>
          </p:cNvPr>
          <p:cNvSpPr/>
          <p:nvPr/>
        </p:nvSpPr>
        <p:spPr>
          <a:xfrm rot="3738877" flipH="1">
            <a:off x="3298803" y="3091105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Arc 200">
            <a:extLst>
              <a:ext uri="{FF2B5EF4-FFF2-40B4-BE49-F238E27FC236}">
                <a16:creationId xmlns:a16="http://schemas.microsoft.com/office/drawing/2014/main" id="{BE4BDAB2-9C29-40DD-8DB7-F1A225BDBD10}"/>
              </a:ext>
            </a:extLst>
          </p:cNvPr>
          <p:cNvSpPr/>
          <p:nvPr/>
        </p:nvSpPr>
        <p:spPr>
          <a:xfrm rot="1277381" flipH="1">
            <a:off x="3166375" y="3229385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Arc 201">
            <a:extLst>
              <a:ext uri="{FF2B5EF4-FFF2-40B4-BE49-F238E27FC236}">
                <a16:creationId xmlns:a16="http://schemas.microsoft.com/office/drawing/2014/main" id="{650C116A-A1C9-4F85-8A48-36EE9BDC8B9C}"/>
              </a:ext>
            </a:extLst>
          </p:cNvPr>
          <p:cNvSpPr/>
          <p:nvPr/>
        </p:nvSpPr>
        <p:spPr>
          <a:xfrm rot="17065222" flipH="1">
            <a:off x="3964341" y="3195582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Arc 203">
            <a:extLst>
              <a:ext uri="{FF2B5EF4-FFF2-40B4-BE49-F238E27FC236}">
                <a16:creationId xmlns:a16="http://schemas.microsoft.com/office/drawing/2014/main" id="{4BADA737-7D21-4533-A204-8FA512631E39}"/>
              </a:ext>
            </a:extLst>
          </p:cNvPr>
          <p:cNvSpPr/>
          <p:nvPr/>
        </p:nvSpPr>
        <p:spPr>
          <a:xfrm rot="19851789" flipH="1">
            <a:off x="3474793" y="3409128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Regularisation Parameters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D899CECF-32FC-4826-8879-7A704079FCAF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Method</a:t>
            </a: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246F2724-CFB3-413C-82FB-4F93CF1BEF43}"/>
              </a:ext>
            </a:extLst>
          </p:cNvPr>
          <p:cNvSpPr/>
          <p:nvPr/>
        </p:nvSpPr>
        <p:spPr>
          <a:xfrm>
            <a:off x="2050105" y="3721784"/>
            <a:ext cx="1612262" cy="557939"/>
          </a:xfrm>
          <a:prstGeom prst="ellipse">
            <a:avLst/>
          </a:prstGeom>
          <a:noFill/>
          <a:ln w="19050" cap="flat" cmpd="sng" algn="ctr">
            <a:solidFill>
              <a:srgbClr val="AF44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Non-imaging Experiments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E38C44C9-043B-4BEF-91C1-C8FF7E4A875A}"/>
              </a:ext>
            </a:extLst>
          </p:cNvPr>
          <p:cNvSpPr/>
          <p:nvPr/>
        </p:nvSpPr>
        <p:spPr>
          <a:xfrm>
            <a:off x="2083933" y="2821855"/>
            <a:ext cx="1318983" cy="55793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Model Selection</a:t>
            </a: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1E8A455-6AE2-4FF8-9B90-F7DD0D985ED3}"/>
              </a:ext>
            </a:extLst>
          </p:cNvPr>
          <p:cNvSpPr/>
          <p:nvPr/>
        </p:nvSpPr>
        <p:spPr>
          <a:xfrm>
            <a:off x="2841551" y="2124982"/>
            <a:ext cx="1516942" cy="581492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</a:p>
          <a:p>
            <a:pPr algn="ctr"/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A69E597-BE81-494D-AB79-998E0251E5DD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80055A8-664F-4A5D-BCB1-39E8434F97B3}"/>
              </a:ext>
            </a:extLst>
          </p:cNvPr>
          <p:cNvSpPr txBox="1"/>
          <p:nvPr/>
        </p:nvSpPr>
        <p:spPr>
          <a:xfrm>
            <a:off x="3703348" y="426872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AC17BD68-AA3B-4EAD-9C98-B1E9AF809A30}"/>
              </a:ext>
            </a:extLst>
          </p:cNvPr>
          <p:cNvSpPr txBox="1"/>
          <p:nvPr/>
        </p:nvSpPr>
        <p:spPr>
          <a:xfrm>
            <a:off x="2075567" y="381322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102853C-C44C-4AD5-B769-681C3C5D2EF6}"/>
              </a:ext>
            </a:extLst>
          </p:cNvPr>
          <p:cNvSpPr txBox="1"/>
          <p:nvPr/>
        </p:nvSpPr>
        <p:spPr>
          <a:xfrm>
            <a:off x="2112438" y="2912822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A9FCDA2E-B5DD-4D69-8FE2-73F2DB8D28EE}"/>
              </a:ext>
            </a:extLst>
          </p:cNvPr>
          <p:cNvSpPr txBox="1"/>
          <p:nvPr/>
        </p:nvSpPr>
        <p:spPr>
          <a:xfrm>
            <a:off x="2877032" y="2231062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58593EC8-6016-4640-AF98-6E239EF5F7FD}"/>
              </a:ext>
            </a:extLst>
          </p:cNvPr>
          <p:cNvSpPr/>
          <p:nvPr/>
        </p:nvSpPr>
        <p:spPr>
          <a:xfrm>
            <a:off x="3662367" y="4176034"/>
            <a:ext cx="1536349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7038C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Imaging Experiments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79D484E1-E1F3-4E7B-8DB7-3BA5D6316153}"/>
              </a:ext>
            </a:extLst>
          </p:cNvPr>
          <p:cNvSpPr/>
          <p:nvPr/>
        </p:nvSpPr>
        <p:spPr>
          <a:xfrm>
            <a:off x="116360" y="3398150"/>
            <a:ext cx="17187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	 LOGIT REGRESSION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AC4B185-1B9C-4B30-90C9-45710D4B4F14}"/>
              </a:ext>
            </a:extLst>
          </p:cNvPr>
          <p:cNvSpPr/>
          <p:nvPr/>
        </p:nvSpPr>
        <p:spPr>
          <a:xfrm>
            <a:off x="2198874" y="4710645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AUDIO</a:t>
            </a:r>
            <a:r>
              <a:rPr lang="en-GB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CS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6EE29D5-351D-4046-AE4B-FBA52E5AB156}"/>
              </a:ext>
            </a:extLst>
          </p:cNvPr>
          <p:cNvSpPr/>
          <p:nvPr/>
        </p:nvSpPr>
        <p:spPr>
          <a:xfrm>
            <a:off x="-55290" y="4505652"/>
            <a:ext cx="22156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LOGIT REGRESSION + RANDOM</a:t>
            </a:r>
            <a:r>
              <a:rPr lang="en-GB" sz="1000" b="1">
                <a:solidFill>
                  <a:srgbClr val="7038C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sz="1000" b="1">
                <a:solidFill>
                  <a:srgbClr val="AF44C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7CBC62-2949-4BE7-BC9D-FA91EDB1427D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/>
                      <m:t>∝</m:t>
                    </m:r>
                  </m:oMath>
                </a14:m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7CBC62-2949-4BE7-BC9D-FA91EDB14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Arc 257">
            <a:extLst>
              <a:ext uri="{FF2B5EF4-FFF2-40B4-BE49-F238E27FC236}">
                <a16:creationId xmlns:a16="http://schemas.microsoft.com/office/drawing/2014/main" id="{B6713B4D-69CB-4997-AA36-FF56CE672F49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067212-20FF-4AED-9D98-F27F0300000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C027D7D2-0613-498E-851D-084B5DAB10EB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C9CDC-F478-4707-80EB-8EFE2443D2F4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63BE71-D2C5-435C-9636-B5AF9923C088}"/>
              </a:ext>
            </a:extLst>
          </p:cNvPr>
          <p:cNvGrpSpPr/>
          <p:nvPr/>
        </p:nvGrpSpPr>
        <p:grpSpPr>
          <a:xfrm>
            <a:off x="155692" y="3562081"/>
            <a:ext cx="1512655" cy="480868"/>
            <a:chOff x="155692" y="3807331"/>
            <a:chExt cx="1512655" cy="480868"/>
          </a:xfrm>
        </p:grpSpPr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5D73CF19-07EA-40E9-A356-CE8877629CC7}"/>
                </a:ext>
              </a:extLst>
            </p:cNvPr>
            <p:cNvSpPr/>
            <p:nvPr/>
          </p:nvSpPr>
          <p:spPr bwMode="auto">
            <a:xfrm>
              <a:off x="188424" y="3858515"/>
              <a:ext cx="83768" cy="429684"/>
            </a:xfrm>
            <a:prstGeom prst="leftBrace">
              <a:avLst>
                <a:gd name="adj1" fmla="val 67156"/>
                <a:gd name="adj2" fmla="val 50000"/>
              </a:avLst>
            </a:prstGeom>
            <a:ln>
              <a:solidFill>
                <a:srgbClr val="AF44C4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5E37BCA-D68C-40D2-A2AB-9CA905B662F0}"/>
                </a:ext>
              </a:extLst>
            </p:cNvPr>
            <p:cNvGrpSpPr/>
            <p:nvPr/>
          </p:nvGrpSpPr>
          <p:grpSpPr>
            <a:xfrm>
              <a:off x="155692" y="3807331"/>
              <a:ext cx="1512655" cy="476849"/>
              <a:chOff x="155692" y="3807331"/>
              <a:chExt cx="1512655" cy="4768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DEF68F3-2CB8-4C4D-B026-7554971390AF}"/>
                      </a:ext>
                    </a:extLst>
                  </p:cNvPr>
                  <p:cNvSpPr/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sz="1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β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𝐵𝑒𝑟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GB" sz="1000" b="0" i="0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r>
                            <a:rPr lang="en-GB" sz="100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3DEF68F3-2CB8-4C4D-B026-7554971390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3" y="3807331"/>
                    <a:ext cx="1512654" cy="25385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476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86C3404-2CB4-4062-912F-ED97C201F4CE}"/>
                      </a:ext>
                    </a:extLst>
                  </p:cNvPr>
                  <p:cNvSpPr/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GB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β</m:t>
                              </m:r>
                            </m:e>
                          </m:d>
                          <m:r>
                            <a:rPr lang="en-GB" sz="100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1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GB" sz="10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000" b="0" i="1" smtClean="0">
                              <a:solidFill>
                                <a:srgbClr val="AF44C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086C3404-2CB4-4062-912F-ED97C201F4C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92" y="4037959"/>
                    <a:ext cx="1512654" cy="24622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487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6" name="Arc 265">
            <a:extLst>
              <a:ext uri="{FF2B5EF4-FFF2-40B4-BE49-F238E27FC236}">
                <a16:creationId xmlns:a16="http://schemas.microsoft.com/office/drawing/2014/main" id="{8B11D131-82E8-4A06-A988-C50131C66A08}"/>
              </a:ext>
            </a:extLst>
          </p:cNvPr>
          <p:cNvSpPr/>
          <p:nvPr/>
        </p:nvSpPr>
        <p:spPr>
          <a:xfrm rot="11806184" flipV="1">
            <a:off x="1419965" y="3697303"/>
            <a:ext cx="900392" cy="1108497"/>
          </a:xfrm>
          <a:prstGeom prst="arc">
            <a:avLst>
              <a:gd name="adj1" fmla="val 14914818"/>
              <a:gd name="adj2" fmla="val 17804376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48CDDE1-4661-41FE-8577-2FD12473B22D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69" y="4072383"/>
            <a:ext cx="1717170" cy="475501"/>
          </a:xfrm>
          <a:prstGeom prst="rect">
            <a:avLst/>
          </a:prstGeom>
        </p:spPr>
      </p:pic>
      <p:sp>
        <p:nvSpPr>
          <p:cNvPr id="267" name="Arc 266">
            <a:extLst>
              <a:ext uri="{FF2B5EF4-FFF2-40B4-BE49-F238E27FC236}">
                <a16:creationId xmlns:a16="http://schemas.microsoft.com/office/drawing/2014/main" id="{2136D24A-91F5-4444-AD09-3FD7196CAD10}"/>
              </a:ext>
            </a:extLst>
          </p:cNvPr>
          <p:cNvSpPr/>
          <p:nvPr/>
        </p:nvSpPr>
        <p:spPr>
          <a:xfrm rot="8683220">
            <a:off x="1067540" y="4020664"/>
            <a:ext cx="1762371" cy="575852"/>
          </a:xfrm>
          <a:prstGeom prst="arc">
            <a:avLst>
              <a:gd name="adj1" fmla="val 12508851"/>
              <a:gd name="adj2" fmla="val 16855986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Arc 267">
            <a:extLst>
              <a:ext uri="{FF2B5EF4-FFF2-40B4-BE49-F238E27FC236}">
                <a16:creationId xmlns:a16="http://schemas.microsoft.com/office/drawing/2014/main" id="{4AFE3203-0B2E-4919-8698-EDD9857319D5}"/>
              </a:ext>
            </a:extLst>
          </p:cNvPr>
          <p:cNvSpPr/>
          <p:nvPr/>
        </p:nvSpPr>
        <p:spPr>
          <a:xfrm rot="7230948">
            <a:off x="1682503" y="4402164"/>
            <a:ext cx="1173966" cy="517632"/>
          </a:xfrm>
          <a:prstGeom prst="arc">
            <a:avLst>
              <a:gd name="adj1" fmla="val 11528501"/>
              <a:gd name="adj2" fmla="val 14557240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EF688661-D663-4B91-B6B5-B07E8EFB73EA}"/>
              </a:ext>
            </a:extLst>
          </p:cNvPr>
          <p:cNvSpPr/>
          <p:nvPr/>
        </p:nvSpPr>
        <p:spPr>
          <a:xfrm rot="10416638" flipV="1">
            <a:off x="1162495" y="5613124"/>
            <a:ext cx="2927085" cy="913744"/>
          </a:xfrm>
          <a:prstGeom prst="arc">
            <a:avLst>
              <a:gd name="adj1" fmla="val 13726019"/>
              <a:gd name="adj2" fmla="val 20862779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FC2EDE74-4413-49C5-84DB-522242B04C55}"/>
              </a:ext>
            </a:extLst>
          </p:cNvPr>
          <p:cNvSpPr/>
          <p:nvPr/>
        </p:nvSpPr>
        <p:spPr>
          <a:xfrm rot="9026856" flipV="1">
            <a:off x="2320638" y="5699030"/>
            <a:ext cx="1249308" cy="570522"/>
          </a:xfrm>
          <a:prstGeom prst="arc">
            <a:avLst>
              <a:gd name="adj1" fmla="val 13427505"/>
              <a:gd name="adj2" fmla="val 18588365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3FA63F42-97DD-4D31-930C-E824BF7A7BBA}"/>
              </a:ext>
            </a:extLst>
          </p:cNvPr>
          <p:cNvSpPr/>
          <p:nvPr/>
        </p:nvSpPr>
        <p:spPr>
          <a:xfrm rot="5693794" flipV="1">
            <a:off x="3137479" y="5527395"/>
            <a:ext cx="602842" cy="570522"/>
          </a:xfrm>
          <a:prstGeom prst="arc">
            <a:avLst>
              <a:gd name="adj1" fmla="val 14295450"/>
              <a:gd name="adj2" fmla="val 18588365"/>
            </a:avLst>
          </a:prstGeom>
          <a:ln w="12700">
            <a:solidFill>
              <a:srgbClr val="7038C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8056F5E-4F8A-4B6C-8479-0271464EEA07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553" y="4645929"/>
            <a:ext cx="859609" cy="767757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6EAFAC5C-AAD3-4717-B579-5571E18E7F67}"/>
              </a:ext>
            </a:extLst>
          </p:cNvPr>
          <p:cNvGrpSpPr/>
          <p:nvPr/>
        </p:nvGrpSpPr>
        <p:grpSpPr>
          <a:xfrm>
            <a:off x="-234654" y="4693441"/>
            <a:ext cx="2483798" cy="476849"/>
            <a:chOff x="-72727" y="3807331"/>
            <a:chExt cx="2483798" cy="4768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95B8C17D-7F77-4F50-9F6B-380136A8733A}"/>
                    </a:ext>
                  </a:extLst>
                </p:cNvPr>
                <p:cNvSpPr/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GB" sz="1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𝐵𝑒𝑟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000" b="0" i="1" smtClean="0">
                            <a:solidFill>
                              <a:srgbClr val="AF44C4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bSup>
                          <m:sSubSup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a:rPr lang="en-GB" sz="100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95B8C17D-7F77-4F50-9F6B-380136A873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693" y="3807331"/>
                  <a:ext cx="2121010" cy="254685"/>
                </a:xfrm>
                <a:prstGeom prst="rect">
                  <a:avLst/>
                </a:prstGeom>
                <a:blipFill>
                  <a:blip r:embed="rId29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F58CDA33-C4DF-4C36-84BA-B8C584426C44}"/>
                    </a:ext>
                  </a:extLst>
                </p:cNvPr>
                <p:cNvSpPr/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F58CDA33-C4DF-4C36-84BA-B8C584426C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2727" y="4037959"/>
                  <a:ext cx="1512654" cy="246221"/>
                </a:xfrm>
                <a:prstGeom prst="rect">
                  <a:avLst/>
                </a:prstGeom>
                <a:blipFill>
                  <a:blip r:embed="rId30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BC5149C-D558-487F-B9F1-34D7F0D31D11}"/>
                    </a:ext>
                  </a:extLst>
                </p:cNvPr>
                <p:cNvSpPr/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000" i="1" smtClean="0">
                                <a:solidFill>
                                  <a:srgbClr val="AF44C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β</m:t>
                            </m:r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GB" sz="1000" i="1" smtClean="0">
                                <a:solidFill>
                                  <a:srgbClr val="AF44C4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GB" sz="1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1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i="1" smtClean="0">
                                    <a:solidFill>
                                      <a:srgbClr val="AF44C4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β</m:t>
                                </m:r>
                              </m:e>
                            </m:d>
                          </m:e>
                          <m:sub>
                            <m:r>
                              <a:rPr lang="en-GB" sz="1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BC5149C-D558-487F-B9F1-34D7F0D31D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17" y="4032970"/>
                  <a:ext cx="1512654" cy="246221"/>
                </a:xfrm>
                <a:prstGeom prst="rect">
                  <a:avLst/>
                </a:prstGeom>
                <a:blipFill>
                  <a:blip r:embed="rId31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" name="Rectangle 285">
            <a:extLst>
              <a:ext uri="{FF2B5EF4-FFF2-40B4-BE49-F238E27FC236}">
                <a16:creationId xmlns:a16="http://schemas.microsoft.com/office/drawing/2014/main" id="{DD2F65AE-1E1E-4B32-BD9E-1637D6ADC9B9}"/>
              </a:ext>
            </a:extLst>
          </p:cNvPr>
          <p:cNvSpPr/>
          <p:nvPr/>
        </p:nvSpPr>
        <p:spPr>
          <a:xfrm>
            <a:off x="1436136" y="5274544"/>
            <a:ext cx="76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additional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penalty</a:t>
            </a:r>
            <a:endParaRPr lang="en-GB" sz="120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" name="Arc 286">
            <a:extLst>
              <a:ext uri="{FF2B5EF4-FFF2-40B4-BE49-F238E27FC236}">
                <a16:creationId xmlns:a16="http://schemas.microsoft.com/office/drawing/2014/main" id="{42804CB6-D8D0-446C-A75E-E9C56A8E77F6}"/>
              </a:ext>
            </a:extLst>
          </p:cNvPr>
          <p:cNvSpPr/>
          <p:nvPr/>
        </p:nvSpPr>
        <p:spPr>
          <a:xfrm rot="15395302" flipV="1">
            <a:off x="1523477" y="5040930"/>
            <a:ext cx="343295" cy="522957"/>
          </a:xfrm>
          <a:prstGeom prst="arc">
            <a:avLst>
              <a:gd name="adj1" fmla="val 14716191"/>
              <a:gd name="adj2" fmla="val 18026791"/>
            </a:avLst>
          </a:prstGeom>
          <a:ln w="12700">
            <a:solidFill>
              <a:srgbClr val="AF44C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E2A3145D-F02A-48A4-83F8-E4DE41E37C4A}"/>
              </a:ext>
            </a:extLst>
          </p:cNvPr>
          <p:cNvSpPr/>
          <p:nvPr/>
        </p:nvSpPr>
        <p:spPr bwMode="auto">
          <a:xfrm>
            <a:off x="12115" y="4731300"/>
            <a:ext cx="83768" cy="429684"/>
          </a:xfrm>
          <a:prstGeom prst="leftBrace">
            <a:avLst>
              <a:gd name="adj1" fmla="val 67156"/>
              <a:gd name="adj2" fmla="val 50000"/>
            </a:avLst>
          </a:prstGeom>
          <a:ln>
            <a:solidFill>
              <a:srgbClr val="AF44C4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CC3721A-2FAF-4148-B9A5-4A06840127F6}"/>
              </a:ext>
            </a:extLst>
          </p:cNvPr>
          <p:cNvPicPr>
            <a:picLocks noChangeAspect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836" y="5257256"/>
            <a:ext cx="1562565" cy="412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3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F64C3C84-C475-4BE6-BA5B-29C585413DEB}"/>
              </a:ext>
            </a:extLst>
          </p:cNvPr>
          <p:cNvGrpSpPr/>
          <p:nvPr/>
        </p:nvGrpSpPr>
        <p:grpSpPr>
          <a:xfrm>
            <a:off x="103723" y="2027259"/>
            <a:ext cx="2035953" cy="1370133"/>
            <a:chOff x="5426566" y="5373568"/>
            <a:chExt cx="3618772" cy="1228020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1AC301E9-8D62-4F15-B04D-1F6030A0343B}"/>
                </a:ext>
              </a:extLst>
            </p:cNvPr>
            <p:cNvSpPr/>
            <p:nvPr/>
          </p:nvSpPr>
          <p:spPr>
            <a:xfrm>
              <a:off x="5496163" y="5373568"/>
              <a:ext cx="3305478" cy="1228020"/>
            </a:xfrm>
            <a:prstGeom prst="roundRect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75D56B38-B36F-4500-94F4-1C05E30F8648}"/>
                </a:ext>
              </a:extLst>
            </p:cNvPr>
            <p:cNvGrpSpPr/>
            <p:nvPr/>
          </p:nvGrpSpPr>
          <p:grpSpPr>
            <a:xfrm>
              <a:off x="5632022" y="5536641"/>
              <a:ext cx="3413316" cy="1048244"/>
              <a:chOff x="358935" y="4568801"/>
              <a:chExt cx="4886090" cy="25009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A33D0223-881D-42A8-8AA7-F6395B3673EB}"/>
                      </a:ext>
                    </a:extLst>
                  </p:cNvPr>
                  <p:cNvSpPr/>
                  <p:nvPr/>
                </p:nvSpPr>
                <p:spPr>
                  <a:xfrm>
                    <a:off x="401128" y="4568801"/>
                    <a:ext cx="4843897" cy="25009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000" dirty="0"/>
                      <a:t>1: </a:t>
                    </a:r>
                    <a:r>
                      <a:rPr lang="en-GB" sz="1000" b="1" dirty="0"/>
                      <a:t>for</a:t>
                    </a:r>
                    <a:r>
                      <a:rPr lang="en-GB" sz="1000" dirty="0"/>
                      <a:t> every model</a:t>
                    </a:r>
                  </a:p>
                  <a:p>
                    <a:r>
                      <a:rPr lang="en-GB" sz="1000" dirty="0"/>
                      <a:t>2:    set </a:t>
                    </a:r>
                    <a14:m>
                      <m:oMath xmlns:m="http://schemas.openxmlformats.org/officeDocument/2006/math">
                        <m:r>
                          <a:rPr lang="en-GB" sz="1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a14:m>
                    <a:r>
                      <a:rPr lang="en-GB" sz="1000" dirty="0"/>
                      <a:t> with Algo. 1, 2 or 3</a:t>
                    </a:r>
                  </a:p>
                  <a:p>
                    <a:r>
                      <a:rPr lang="en-GB" sz="1000" dirty="0"/>
                      <a:t>3:    compute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𝑀𝐴𝑃</m:t>
                            </m:r>
                          </m:sub>
                        </m:sSub>
                      </m:oMath>
                    </a14:m>
                    <a:r>
                      <a:rPr lang="en-GB" sz="1000" dirty="0"/>
                      <a:t> with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𝐸𝐵</m:t>
                            </m:r>
                          </m:sub>
                        </m:sSub>
                      </m:oMath>
                    </a14:m>
                    <a:endParaRPr lang="en-GB" sz="1000" dirty="0"/>
                  </a:p>
                  <a:p>
                    <a:r>
                      <a:rPr lang="en-GB" sz="1000" dirty="0"/>
                      <a:t>4:    calculate likelihood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𝑀𝐴𝑃</m:t>
                            </m:r>
                          </m:sub>
                        </m:sSub>
                      </m:oMath>
                    </a14:m>
                    <a:endParaRPr lang="en-GB" sz="1000" dirty="0"/>
                  </a:p>
                  <a:p>
                    <a:r>
                      <a:rPr lang="en-GB" sz="1000" dirty="0"/>
                      <a:t>5: </a:t>
                    </a:r>
                    <a:r>
                      <a:rPr lang="en-GB" sz="1000" b="1" dirty="0"/>
                      <a:t>end for</a:t>
                    </a:r>
                  </a:p>
                  <a:p>
                    <a:r>
                      <a:rPr lang="en-GB" sz="1000" dirty="0"/>
                      <a:t>6: pick model with highest  </a:t>
                    </a:r>
                  </a:p>
                  <a:p>
                    <a:r>
                      <a:rPr lang="en-GB" sz="1000" dirty="0"/>
                      <a:t>     likelihood value</a:t>
                    </a:r>
                  </a:p>
                </p:txBody>
              </p:sp>
            </mc:Choice>
            <mc:Fallback xmlns=""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A33D0223-881D-42A8-8AA7-F6395B3673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128" y="4568801"/>
                    <a:ext cx="4843897" cy="250097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260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5" name="Left Brace 294">
                <a:extLst>
                  <a:ext uri="{FF2B5EF4-FFF2-40B4-BE49-F238E27FC236}">
                    <a16:creationId xmlns:a16="http://schemas.microsoft.com/office/drawing/2014/main" id="{75DF83DF-5E4A-49D8-8D8A-2147B7D28C27}"/>
                  </a:ext>
                </a:extLst>
              </p:cNvPr>
              <p:cNvSpPr/>
              <p:nvPr/>
            </p:nvSpPr>
            <p:spPr bwMode="auto">
              <a:xfrm>
                <a:off x="358935" y="4684493"/>
                <a:ext cx="134541" cy="2240782"/>
              </a:xfrm>
              <a:prstGeom prst="leftBrace">
                <a:avLst>
                  <a:gd name="adj1" fmla="val 67156"/>
                  <a:gd name="adj2" fmla="val 50000"/>
                </a:avLst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</p:grp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EAFE18B7-B441-4972-8218-73C35306A842}"/>
                </a:ext>
              </a:extLst>
            </p:cNvPr>
            <p:cNvSpPr/>
            <p:nvPr/>
          </p:nvSpPr>
          <p:spPr>
            <a:xfrm>
              <a:off x="5426566" y="5396943"/>
              <a:ext cx="2345020" cy="206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900" dirty="0">
                  <a:solidFill>
                    <a:srgbClr val="C00000"/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PROPOSED METHOD:</a:t>
              </a:r>
              <a:endParaRPr lang="en-GB" sz="1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7" name="Arc 66">
            <a:extLst>
              <a:ext uri="{FF2B5EF4-FFF2-40B4-BE49-F238E27FC236}">
                <a16:creationId xmlns:a16="http://schemas.microsoft.com/office/drawing/2014/main" id="{1B060933-1FBB-4CB5-9D89-2C086983216C}"/>
              </a:ext>
            </a:extLst>
          </p:cNvPr>
          <p:cNvSpPr/>
          <p:nvPr/>
        </p:nvSpPr>
        <p:spPr>
          <a:xfrm rot="11806184" flipV="1">
            <a:off x="1670607" y="2715826"/>
            <a:ext cx="900392" cy="1108497"/>
          </a:xfrm>
          <a:prstGeom prst="arc">
            <a:avLst>
              <a:gd name="adj1" fmla="val 14914818"/>
              <a:gd name="adj2" fmla="val 17804376"/>
            </a:avLst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1A0409F-0128-4F95-B4A8-3D03AA5DB02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030849" y="1984182"/>
            <a:ext cx="779726" cy="256181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EE68A70-7DB2-4537-983C-80330440BD9E}"/>
              </a:ext>
            </a:extLst>
          </p:cNvPr>
          <p:cNvSpPr/>
          <p:nvPr/>
        </p:nvSpPr>
        <p:spPr>
          <a:xfrm>
            <a:off x="1999796" y="2190180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DEBLURRING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US" sz="1000" b="1" dirty="0">
                <a:solidFill>
                  <a:srgbClr val="C0000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TV-PRIOR</a:t>
            </a:r>
          </a:p>
        </p:txBody>
      </p:sp>
      <p:sp>
        <p:nvSpPr>
          <p:cNvPr id="309" name="Arc 308">
            <a:extLst>
              <a:ext uri="{FF2B5EF4-FFF2-40B4-BE49-F238E27FC236}">
                <a16:creationId xmlns:a16="http://schemas.microsoft.com/office/drawing/2014/main" id="{2FC6C4B3-131D-49DD-9418-B8B84545D4CC}"/>
              </a:ext>
            </a:extLst>
          </p:cNvPr>
          <p:cNvSpPr/>
          <p:nvPr/>
        </p:nvSpPr>
        <p:spPr>
          <a:xfrm rot="14947397" flipV="1">
            <a:off x="1798948" y="2390048"/>
            <a:ext cx="900392" cy="730643"/>
          </a:xfrm>
          <a:prstGeom prst="arc">
            <a:avLst>
              <a:gd name="adj1" fmla="val 14309802"/>
              <a:gd name="adj2" fmla="val 17140344"/>
            </a:avLst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04C28B-CBBA-4B92-AD27-C43E85F5F450}"/>
              </a:ext>
            </a:extLst>
          </p:cNvPr>
          <p:cNvSpPr/>
          <p:nvPr/>
        </p:nvSpPr>
        <p:spPr>
          <a:xfrm>
            <a:off x="172460" y="139461"/>
            <a:ext cx="9220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accent2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75496967-7647-45A9-9BC4-D0AB5797574B}"/>
                  </a:ext>
                </a:extLst>
              </p:cNvPr>
              <p:cNvSpPr/>
              <p:nvPr/>
            </p:nvSpPr>
            <p:spPr>
              <a:xfrm>
                <a:off x="5789" y="347119"/>
                <a:ext cx="2449690" cy="154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79375" eaLnBrk="0" fontAlgn="base" hangingPunct="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New EB method for setting </a:t>
                </a:r>
                <a:r>
                  <a:rPr lang="en-GB" altLang="en-US" sz="1050" i="1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multiple</a:t>
                </a: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 reg. parameters automatically</a:t>
                </a:r>
              </a:p>
              <a:p>
                <a:pPr marL="171450" indent="-79375" eaLnBrk="0" fontAlgn="base" hangingPunct="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Outperforms many other methods</a:t>
                </a:r>
              </a:p>
              <a:p>
                <a:pPr marL="171450" indent="-79375" eaLnBrk="0" fontAlgn="base" hangingPunct="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Excellent for low SNR values</a:t>
                </a: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Proof of convergence - MYULA kernels</a:t>
                </a: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Can be used for setting other parameters 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50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endParaRP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Fast for an MCMC method</a:t>
                </a:r>
              </a:p>
              <a:p>
                <a:pPr marL="171450" indent="-79375" eaLnBrk="0" fontAlgn="base" hangingPunct="0">
                  <a:buFont typeface="Arial" panose="020B0604020202020204" pitchFamily="34" charset="0"/>
                  <a:buChar char="•"/>
                </a:pPr>
                <a:r>
                  <a:rPr lang="en-GB" altLang="en-US" sz="1050" dirty="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Useful for model selection</a:t>
                </a:r>
              </a:p>
            </p:txBody>
          </p:sp>
        </mc:Choice>
        <mc:Fallback xmlns=""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75496967-7647-45A9-9BC4-D0AB57975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" y="347119"/>
                <a:ext cx="2449690" cy="1546577"/>
              </a:xfrm>
              <a:prstGeom prst="rect">
                <a:avLst/>
              </a:prstGeom>
              <a:blipFill>
                <a:blip r:embed="rId36"/>
                <a:stretch>
                  <a:fillRect b="-1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33C4C5BE-48F9-4D34-BA0E-2C77BDFE57B6}"/>
              </a:ext>
            </a:extLst>
          </p:cNvPr>
          <p:cNvGrpSpPr/>
          <p:nvPr/>
        </p:nvGrpSpPr>
        <p:grpSpPr>
          <a:xfrm>
            <a:off x="2504973" y="106605"/>
            <a:ext cx="2096016" cy="1545455"/>
            <a:chOff x="2140202" y="106605"/>
            <a:chExt cx="2096016" cy="1545455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D0D69A2B-7D86-4574-9029-812F6F42AF53}"/>
                </a:ext>
              </a:extLst>
            </p:cNvPr>
            <p:cNvSpPr/>
            <p:nvPr/>
          </p:nvSpPr>
          <p:spPr>
            <a:xfrm>
              <a:off x="2289493" y="139540"/>
              <a:ext cx="97815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 dirty="0">
                  <a:solidFill>
                    <a:schemeClr val="accent2"/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FUTURE WORK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D26AA8A-B9FF-4269-B9EB-0A1374818DE0}"/>
                </a:ext>
              </a:extLst>
            </p:cNvPr>
            <p:cNvSpPr/>
            <p:nvPr/>
          </p:nvSpPr>
          <p:spPr>
            <a:xfrm>
              <a:off x="2140202" y="347198"/>
              <a:ext cx="2096016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Blind deconvolution</a:t>
              </a:r>
            </a:p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Model selection</a:t>
              </a:r>
            </a:p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Use in M.L. learnt priors</a:t>
              </a:r>
            </a:p>
            <a:p>
              <a:pPr marL="171450" indent="-79375" eaLnBrk="0" fontAlgn="base" hangingPunct="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Compare to other methods</a:t>
              </a:r>
            </a:p>
            <a:p>
              <a:pPr marL="628650" lvl="1" indent="-79375" eaLnBrk="0" fontAlgn="base" hangingPunct="0"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Exp. Propagation</a:t>
              </a:r>
            </a:p>
            <a:p>
              <a:pPr marL="628650" lvl="1" indent="-79375" eaLnBrk="0" fontAlgn="base" hangingPunct="0"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Variational Bayes</a:t>
              </a:r>
            </a:p>
            <a:p>
              <a:pPr marL="171450" indent="-79375" eaLnBrk="0" fontAlgn="base" hangingPunct="0">
                <a:buFont typeface="Arial" panose="020B0604020202020204" pitchFamily="34" charset="0"/>
                <a:buChar char="•"/>
              </a:pPr>
              <a:r>
                <a:rPr lang="en-GB" altLang="en-US" sz="105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Work on non-convex priors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B30235B7-D76B-43B1-9831-E92A42D57BF6}"/>
                </a:ext>
              </a:extLst>
            </p:cNvPr>
            <p:cNvSpPr/>
            <p:nvPr/>
          </p:nvSpPr>
          <p:spPr>
            <a:xfrm>
              <a:off x="2239576" y="106605"/>
              <a:ext cx="1726825" cy="1545455"/>
            </a:xfrm>
            <a:prstGeom prst="roundRect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6" name="Arc 315">
            <a:extLst>
              <a:ext uri="{FF2B5EF4-FFF2-40B4-BE49-F238E27FC236}">
                <a16:creationId xmlns:a16="http://schemas.microsoft.com/office/drawing/2014/main" id="{A9537558-EEFB-4C66-BAC6-3447116D5BD7}"/>
              </a:ext>
            </a:extLst>
          </p:cNvPr>
          <p:cNvSpPr/>
          <p:nvPr/>
        </p:nvSpPr>
        <p:spPr>
          <a:xfrm rot="12651877" flipV="1">
            <a:off x="1955094" y="1844918"/>
            <a:ext cx="1442333" cy="730643"/>
          </a:xfrm>
          <a:prstGeom prst="arc">
            <a:avLst>
              <a:gd name="adj1" fmla="val 12867170"/>
              <a:gd name="adj2" fmla="val 19626189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Arc 316">
            <a:extLst>
              <a:ext uri="{FF2B5EF4-FFF2-40B4-BE49-F238E27FC236}">
                <a16:creationId xmlns:a16="http://schemas.microsoft.com/office/drawing/2014/main" id="{1047C86E-F0AC-4515-8531-C485165D410B}"/>
              </a:ext>
            </a:extLst>
          </p:cNvPr>
          <p:cNvSpPr/>
          <p:nvPr/>
        </p:nvSpPr>
        <p:spPr>
          <a:xfrm rot="16833785">
            <a:off x="3261099" y="1598125"/>
            <a:ext cx="1137588" cy="700412"/>
          </a:xfrm>
          <a:prstGeom prst="arc">
            <a:avLst>
              <a:gd name="adj1" fmla="val 13927406"/>
              <a:gd name="adj2" fmla="val 18272843"/>
            </a:avLst>
          </a:prstGeom>
          <a:ln w="127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DF1AEE4-D1E6-4AE3-AEAE-3EC195AF8C9A}"/>
                  </a:ext>
                </a:extLst>
              </p:cNvPr>
              <p:cNvSpPr/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known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0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σ</m:t>
                    </m:r>
                  </m:oMath>
                </a14:m>
                <a:endPara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DF1AEE4-D1E6-4AE3-AEAE-3EC195AF8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193" y="4553267"/>
                <a:ext cx="647599" cy="246221"/>
              </a:xfrm>
              <a:prstGeom prst="rect">
                <a:avLst/>
              </a:prstGeom>
              <a:blipFill>
                <a:blip r:embed="rId3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95E392D-EE76-412C-8185-A6DD9CD5D127}"/>
              </a:ext>
            </a:extLst>
          </p:cNvPr>
          <p:cNvSpPr txBox="1"/>
          <p:nvPr/>
        </p:nvSpPr>
        <p:spPr>
          <a:xfrm>
            <a:off x="3690892" y="4269317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19B52C-7A6B-4184-8616-BB8F09E84144}"/>
              </a:ext>
            </a:extLst>
          </p:cNvPr>
          <p:cNvSpPr/>
          <p:nvPr/>
        </p:nvSpPr>
        <p:spPr>
          <a:xfrm>
            <a:off x="728602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20dB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B31535-F6AD-4739-9E62-84EB522D8FDD}"/>
              </a:ext>
            </a:extLst>
          </p:cNvPr>
          <p:cNvSpPr/>
          <p:nvPr/>
        </p:nvSpPr>
        <p:spPr>
          <a:xfrm>
            <a:off x="1848826" y="6607728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30dB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E22DCE-EC76-4D0D-944A-520D76115180}"/>
              </a:ext>
            </a:extLst>
          </p:cNvPr>
          <p:cNvSpPr/>
          <p:nvPr/>
        </p:nvSpPr>
        <p:spPr>
          <a:xfrm>
            <a:off x="3361191" y="6611779"/>
            <a:ext cx="7393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ＭＳ Ｐゴシック" pitchFamily="28" charset="-128"/>
              </a:rPr>
              <a:t>SNR 40dB</a:t>
            </a:r>
            <a:endParaRPr lang="en-GB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4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95378C-110E-4715-ABE9-A58A372A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18" y="560060"/>
            <a:ext cx="7772400" cy="1143000"/>
          </a:xfrm>
        </p:spPr>
        <p:txBody>
          <a:bodyPr/>
          <a:lstStyle/>
          <a:p>
            <a:r>
              <a:rPr lang="en-US" sz="2800" dirty="0"/>
              <a:t>The Bayesian Framework</a:t>
            </a:r>
            <a:endParaRPr lang="es-AR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1710C-D070-4D86-8B62-9404ABBE7D13}"/>
              </a:ext>
            </a:extLst>
          </p:cNvPr>
          <p:cNvSpPr/>
          <p:nvPr/>
        </p:nvSpPr>
        <p:spPr>
          <a:xfrm>
            <a:off x="471487" y="1331615"/>
            <a:ext cx="8201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We use priors to reduce uncertainty and deliver accurate estimates.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689FE8-E377-41AB-A434-5FD0E5CC0268}"/>
              </a:ext>
            </a:extLst>
          </p:cNvPr>
          <p:cNvGrpSpPr/>
          <p:nvPr/>
        </p:nvGrpSpPr>
        <p:grpSpPr>
          <a:xfrm>
            <a:off x="1941814" y="2382480"/>
            <a:ext cx="4635123" cy="1526777"/>
            <a:chOff x="4248356" y="2612171"/>
            <a:chExt cx="4635123" cy="1526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181765-FD30-42AF-902E-E17D1AD8D252}"/>
                    </a:ext>
                  </a:extLst>
                </p:cNvPr>
                <p:cNvSpPr/>
                <p:nvPr/>
              </p:nvSpPr>
              <p:spPr>
                <a:xfrm>
                  <a:off x="5140001" y="2919948"/>
                  <a:ext cx="1966371" cy="7167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AR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AR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181765-FD30-42AF-902E-E17D1AD8D2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001" y="2919948"/>
                  <a:ext cx="1966371" cy="7167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854ABB-0D3C-42EA-BAA5-940053B5344B}"/>
                </a:ext>
              </a:extLst>
            </p:cNvPr>
            <p:cNvSpPr/>
            <p:nvPr/>
          </p:nvSpPr>
          <p:spPr>
            <a:xfrm>
              <a:off x="4953577" y="3800394"/>
              <a:ext cx="2167501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 DISTRIBUTION</a:t>
              </a:r>
              <a:endParaRPr lang="en-GB" sz="2800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00D3E2-522E-4416-B85D-C6585FCC1CF5}"/>
                </a:ext>
              </a:extLst>
            </p:cNvPr>
            <p:cNvGrpSpPr/>
            <p:nvPr/>
          </p:nvGrpSpPr>
          <p:grpSpPr>
            <a:xfrm>
              <a:off x="4248356" y="2612171"/>
              <a:ext cx="4635123" cy="988996"/>
              <a:chOff x="3271011" y="4006075"/>
              <a:chExt cx="4635123" cy="988996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426A13AC-1305-40F9-8328-E02E806749E1}"/>
                  </a:ext>
                </a:extLst>
              </p:cNvPr>
              <p:cNvSpPr/>
              <p:nvPr/>
            </p:nvSpPr>
            <p:spPr bwMode="auto">
              <a:xfrm rot="17875325">
                <a:off x="5660191" y="4278589"/>
                <a:ext cx="833441" cy="583649"/>
              </a:xfrm>
              <a:prstGeom prst="arc">
                <a:avLst>
                  <a:gd name="adj1" fmla="val 17303529"/>
                  <a:gd name="adj2" fmla="val 20096218"/>
                </a:avLst>
              </a:prstGeom>
              <a:ln w="12700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8772A18-628B-4E49-9D3A-C91C3CA13BE1}"/>
                  </a:ext>
                </a:extLst>
              </p:cNvPr>
              <p:cNvSpPr/>
              <p:nvPr/>
            </p:nvSpPr>
            <p:spPr>
              <a:xfrm>
                <a:off x="5394169" y="4006075"/>
                <a:ext cx="2511965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REGULARISER</a:t>
                </a:r>
                <a:endParaRPr lang="en-GB" dirty="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BDFC8E-5F0D-4DE4-82DC-A555116033C4}"/>
                  </a:ext>
                </a:extLst>
              </p:cNvPr>
              <p:cNvSpPr/>
              <p:nvPr/>
            </p:nvSpPr>
            <p:spPr>
              <a:xfrm>
                <a:off x="3271011" y="4015519"/>
                <a:ext cx="2511965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HYPERPARAMETER</a:t>
                </a:r>
                <a:endParaRPr lang="en-GB" dirty="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3FCF60EC-576F-4DFD-8197-9E33A1A602F5}"/>
                  </a:ext>
                </a:extLst>
              </p:cNvPr>
              <p:cNvSpPr/>
              <p:nvPr/>
            </p:nvSpPr>
            <p:spPr bwMode="auto">
              <a:xfrm rot="3724675" flipH="1">
                <a:off x="4857733" y="4286526"/>
                <a:ext cx="833441" cy="583649"/>
              </a:xfrm>
              <a:prstGeom prst="arc">
                <a:avLst>
                  <a:gd name="adj1" fmla="val 17303529"/>
                  <a:gd name="adj2" fmla="val 20096218"/>
                </a:avLst>
              </a:prstGeom>
              <a:ln w="12700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4A0C76-9F05-4643-BE4E-8DDC6D7B9890}"/>
                  </a:ext>
                </a:extLst>
              </p:cNvPr>
              <p:cNvSpPr/>
              <p:nvPr/>
            </p:nvSpPr>
            <p:spPr>
              <a:xfrm>
                <a:off x="3096738" y="4495334"/>
                <a:ext cx="3860927" cy="126188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We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will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assume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A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ＭＳ Ｐゴシック" pitchFamily="28" charset="-128"/>
                  </a:rPr>
                  <a:t> is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ＭＳ Ｐゴシック" pitchFamily="28" charset="-128"/>
                  </a:rPr>
                  <a:t>-convex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Calibri Light" panose="020F0302020204030204" pitchFamily="34" charset="0"/>
                    <a:ea typeface="ＭＳ Ｐゴシック" pitchFamily="28" charset="-128"/>
                  </a:rPr>
                  <a:t>-possibly non-smooth</a:t>
                </a:r>
              </a:p>
              <a:p>
                <a:endParaRPr lang="en-GB" sz="2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4A0C76-9F05-4643-BE4E-8DDC6D7B9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38" y="4495334"/>
                <a:ext cx="3860927" cy="1261884"/>
              </a:xfrm>
              <a:prstGeom prst="rect">
                <a:avLst/>
              </a:prstGeom>
              <a:blipFill>
                <a:blip r:embed="rId4"/>
                <a:stretch>
                  <a:fillRect l="-948" t="-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2BD629A-BB7E-48EC-B33E-D0D7CCEA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18" y="560060"/>
            <a:ext cx="7772400" cy="1143000"/>
          </a:xfrm>
        </p:spPr>
        <p:txBody>
          <a:bodyPr/>
          <a:lstStyle/>
          <a:p>
            <a:r>
              <a:rPr lang="en-US" sz="2800" dirty="0"/>
              <a:t>The Bayesian Framework</a:t>
            </a:r>
            <a:endParaRPr lang="es-AR" sz="28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3D68C33-7BC7-48EB-9A94-C33A3D1BD56D}"/>
              </a:ext>
            </a:extLst>
          </p:cNvPr>
          <p:cNvSpPr txBox="1">
            <a:spLocks/>
          </p:cNvSpPr>
          <p:nvPr/>
        </p:nvSpPr>
        <p:spPr>
          <a:xfrm>
            <a:off x="8540579" y="655792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6ACC208-1EBA-42B5-BC96-A9F42F995667}" type="slidenum">
              <a:rPr lang="en-US" altLang="es-ES" smtClean="0"/>
              <a:pPr>
                <a:defRPr/>
              </a:pPr>
              <a:t>4</a:t>
            </a:fld>
            <a:endParaRPr lang="en-US" alt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CEA601-B945-498D-9E79-CB77B3DA17E9}"/>
              </a:ext>
            </a:extLst>
          </p:cNvPr>
          <p:cNvSpPr/>
          <p:nvPr/>
        </p:nvSpPr>
        <p:spPr>
          <a:xfrm>
            <a:off x="471487" y="1331615"/>
            <a:ext cx="8201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We obtain the posterior using Bayes’ rule.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D3D20-CD04-42C5-9300-FCFF6DA62F5A}"/>
              </a:ext>
            </a:extLst>
          </p:cNvPr>
          <p:cNvSpPr/>
          <p:nvPr/>
        </p:nvSpPr>
        <p:spPr>
          <a:xfrm>
            <a:off x="704101" y="5252068"/>
            <a:ext cx="145081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Calibri Light" panose="020F0302020204030204" pitchFamily="34" charset="0"/>
                <a:ea typeface="ＭＳ Ｐゴシック" pitchFamily="28" charset="-128"/>
              </a:rPr>
              <a:t>POSTERIOR</a:t>
            </a:r>
            <a:endParaRPr lang="en-GB" sz="32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41732D-FCCD-4163-BF1C-68C72CB60981}"/>
              </a:ext>
            </a:extLst>
          </p:cNvPr>
          <p:cNvCxnSpPr>
            <a:cxnSpLocks/>
          </p:cNvCxnSpPr>
          <p:nvPr/>
        </p:nvCxnSpPr>
        <p:spPr bwMode="auto">
          <a:xfrm>
            <a:off x="2904978" y="4171676"/>
            <a:ext cx="775129" cy="103609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735467-377C-49ED-8E66-ACE727AA40B2}"/>
                  </a:ext>
                </a:extLst>
              </p:cNvPr>
              <p:cNvSpPr/>
              <p:nvPr/>
            </p:nvSpPr>
            <p:spPr>
              <a:xfrm>
                <a:off x="2230365" y="5065815"/>
                <a:ext cx="4683270" cy="602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s-A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AR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sz="2000" dirty="0"/>
                      <m:t>∝</m:t>
                    </m:r>
                  </m:oMath>
                </a14:m>
                <a:r>
                  <a:rPr lang="es-A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A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s-A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s-A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AR" sz="20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AR" sz="2000" i="1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s-AR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s-AR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s-A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s-A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s-AR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AR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735467-377C-49ED-8E66-ACE727AA4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365" y="5065815"/>
                <a:ext cx="4683270" cy="602922"/>
              </a:xfrm>
              <a:prstGeom prst="rect">
                <a:avLst/>
              </a:prstGeom>
              <a:blipFill>
                <a:blip r:embed="rId3"/>
                <a:stretch>
                  <a:fillRect t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F8E0743-F411-4AEB-B663-9E6AFE71DDD9}"/>
              </a:ext>
            </a:extLst>
          </p:cNvPr>
          <p:cNvSpPr/>
          <p:nvPr/>
        </p:nvSpPr>
        <p:spPr>
          <a:xfrm>
            <a:off x="3522949" y="4500228"/>
            <a:ext cx="145081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 Light" panose="020F0302020204030204" pitchFamily="34" charset="0"/>
                <a:ea typeface="ＭＳ Ｐゴシック" pitchFamily="28" charset="-128"/>
              </a:rPr>
              <a:t>BAYES’ RULE</a:t>
            </a:r>
            <a:endParaRPr lang="en-GB" sz="2800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D2C9FD-060B-44D5-B62D-2D2D6C84AC4A}"/>
                  </a:ext>
                </a:extLst>
              </p:cNvPr>
              <p:cNvSpPr/>
              <p:nvPr/>
            </p:nvSpPr>
            <p:spPr>
              <a:xfrm>
                <a:off x="1146653" y="3185636"/>
                <a:ext cx="2886751" cy="722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i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𝐴𝑥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A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A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D2C9FD-060B-44D5-B62D-2D2D6C84A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53" y="3185636"/>
                <a:ext cx="2886751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AB56874-B7CF-4892-93BE-04FA8E731FED}"/>
              </a:ext>
            </a:extLst>
          </p:cNvPr>
          <p:cNvSpPr/>
          <p:nvPr/>
        </p:nvSpPr>
        <p:spPr>
          <a:xfrm>
            <a:off x="1767070" y="3711540"/>
            <a:ext cx="145081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alibri Light" panose="020F0302020204030204" pitchFamily="34" charset="0"/>
                <a:ea typeface="ＭＳ Ｐゴシック" pitchFamily="28" charset="-128"/>
              </a:rPr>
              <a:t>LIKELIHOOD</a:t>
            </a:r>
            <a:endParaRPr lang="en-GB" sz="2800" dirty="0">
              <a:solidFill>
                <a:schemeClr val="accent6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8DD8A5-8D47-49B0-BC1F-F27733A0DBE4}"/>
              </a:ext>
            </a:extLst>
          </p:cNvPr>
          <p:cNvGrpSpPr/>
          <p:nvPr/>
        </p:nvGrpSpPr>
        <p:grpSpPr>
          <a:xfrm>
            <a:off x="4248356" y="2612171"/>
            <a:ext cx="4635123" cy="1415691"/>
            <a:chOff x="4248356" y="2612171"/>
            <a:chExt cx="4635123" cy="1415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D1D39C1-6086-4E14-8344-D9670C6C6DE9}"/>
                    </a:ext>
                  </a:extLst>
                </p:cNvPr>
                <p:cNvSpPr/>
                <p:nvPr/>
              </p:nvSpPr>
              <p:spPr>
                <a:xfrm>
                  <a:off x="5110597" y="2888292"/>
                  <a:ext cx="1966371" cy="7167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AR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s-AR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D1D39C1-6086-4E14-8344-D9670C6C6D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0597" y="2888292"/>
                  <a:ext cx="1966371" cy="7167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55392C-A8DB-482F-8DD4-89F71075B51B}"/>
                </a:ext>
              </a:extLst>
            </p:cNvPr>
            <p:cNvSpPr/>
            <p:nvPr/>
          </p:nvSpPr>
          <p:spPr>
            <a:xfrm>
              <a:off x="5010031" y="3689308"/>
              <a:ext cx="2167501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 Light" panose="020F0302020204030204" pitchFamily="34" charset="0"/>
                  <a:ea typeface="ＭＳ Ｐゴシック" pitchFamily="28" charset="-128"/>
                </a:rPr>
                <a:t>PRIOR DISTRIBUTION</a:t>
              </a:r>
              <a:endParaRPr lang="en-GB" sz="2800" dirty="0">
                <a:solidFill>
                  <a:schemeClr val="accent1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8C87F6-510D-44F1-A486-B8D87020A922}"/>
                </a:ext>
              </a:extLst>
            </p:cNvPr>
            <p:cNvGrpSpPr/>
            <p:nvPr/>
          </p:nvGrpSpPr>
          <p:grpSpPr>
            <a:xfrm>
              <a:off x="4248356" y="2612171"/>
              <a:ext cx="4635123" cy="988996"/>
              <a:chOff x="3271011" y="4006075"/>
              <a:chExt cx="4635123" cy="988996"/>
            </a:xfrm>
          </p:grpSpPr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4CBEB439-43E6-47EB-ADCA-E595B7D6CC24}"/>
                  </a:ext>
                </a:extLst>
              </p:cNvPr>
              <p:cNvSpPr/>
              <p:nvPr/>
            </p:nvSpPr>
            <p:spPr bwMode="auto">
              <a:xfrm rot="17875325">
                <a:off x="5660191" y="4278589"/>
                <a:ext cx="833441" cy="583649"/>
              </a:xfrm>
              <a:prstGeom prst="arc">
                <a:avLst>
                  <a:gd name="adj1" fmla="val 17303529"/>
                  <a:gd name="adj2" fmla="val 20096218"/>
                </a:avLst>
              </a:prstGeom>
              <a:ln w="12700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A0BDE23-E020-4E68-AF82-4A92F22E8615}"/>
                  </a:ext>
                </a:extLst>
              </p:cNvPr>
              <p:cNvSpPr/>
              <p:nvPr/>
            </p:nvSpPr>
            <p:spPr>
              <a:xfrm>
                <a:off x="5394169" y="4006075"/>
                <a:ext cx="2511965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REGULARISER</a:t>
                </a:r>
                <a:endParaRPr lang="en-GB" dirty="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162006-3740-494B-8B47-F4B1DD3DBBD0}"/>
                  </a:ext>
                </a:extLst>
              </p:cNvPr>
              <p:cNvSpPr/>
              <p:nvPr/>
            </p:nvSpPr>
            <p:spPr>
              <a:xfrm>
                <a:off x="3271011" y="4015519"/>
                <a:ext cx="2511965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/>
                    </a:solidFill>
                    <a:latin typeface="Calibri Light" panose="020F0302020204030204" pitchFamily="34" charset="0"/>
                    <a:ea typeface="ＭＳ Ｐゴシック" pitchFamily="28" charset="-128"/>
                    <a:cs typeface="ＭＳ Ｐゴシック" pitchFamily="28" charset="-128"/>
                  </a:rPr>
                  <a:t>HYPERPARAMETER</a:t>
                </a:r>
                <a:endParaRPr lang="en-GB" dirty="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14050262-4D62-4341-9DA2-1FFC77670C4D}"/>
                  </a:ext>
                </a:extLst>
              </p:cNvPr>
              <p:cNvSpPr/>
              <p:nvPr/>
            </p:nvSpPr>
            <p:spPr bwMode="auto">
              <a:xfrm rot="3724675" flipH="1">
                <a:off x="4857733" y="4286526"/>
                <a:ext cx="833441" cy="583649"/>
              </a:xfrm>
              <a:prstGeom prst="arc">
                <a:avLst>
                  <a:gd name="adj1" fmla="val 17303529"/>
                  <a:gd name="adj2" fmla="val 20096218"/>
                </a:avLst>
              </a:prstGeom>
              <a:ln w="12700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28" charset="0"/>
                  <a:ea typeface="ＭＳ Ｐゴシック" pitchFamily="28" charset="-128"/>
                  <a:cs typeface="ＭＳ Ｐゴシック" pitchFamily="28" charset="-128"/>
                </a:endParaRPr>
              </a:p>
            </p:txBody>
          </p:sp>
        </p:grp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14651B-B5E6-42B2-A501-0830CB54F401}"/>
              </a:ext>
            </a:extLst>
          </p:cNvPr>
          <p:cNvCxnSpPr>
            <a:cxnSpLocks/>
          </p:cNvCxnSpPr>
          <p:nvPr/>
        </p:nvCxnSpPr>
        <p:spPr bwMode="auto">
          <a:xfrm flipH="1">
            <a:off x="4437518" y="4162151"/>
            <a:ext cx="1097523" cy="104561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0EAAFC0-D031-4553-96BD-52D927D939D5}"/>
              </a:ext>
            </a:extLst>
          </p:cNvPr>
          <p:cNvSpPr/>
          <p:nvPr/>
        </p:nvSpPr>
        <p:spPr>
          <a:xfrm>
            <a:off x="1667725" y="5763353"/>
            <a:ext cx="178350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 Light" panose="020F0302020204030204" pitchFamily="34" charset="0"/>
                <a:ea typeface="ＭＳ Ｐゴシック" pitchFamily="28" charset="-128"/>
                <a:cs typeface="ＭＳ Ｐゴシック" pitchFamily="28" charset="-128"/>
              </a:rPr>
              <a:t>LOG-CONCAVE</a:t>
            </a:r>
            <a:endParaRPr lang="en-GB" sz="2800" dirty="0">
              <a:latin typeface="Calibri Light" panose="020F03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677795-C8A1-455D-B5DF-7CD5B8156076}"/>
              </a:ext>
            </a:extLst>
          </p:cNvPr>
          <p:cNvCxnSpPr>
            <a:cxnSpLocks/>
          </p:cNvCxnSpPr>
          <p:nvPr/>
        </p:nvCxnSpPr>
        <p:spPr bwMode="auto">
          <a:xfrm>
            <a:off x="2381266" y="5578181"/>
            <a:ext cx="0" cy="18688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7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AE79CE-7EB4-4243-8139-165EA6D9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z="2400" dirty="0"/>
              <a:t>Bayesian Formulation of the problem</a:t>
            </a:r>
            <a:endParaRPr lang="es-AR" sz="24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B006254-2701-4196-BC7A-14D0FF4AED0A}"/>
              </a:ext>
            </a:extLst>
          </p:cNvPr>
          <p:cNvSpPr txBox="1">
            <a:spLocks/>
          </p:cNvSpPr>
          <p:nvPr/>
        </p:nvSpPr>
        <p:spPr>
          <a:xfrm>
            <a:off x="8540579" y="655792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6ACC208-1EBA-42B5-BC96-A9F42F995667}" type="slidenum">
              <a:rPr lang="en-US" altLang="es-ES" smtClean="0"/>
              <a:pPr>
                <a:defRPr/>
              </a:pPr>
              <a:t>5</a:t>
            </a:fld>
            <a:endParaRPr lang="en-US" altLang="es-E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0283C1-00B4-4DDF-9BFB-EA05B2C1422D}"/>
              </a:ext>
            </a:extLst>
          </p:cNvPr>
          <p:cNvSpPr/>
          <p:nvPr/>
        </p:nvSpPr>
        <p:spPr>
          <a:xfrm>
            <a:off x="1425578" y="1979601"/>
            <a:ext cx="145081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alibri Light" panose="020F0302020204030204" pitchFamily="34" charset="0"/>
                <a:ea typeface="ＭＳ Ｐゴシック" pitchFamily="28" charset="-128"/>
              </a:rPr>
              <a:t>POSTERIOR</a:t>
            </a:r>
            <a:endParaRPr lang="en-GB" sz="28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C3E0079-A133-4306-87A3-45DBE788D98C}"/>
                  </a:ext>
                </a:extLst>
              </p:cNvPr>
              <p:cNvSpPr/>
              <p:nvPr/>
            </p:nvSpPr>
            <p:spPr>
              <a:xfrm>
                <a:off x="1630320" y="3856620"/>
                <a:ext cx="5883358" cy="653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C3E0079-A133-4306-87A3-45DBE788D9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320" y="3856620"/>
                <a:ext cx="5883358" cy="653512"/>
              </a:xfrm>
              <a:prstGeom prst="rect">
                <a:avLst/>
              </a:prstGeom>
              <a:blipFill>
                <a:blip r:embed="rId3"/>
                <a:stretch>
                  <a:fillRect t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319427D-5273-4E11-AE36-8647A142B7D5}"/>
              </a:ext>
            </a:extLst>
          </p:cNvPr>
          <p:cNvSpPr/>
          <p:nvPr/>
        </p:nvSpPr>
        <p:spPr>
          <a:xfrm>
            <a:off x="557030" y="2634055"/>
            <a:ext cx="8113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err="1"/>
              <a:t>The</a:t>
            </a:r>
            <a:r>
              <a:rPr lang="es-AR" sz="2000" dirty="0"/>
              <a:t> </a:t>
            </a:r>
            <a:r>
              <a:rPr lang="es-AR" sz="2000" dirty="0" err="1"/>
              <a:t>predominant</a:t>
            </a:r>
            <a:r>
              <a:rPr lang="es-AR" sz="2000" dirty="0"/>
              <a:t> </a:t>
            </a:r>
            <a:r>
              <a:rPr lang="es-AR" sz="2000" dirty="0" err="1"/>
              <a:t>Bayesian</a:t>
            </a:r>
            <a:r>
              <a:rPr lang="es-AR" sz="2000" dirty="0"/>
              <a:t> </a:t>
            </a:r>
            <a:r>
              <a:rPr lang="es-AR" sz="2000" dirty="0" err="1"/>
              <a:t>approach</a:t>
            </a:r>
            <a:r>
              <a:rPr lang="es-AR" sz="2000" dirty="0"/>
              <a:t> in </a:t>
            </a:r>
            <a:r>
              <a:rPr lang="es-AR" sz="2000" dirty="0" err="1"/>
              <a:t>imaging</a:t>
            </a:r>
            <a:r>
              <a:rPr lang="es-AR" sz="2000" dirty="0"/>
              <a:t> </a:t>
            </a:r>
            <a:r>
              <a:rPr lang="es-AR" sz="2000" dirty="0" err="1"/>
              <a:t>is</a:t>
            </a:r>
            <a:r>
              <a:rPr lang="es-AR" sz="2000" dirty="0"/>
              <a:t> MAP </a:t>
            </a:r>
            <a:r>
              <a:rPr lang="es-AR" sz="2000" dirty="0" err="1"/>
              <a:t>estimation</a:t>
            </a:r>
            <a:r>
              <a:rPr lang="es-AR" sz="2000" dirty="0"/>
              <a:t> </a:t>
            </a:r>
            <a:r>
              <a:rPr lang="es-AR" sz="2000" dirty="0" err="1"/>
              <a:t>which</a:t>
            </a:r>
            <a:r>
              <a:rPr lang="es-AR" sz="2000" dirty="0"/>
              <a:t> can be </a:t>
            </a:r>
            <a:r>
              <a:rPr lang="es-AR" sz="2000" dirty="0" err="1"/>
              <a:t>computed</a:t>
            </a:r>
            <a:r>
              <a:rPr lang="es-AR" sz="2000" dirty="0"/>
              <a:t> </a:t>
            </a:r>
            <a:r>
              <a:rPr lang="es-AR" sz="2000" dirty="0" err="1"/>
              <a:t>very</a:t>
            </a:r>
            <a:r>
              <a:rPr lang="es-AR" sz="2000" dirty="0"/>
              <a:t> </a:t>
            </a:r>
            <a:r>
              <a:rPr lang="es-AR" sz="2000" dirty="0" err="1"/>
              <a:t>eﬃciently</a:t>
            </a:r>
            <a:r>
              <a:rPr lang="es-AR" sz="2000" dirty="0"/>
              <a:t> </a:t>
            </a:r>
            <a:r>
              <a:rPr lang="es-AR" sz="2000" dirty="0" err="1"/>
              <a:t>by</a:t>
            </a:r>
            <a:r>
              <a:rPr lang="es-AR" sz="2000" dirty="0"/>
              <a:t> </a:t>
            </a:r>
            <a:r>
              <a:rPr lang="es-AR" sz="2000" dirty="0" err="1"/>
              <a:t>convex</a:t>
            </a:r>
            <a:r>
              <a:rPr lang="es-AR" sz="2000" dirty="0"/>
              <a:t> </a:t>
            </a:r>
            <a:r>
              <a:rPr lang="es-AR" sz="2000" dirty="0" err="1"/>
              <a:t>optimisation</a:t>
            </a:r>
            <a:r>
              <a:rPr lang="es-AR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651474-21E0-4553-9BB7-463EE029A2CC}"/>
                  </a:ext>
                </a:extLst>
              </p:cNvPr>
              <p:cNvSpPr/>
              <p:nvPr/>
            </p:nvSpPr>
            <p:spPr>
              <a:xfrm>
                <a:off x="1630320" y="4936011"/>
                <a:ext cx="5883358" cy="687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lim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𝐴𝑥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A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s-A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A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A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651474-21E0-4553-9BB7-463EE029A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320" y="4936011"/>
                <a:ext cx="5883358" cy="687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3B36EF2-E62D-4D7E-ACD2-05EB454C89FE}"/>
              </a:ext>
            </a:extLst>
          </p:cNvPr>
          <p:cNvGrpSpPr/>
          <p:nvPr/>
        </p:nvGrpSpPr>
        <p:grpSpPr>
          <a:xfrm>
            <a:off x="4267200" y="4265751"/>
            <a:ext cx="2183027" cy="795379"/>
            <a:chOff x="4267199" y="4109343"/>
            <a:chExt cx="2998257" cy="795379"/>
          </a:xfrm>
        </p:grpSpPr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ADD4CD2-3679-463C-8099-BBEAB1FA9BA3}"/>
                </a:ext>
              </a:extLst>
            </p:cNvPr>
            <p:cNvSpPr/>
            <p:nvPr/>
          </p:nvSpPr>
          <p:spPr bwMode="auto">
            <a:xfrm rot="5400000">
              <a:off x="5574776" y="3214042"/>
              <a:ext cx="383103" cy="2998257"/>
            </a:xfrm>
            <a:prstGeom prst="leftBrace">
              <a:avLst>
                <a:gd name="adj1" fmla="val 52539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AC9A56-B825-483A-A600-73177CAC9A1A}"/>
                </a:ext>
              </a:extLst>
            </p:cNvPr>
            <p:cNvSpPr/>
            <p:nvPr/>
          </p:nvSpPr>
          <p:spPr>
            <a:xfrm>
              <a:off x="4483692" y="4109343"/>
              <a:ext cx="2565271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alibri Light" panose="020F0302020204030204" pitchFamily="34" charset="0"/>
                  <a:ea typeface="ＭＳ Ｐゴシック" pitchFamily="28" charset="-128"/>
                  <a:cs typeface="ＭＳ Ｐゴシック" pitchFamily="28" charset="-128"/>
                </a:rPr>
                <a:t>CONVEX</a:t>
              </a:r>
              <a:endParaRPr lang="en-GB" sz="2800" dirty="0">
                <a:latin typeface="Calibri Light" panose="020F03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85BF7A-F600-4F8F-B02C-16DA0C3A8042}"/>
                  </a:ext>
                </a:extLst>
              </p:cNvPr>
              <p:cNvSpPr/>
              <p:nvPr/>
            </p:nvSpPr>
            <p:spPr>
              <a:xfrm>
                <a:off x="2876392" y="1752600"/>
                <a:ext cx="2882840" cy="551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s-AR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AR" dirty="0"/>
                      <m:t>∝</m:t>
                    </m:r>
                  </m:oMath>
                </a14:m>
                <a:r>
                  <a:rPr lang="es-A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AR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s-A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s-A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s-AR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s-A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85BF7A-F600-4F8F-B02C-16DA0C3A8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392" y="1752600"/>
                <a:ext cx="2882840" cy="55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58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>
                <a:solidFill>
                  <a:schemeClr val="accent4"/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solidFill>
                  <a:schemeClr val="accent4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EF598FC-14CF-4BE4-8D51-EE9A633EA2F9}"/>
              </a:ext>
            </a:extLst>
          </p:cNvPr>
          <p:cNvGrpSpPr/>
          <p:nvPr/>
        </p:nvGrpSpPr>
        <p:grpSpPr>
          <a:xfrm rot="21345089">
            <a:off x="6398308" y="349097"/>
            <a:ext cx="1833144" cy="1381143"/>
            <a:chOff x="6869160" y="483395"/>
            <a:chExt cx="1833144" cy="138114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F7EEDF-BF84-4617-802F-06E0E8D4C2B3}"/>
                </a:ext>
              </a:extLst>
            </p:cNvPr>
            <p:cNvSpPr/>
            <p:nvPr/>
          </p:nvSpPr>
          <p:spPr>
            <a:xfrm rot="20122114">
              <a:off x="6920297" y="924756"/>
              <a:ext cx="90120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FREQUENTIST</a:t>
              </a:r>
              <a:endParaRPr lang="en-GB" altLang="en-US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B2F9A5E-11A5-45BD-959E-980ED1F8CC26}"/>
                </a:ext>
              </a:extLst>
            </p:cNvPr>
            <p:cNvSpPr/>
            <p:nvPr/>
          </p:nvSpPr>
          <p:spPr>
            <a:xfrm rot="20122114">
              <a:off x="7765829" y="483395"/>
              <a:ext cx="93647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 kern="1200"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rPr>
                <a:t>Penalised MLE</a:t>
              </a: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8381C252-BA3D-45A6-81DE-E6D4846ACC12}"/>
                </a:ext>
              </a:extLst>
            </p:cNvPr>
            <p:cNvSpPr/>
            <p:nvPr/>
          </p:nvSpPr>
          <p:spPr>
            <a:xfrm rot="19647173">
              <a:off x="7490912" y="829927"/>
              <a:ext cx="665547" cy="402599"/>
            </a:xfrm>
            <a:prstGeom prst="arc">
              <a:avLst>
                <a:gd name="adj1" fmla="val 16124610"/>
                <a:gd name="adj2" fmla="val 19017614"/>
              </a:avLst>
            </a:prstGeom>
            <a:ln w="12700">
              <a:solidFill>
                <a:schemeClr val="accent1">
                  <a:lumMod val="40000"/>
                  <a:lumOff val="60000"/>
                </a:schemeClr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52419599-0092-452E-926F-EB55A20C2B5D}"/>
                </a:ext>
              </a:extLst>
            </p:cNvPr>
            <p:cNvSpPr/>
            <p:nvPr/>
          </p:nvSpPr>
          <p:spPr>
            <a:xfrm rot="17728480">
              <a:off x="6853711" y="1152951"/>
              <a:ext cx="727036" cy="696138"/>
            </a:xfrm>
            <a:prstGeom prst="arc">
              <a:avLst>
                <a:gd name="adj1" fmla="val 15208486"/>
                <a:gd name="adj2" fmla="val 18340281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990F895-9513-401A-A9B9-B1587189F192}"/>
              </a:ext>
            </a:extLst>
          </p:cNvPr>
          <p:cNvGrpSpPr/>
          <p:nvPr/>
        </p:nvGrpSpPr>
        <p:grpSpPr>
          <a:xfrm>
            <a:off x="6314888" y="315029"/>
            <a:ext cx="3055186" cy="1589282"/>
            <a:chOff x="6334133" y="589641"/>
            <a:chExt cx="3055186" cy="158928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C80C5D1-DB97-44D5-B442-9D6FA853357C}"/>
                </a:ext>
              </a:extLst>
            </p:cNvPr>
            <p:cNvSpPr/>
            <p:nvPr/>
          </p:nvSpPr>
          <p:spPr>
            <a:xfrm rot="21066728">
              <a:off x="6599144" y="1669501"/>
              <a:ext cx="72006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effectLst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BAYESIAN</a:t>
              </a:r>
              <a:endParaRPr lang="en-GB" sz="12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6DBDF782-FAC3-45F6-9C3A-25E062614DCC}"/>
                </a:ext>
              </a:extLst>
            </p:cNvPr>
            <p:cNvSpPr/>
            <p:nvPr/>
          </p:nvSpPr>
          <p:spPr>
            <a:xfrm rot="1421510" flipV="1">
              <a:off x="6334133" y="1062794"/>
              <a:ext cx="727036" cy="768733"/>
            </a:xfrm>
            <a:prstGeom prst="arc">
              <a:avLst>
                <a:gd name="adj1" fmla="val 15676848"/>
                <a:gd name="adj2" fmla="val 17580551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628C8132-ED0D-4DE3-B699-BE422B52F8D6}"/>
                </a:ext>
              </a:extLst>
            </p:cNvPr>
            <p:cNvSpPr/>
            <p:nvPr/>
          </p:nvSpPr>
          <p:spPr>
            <a:xfrm rot="18551772">
              <a:off x="6959770" y="1467336"/>
              <a:ext cx="727036" cy="696138"/>
            </a:xfrm>
            <a:prstGeom prst="arc">
              <a:avLst>
                <a:gd name="adj1" fmla="val 15050314"/>
                <a:gd name="adj2" fmla="val 17410995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7623EE84-BF7D-444D-9659-6D6DC7AB5A2D}"/>
                </a:ext>
              </a:extLst>
            </p:cNvPr>
            <p:cNvSpPr/>
            <p:nvPr/>
          </p:nvSpPr>
          <p:spPr>
            <a:xfrm rot="20727065" flipV="1">
              <a:off x="6623616" y="677704"/>
              <a:ext cx="1129616" cy="1114802"/>
            </a:xfrm>
            <a:prstGeom prst="arc">
              <a:avLst>
                <a:gd name="adj1" fmla="val 15664534"/>
                <a:gd name="adj2" fmla="val 17457857"/>
              </a:avLst>
            </a:prstGeom>
            <a:ln w="12700">
              <a:solidFill>
                <a:schemeClr val="accent4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58857E5-0BB6-4556-9837-CBAAF40BDF81}"/>
                </a:ext>
              </a:extLst>
            </p:cNvPr>
            <p:cNvSpPr/>
            <p:nvPr/>
          </p:nvSpPr>
          <p:spPr>
            <a:xfrm rot="20122114">
              <a:off x="7024742" y="1201513"/>
              <a:ext cx="103425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Point Estimation</a:t>
              </a:r>
              <a:endParaRPr lang="en-GB" altLang="en-US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CC7B88-241C-4AFD-B2DD-259E7F70E9A0}"/>
                </a:ext>
              </a:extLst>
            </p:cNvPr>
            <p:cNvSpPr/>
            <p:nvPr/>
          </p:nvSpPr>
          <p:spPr>
            <a:xfrm rot="20122114">
              <a:off x="7454294" y="1375407"/>
              <a:ext cx="91884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Posterior Dist.</a:t>
              </a:r>
              <a:endParaRPr lang="en-GB" altLang="en-US" sz="1000">
                <a:effectLst/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A56D88D-F7BB-43BF-ACA6-65EC4A9C3EFB}"/>
                </a:ext>
              </a:extLst>
            </p:cNvPr>
            <p:cNvSpPr/>
            <p:nvPr/>
          </p:nvSpPr>
          <p:spPr>
            <a:xfrm rot="16553310">
              <a:off x="8028667" y="1105614"/>
              <a:ext cx="665547" cy="402599"/>
            </a:xfrm>
            <a:prstGeom prst="arc">
              <a:avLst>
                <a:gd name="adj1" fmla="val 16124610"/>
                <a:gd name="adj2" fmla="val 19112617"/>
              </a:avLst>
            </a:prstGeom>
            <a:ln w="12700">
              <a:solidFill>
                <a:schemeClr val="accent4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0C408544-44BE-4667-A2DD-648EB285F55C}"/>
                </a:ext>
              </a:extLst>
            </p:cNvPr>
            <p:cNvSpPr/>
            <p:nvPr/>
          </p:nvSpPr>
          <p:spPr>
            <a:xfrm rot="19973643">
              <a:off x="8008989" y="1302374"/>
              <a:ext cx="720039" cy="402599"/>
            </a:xfrm>
            <a:prstGeom prst="arc">
              <a:avLst>
                <a:gd name="adj1" fmla="val 16124610"/>
                <a:gd name="adj2" fmla="val 19668252"/>
              </a:avLst>
            </a:prstGeom>
            <a:ln w="12700">
              <a:solidFill>
                <a:schemeClr val="accent4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B084DC8-10D1-4229-8DFB-1C33661C6464}"/>
                </a:ext>
              </a:extLst>
            </p:cNvPr>
            <p:cNvSpPr/>
            <p:nvPr/>
          </p:nvSpPr>
          <p:spPr>
            <a:xfrm rot="20122114">
              <a:off x="8429329" y="989329"/>
              <a:ext cx="7344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Stochastic</a:t>
              </a: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Simulation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53E0CA5-6AAD-4424-BE0E-3EBC10C301D1}"/>
                </a:ext>
              </a:extLst>
            </p:cNvPr>
            <p:cNvSpPr/>
            <p:nvPr/>
          </p:nvSpPr>
          <p:spPr>
            <a:xfrm rot="20122114">
              <a:off x="7871391" y="589641"/>
              <a:ext cx="15179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Deterministic</a:t>
              </a:r>
              <a:endParaRPr lang="en-GB" altLang="en-US" sz="900" dirty="0"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  <a:p>
              <a:pPr algn="ctr" eaLnBrk="0" fontAlgn="base" hangingPunct="0">
                <a:spcAft>
                  <a:spcPts val="0"/>
                </a:spcAft>
              </a:pPr>
              <a:r>
                <a:rPr lang="en-GB" altLang="en-US" sz="10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Surrogate</a:t>
              </a:r>
              <a:r>
                <a:rPr lang="en-GB" altLang="en-US" sz="9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 </a:t>
              </a:r>
              <a:r>
                <a:rPr lang="en-GB" altLang="en-US" sz="1000" dirty="0">
                  <a:latin typeface="Calibri Light" panose="020F0302020204030204" pitchFamily="34" charset="0"/>
                  <a:ea typeface="MS PGothic" panose="020B0600070205080204" pitchFamily="34" charset="-128"/>
                </a:rPr>
                <a:t>Methods</a:t>
              </a:r>
            </a:p>
          </p:txBody>
        </p:sp>
      </p:grp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Inverse Problems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3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49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rgbClr val="00B050"/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rgbClr val="00B050"/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rgbClr val="00B05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rgbClr val="00B05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4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rgbClr val="00B050"/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rgbClr val="00B050"/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rgbClr val="00B05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rgbClr val="00B050"/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00B05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00B05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rgbClr val="00B05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22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rc 232">
            <a:extLst>
              <a:ext uri="{FF2B5EF4-FFF2-40B4-BE49-F238E27FC236}">
                <a16:creationId xmlns:a16="http://schemas.microsoft.com/office/drawing/2014/main" id="{EC1DEAC3-D161-4A7E-B4DF-EBD16AEECE64}"/>
              </a:ext>
            </a:extLst>
          </p:cNvPr>
          <p:cNvSpPr/>
          <p:nvPr/>
        </p:nvSpPr>
        <p:spPr>
          <a:xfrm rot="16200000">
            <a:off x="4164804" y="844606"/>
            <a:ext cx="1952947" cy="796821"/>
          </a:xfrm>
          <a:prstGeom prst="arc">
            <a:avLst>
              <a:gd name="adj1" fmla="val 11329278"/>
              <a:gd name="adj2" fmla="val 196620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67A8D6AE-6C60-4554-AFB5-5CD3EDDE42FB}"/>
              </a:ext>
            </a:extLst>
          </p:cNvPr>
          <p:cNvSpPr/>
          <p:nvPr/>
        </p:nvSpPr>
        <p:spPr>
          <a:xfrm rot="17855205">
            <a:off x="5118505" y="1849790"/>
            <a:ext cx="862626" cy="645180"/>
          </a:xfrm>
          <a:prstGeom prst="arc">
            <a:avLst>
              <a:gd name="adj1" fmla="val 14963916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20E9B9-1212-4C6F-A76F-5AA7D7143CD8}"/>
              </a:ext>
            </a:extLst>
          </p:cNvPr>
          <p:cNvSpPr/>
          <p:nvPr/>
        </p:nvSpPr>
        <p:spPr>
          <a:xfrm>
            <a:off x="5064165" y="1652061"/>
            <a:ext cx="689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2854C0-174F-4760-A6F0-A62480EC8089}"/>
              </a:ext>
            </a:extLst>
          </p:cNvPr>
          <p:cNvSpPr/>
          <p:nvPr/>
        </p:nvSpPr>
        <p:spPr>
          <a:xfrm rot="21333890">
            <a:off x="5524162" y="1843420"/>
            <a:ext cx="902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DATA-DRIVEN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0DFB3-29F1-4970-9C6D-15F52AB9B5BC}"/>
              </a:ext>
            </a:extLst>
          </p:cNvPr>
          <p:cNvSpPr/>
          <p:nvPr/>
        </p:nvSpPr>
        <p:spPr>
          <a:xfrm>
            <a:off x="5298221" y="1087297"/>
            <a:ext cx="995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DETERMINISTIC</a:t>
            </a:r>
            <a:endParaRPr lang="en-GB" sz="120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EA52D8-2A5B-4CE2-A6C5-B599FCE9E121}"/>
              </a:ext>
            </a:extLst>
          </p:cNvPr>
          <p:cNvSpPr/>
          <p:nvPr/>
        </p:nvSpPr>
        <p:spPr>
          <a:xfrm rot="20122114">
            <a:off x="6002490" y="1329998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STOCHASTIC</a:t>
            </a:r>
            <a:endParaRPr lang="en-GB" sz="12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961E97-6FB0-4C76-93BC-97CF0D0EFFBE}"/>
              </a:ext>
            </a:extLst>
          </p:cNvPr>
          <p:cNvSpPr/>
          <p:nvPr/>
        </p:nvSpPr>
        <p:spPr>
          <a:xfrm rot="19894656">
            <a:off x="6044372" y="312156"/>
            <a:ext cx="1642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FUNCTIONAL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ANALYTICAL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7275B114-5D78-4811-A8C6-EC66F0AA85FA}"/>
              </a:ext>
            </a:extLst>
          </p:cNvPr>
          <p:cNvSpPr/>
          <p:nvPr/>
        </p:nvSpPr>
        <p:spPr>
          <a:xfrm rot="16629879">
            <a:off x="5580413" y="405209"/>
            <a:ext cx="1129616" cy="1004235"/>
          </a:xfrm>
          <a:prstGeom prst="arc">
            <a:avLst>
              <a:gd name="adj1" fmla="val 14577662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6E8D70-9ABA-48CF-9D6B-5C36BEACB7CF}"/>
              </a:ext>
            </a:extLst>
          </p:cNvPr>
          <p:cNvSpPr/>
          <p:nvPr/>
        </p:nvSpPr>
        <p:spPr>
          <a:xfrm rot="19805228">
            <a:off x="5010529" y="304277"/>
            <a:ext cx="194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OPTIMISATION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45" name="Straight Connector 4">
            <a:extLst>
              <a:ext uri="{FF2B5EF4-FFF2-40B4-BE49-F238E27FC236}">
                <a16:creationId xmlns:a16="http://schemas.microsoft.com/office/drawing/2014/main" id="{EF711C43-6ABF-441D-83A1-FE15C69DF4AE}"/>
              </a:ext>
            </a:extLst>
          </p:cNvPr>
          <p:cNvSpPr txBox="1"/>
          <p:nvPr/>
        </p:nvSpPr>
        <p:spPr>
          <a:xfrm>
            <a:off x="10364199" y="2378817"/>
            <a:ext cx="144140" cy="553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500" kern="120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62936287-4377-46F9-9E58-8C4B0C40EB05}"/>
              </a:ext>
            </a:extLst>
          </p:cNvPr>
          <p:cNvSpPr/>
          <p:nvPr/>
        </p:nvSpPr>
        <p:spPr>
          <a:xfrm rot="20053032" flipV="1">
            <a:off x="5436466" y="1219363"/>
            <a:ext cx="725405" cy="574112"/>
          </a:xfrm>
          <a:prstGeom prst="arc">
            <a:avLst>
              <a:gd name="adj1" fmla="val 13673786"/>
              <a:gd name="adj2" fmla="val 1861316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D8E0947-2C69-49C7-9A07-20141296106A}"/>
              </a:ext>
            </a:extLst>
          </p:cNvPr>
          <p:cNvSpPr/>
          <p:nvPr/>
        </p:nvSpPr>
        <p:spPr>
          <a:xfrm rot="18768930">
            <a:off x="5355422" y="1345323"/>
            <a:ext cx="862626" cy="645180"/>
          </a:xfrm>
          <a:prstGeom prst="arc">
            <a:avLst>
              <a:gd name="adj1" fmla="val 13977160"/>
              <a:gd name="adj2" fmla="val 1815492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F7EEDF-BF84-4617-802F-06E0E8D4C2B3}"/>
              </a:ext>
            </a:extLst>
          </p:cNvPr>
          <p:cNvSpPr/>
          <p:nvPr/>
        </p:nvSpPr>
        <p:spPr>
          <a:xfrm rot="19867203">
            <a:off x="6441243" y="821536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FREQUENTIST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2F9A5E-11A5-45BD-959E-980ED1F8CC26}"/>
              </a:ext>
            </a:extLst>
          </p:cNvPr>
          <p:cNvSpPr/>
          <p:nvPr/>
        </p:nvSpPr>
        <p:spPr>
          <a:xfrm rot="19867203">
            <a:off x="7251706" y="317443"/>
            <a:ext cx="936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Penalised MLE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8381C252-BA3D-45A6-81DE-E6D4846ACC12}"/>
              </a:ext>
            </a:extLst>
          </p:cNvPr>
          <p:cNvSpPr/>
          <p:nvPr/>
        </p:nvSpPr>
        <p:spPr>
          <a:xfrm rot="19392262">
            <a:off x="7009381" y="693210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2419599-0092-452E-926F-EB55A20C2B5D}"/>
              </a:ext>
            </a:extLst>
          </p:cNvPr>
          <p:cNvSpPr/>
          <p:nvPr/>
        </p:nvSpPr>
        <p:spPr>
          <a:xfrm rot="17473569">
            <a:off x="6408650" y="1059871"/>
            <a:ext cx="727036" cy="696138"/>
          </a:xfrm>
          <a:prstGeom prst="arc">
            <a:avLst>
              <a:gd name="adj1" fmla="val 15208486"/>
              <a:gd name="adj2" fmla="val 1834028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34AA9D5-D087-4586-9039-EABE4CA89989}"/>
              </a:ext>
            </a:extLst>
          </p:cNvPr>
          <p:cNvSpPr/>
          <p:nvPr/>
        </p:nvSpPr>
        <p:spPr>
          <a:xfrm rot="19809053">
            <a:off x="6941895" y="50507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Variational </a:t>
            </a:r>
          </a:p>
          <a:p>
            <a:pPr eaLnBrk="0" fontAlgn="base" hangingPunct="0">
              <a:spcAft>
                <a:spcPts val="0"/>
              </a:spcAft>
            </a:pPr>
            <a:r>
              <a:rPr lang="en-GB" altLang="en-US" sz="1000" kern="120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methods</a:t>
            </a: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AD18BA8-C1F6-4462-A5F8-C3E0BF845336}"/>
              </a:ext>
            </a:extLst>
          </p:cNvPr>
          <p:cNvSpPr/>
          <p:nvPr/>
        </p:nvSpPr>
        <p:spPr>
          <a:xfrm rot="19342439">
            <a:off x="6609952" y="423865"/>
            <a:ext cx="665547" cy="402599"/>
          </a:xfrm>
          <a:prstGeom prst="arc">
            <a:avLst>
              <a:gd name="adj1" fmla="val 16124610"/>
              <a:gd name="adj2" fmla="val 1901761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80C5D1-DB97-44D5-B442-9D6FA853357C}"/>
              </a:ext>
            </a:extLst>
          </p:cNvPr>
          <p:cNvSpPr/>
          <p:nvPr/>
        </p:nvSpPr>
        <p:spPr>
          <a:xfrm rot="21066728">
            <a:off x="6579899" y="1394889"/>
            <a:ext cx="7200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BAYESIAN</a:t>
            </a:r>
            <a:endParaRPr lang="en-GB" sz="1200" b="1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DBDF782-FAC3-45F6-9C3A-25E062614DCC}"/>
              </a:ext>
            </a:extLst>
          </p:cNvPr>
          <p:cNvSpPr/>
          <p:nvPr/>
        </p:nvSpPr>
        <p:spPr>
          <a:xfrm rot="1421510" flipV="1">
            <a:off x="6314888" y="788182"/>
            <a:ext cx="727036" cy="768733"/>
          </a:xfrm>
          <a:prstGeom prst="arc">
            <a:avLst>
              <a:gd name="adj1" fmla="val 15676848"/>
              <a:gd name="adj2" fmla="val 17580551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628C8132-ED0D-4DE3-B699-BE422B52F8D6}"/>
              </a:ext>
            </a:extLst>
          </p:cNvPr>
          <p:cNvSpPr/>
          <p:nvPr/>
        </p:nvSpPr>
        <p:spPr>
          <a:xfrm rot="18551772">
            <a:off x="6940525" y="1192724"/>
            <a:ext cx="727036" cy="696138"/>
          </a:xfrm>
          <a:prstGeom prst="arc">
            <a:avLst>
              <a:gd name="adj1" fmla="val 15050314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>
            <a:extLst>
              <a:ext uri="{FF2B5EF4-FFF2-40B4-BE49-F238E27FC236}">
                <a16:creationId xmlns:a16="http://schemas.microsoft.com/office/drawing/2014/main" id="{7623EE84-BF7D-444D-9659-6D6DC7AB5A2D}"/>
              </a:ext>
            </a:extLst>
          </p:cNvPr>
          <p:cNvSpPr/>
          <p:nvPr/>
        </p:nvSpPr>
        <p:spPr>
          <a:xfrm rot="20727065" flipV="1">
            <a:off x="6604371" y="403092"/>
            <a:ext cx="1129616" cy="1114802"/>
          </a:xfrm>
          <a:prstGeom prst="arc">
            <a:avLst>
              <a:gd name="adj1" fmla="val 15664534"/>
              <a:gd name="adj2" fmla="val 1745785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58857E5-0BB6-4556-9837-CBAAF40BDF81}"/>
              </a:ext>
            </a:extLst>
          </p:cNvPr>
          <p:cNvSpPr/>
          <p:nvPr/>
        </p:nvSpPr>
        <p:spPr>
          <a:xfrm rot="20122114">
            <a:off x="7005497" y="926901"/>
            <a:ext cx="10342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Point Estimation</a:t>
            </a:r>
            <a:endParaRPr lang="en-GB" altLang="en-US" sz="100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4CC7B88-241C-4AFD-B2DD-259E7F70E9A0}"/>
              </a:ext>
            </a:extLst>
          </p:cNvPr>
          <p:cNvSpPr/>
          <p:nvPr/>
        </p:nvSpPr>
        <p:spPr>
          <a:xfrm rot="20122114">
            <a:off x="7435049" y="1100795"/>
            <a:ext cx="9188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Posterior Dist.</a:t>
            </a:r>
            <a:endParaRPr lang="en-GB" altLang="en-US" sz="1000" dirty="0">
              <a:solidFill>
                <a:schemeClr val="bg2">
                  <a:lumMod val="75000"/>
                </a:schemeClr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4A56D88D-F7BB-43BF-ACA6-65EC4A9C3EFB}"/>
              </a:ext>
            </a:extLst>
          </p:cNvPr>
          <p:cNvSpPr/>
          <p:nvPr/>
        </p:nvSpPr>
        <p:spPr>
          <a:xfrm rot="16553310">
            <a:off x="8009422" y="831002"/>
            <a:ext cx="665547" cy="402599"/>
          </a:xfrm>
          <a:prstGeom prst="arc">
            <a:avLst>
              <a:gd name="adj1" fmla="val 16124610"/>
              <a:gd name="adj2" fmla="val 19112617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rc 86">
            <a:extLst>
              <a:ext uri="{FF2B5EF4-FFF2-40B4-BE49-F238E27FC236}">
                <a16:creationId xmlns:a16="http://schemas.microsoft.com/office/drawing/2014/main" id="{0C408544-44BE-4667-A2DD-648EB285F55C}"/>
              </a:ext>
            </a:extLst>
          </p:cNvPr>
          <p:cNvSpPr/>
          <p:nvPr/>
        </p:nvSpPr>
        <p:spPr>
          <a:xfrm rot="19973643">
            <a:off x="7989744" y="1027762"/>
            <a:ext cx="720039" cy="402599"/>
          </a:xfrm>
          <a:prstGeom prst="arc">
            <a:avLst>
              <a:gd name="adj1" fmla="val 16124610"/>
              <a:gd name="adj2" fmla="val 19668252"/>
            </a:avLst>
          </a:prstGeom>
          <a:ln w="12700">
            <a:solidFill>
              <a:schemeClr val="accent3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B084DC8-10D1-4229-8DFB-1C33661C6464}"/>
              </a:ext>
            </a:extLst>
          </p:cNvPr>
          <p:cNvSpPr/>
          <p:nvPr/>
        </p:nvSpPr>
        <p:spPr>
          <a:xfrm rot="20122114">
            <a:off x="8410084" y="714717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Stochastic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MS PGothic" panose="020B0600070205080204" pitchFamily="34" charset="-128"/>
              </a:rPr>
              <a:t>Simulation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53E0CA5-6AAD-4424-BE0E-3EBC10C301D1}"/>
              </a:ext>
            </a:extLst>
          </p:cNvPr>
          <p:cNvSpPr/>
          <p:nvPr/>
        </p:nvSpPr>
        <p:spPr>
          <a:xfrm rot="20122114">
            <a:off x="7852146" y="315029"/>
            <a:ext cx="1517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Deterministic</a:t>
            </a:r>
            <a:endParaRPr lang="en-GB" altLang="en-US" sz="900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Surrogate</a:t>
            </a:r>
            <a:r>
              <a:rPr lang="en-GB" altLang="en-US" sz="9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 </a:t>
            </a:r>
            <a:r>
              <a:rPr lang="en-GB" altLang="en-US" sz="10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D7698006-CF1E-44D9-AC65-1F3E33C6CDCE}"/>
              </a:ext>
            </a:extLst>
          </p:cNvPr>
          <p:cNvSpPr/>
          <p:nvPr/>
        </p:nvSpPr>
        <p:spPr>
          <a:xfrm rot="17185741">
            <a:off x="5344006" y="1906555"/>
            <a:ext cx="601211" cy="813468"/>
          </a:xfrm>
          <a:prstGeom prst="arc">
            <a:avLst>
              <a:gd name="adj1" fmla="val 16894296"/>
              <a:gd name="adj2" fmla="val 2035699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c 115">
            <a:extLst>
              <a:ext uri="{FF2B5EF4-FFF2-40B4-BE49-F238E27FC236}">
                <a16:creationId xmlns:a16="http://schemas.microsoft.com/office/drawing/2014/main" id="{F5C1B939-7D0A-440E-8F73-A39EE3748EFA}"/>
              </a:ext>
            </a:extLst>
          </p:cNvPr>
          <p:cNvSpPr/>
          <p:nvPr/>
        </p:nvSpPr>
        <p:spPr>
          <a:xfrm rot="16910686">
            <a:off x="6083188" y="2459494"/>
            <a:ext cx="862626" cy="645180"/>
          </a:xfrm>
          <a:prstGeom prst="arc">
            <a:avLst>
              <a:gd name="adj1" fmla="val 14963916"/>
              <a:gd name="adj2" fmla="val 16957747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13E1349-A1FE-4CC2-8955-2F8B5EB8F87F}"/>
              </a:ext>
            </a:extLst>
          </p:cNvPr>
          <p:cNvGrpSpPr/>
          <p:nvPr/>
        </p:nvGrpSpPr>
        <p:grpSpPr>
          <a:xfrm>
            <a:off x="7122186" y="2160589"/>
            <a:ext cx="2102193" cy="1623504"/>
            <a:chOff x="7113235" y="2056560"/>
            <a:chExt cx="2102193" cy="1623504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802DBEF9-16B4-4AB0-8260-B070843FA489}"/>
                </a:ext>
              </a:extLst>
            </p:cNvPr>
            <p:cNvGrpSpPr/>
            <p:nvPr/>
          </p:nvGrpSpPr>
          <p:grpSpPr>
            <a:xfrm>
              <a:off x="7113235" y="2056560"/>
              <a:ext cx="2102193" cy="1623504"/>
              <a:chOff x="7113235" y="2056560"/>
              <a:chExt cx="2102193" cy="1623504"/>
            </a:xfrm>
          </p:grpSpPr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E9AE4219-F1C4-40B3-9326-458C79321987}"/>
                  </a:ext>
                </a:extLst>
              </p:cNvPr>
              <p:cNvSpPr/>
              <p:nvPr/>
            </p:nvSpPr>
            <p:spPr>
              <a:xfrm rot="21049392">
                <a:off x="7457159" y="3051087"/>
                <a:ext cx="847875" cy="628977"/>
              </a:xfrm>
              <a:prstGeom prst="arc">
                <a:avLst>
                  <a:gd name="adj1" fmla="val 14876547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4" name="Arc 123">
                <a:extLst>
                  <a:ext uri="{FF2B5EF4-FFF2-40B4-BE49-F238E27FC236}">
                    <a16:creationId xmlns:a16="http://schemas.microsoft.com/office/drawing/2014/main" id="{F150F27D-2700-472D-8EB9-412993165D9B}"/>
                  </a:ext>
                </a:extLst>
              </p:cNvPr>
              <p:cNvSpPr/>
              <p:nvPr/>
            </p:nvSpPr>
            <p:spPr>
              <a:xfrm rot="735980" flipV="1">
                <a:off x="7356864" y="2056560"/>
                <a:ext cx="1129616" cy="1114802"/>
              </a:xfrm>
              <a:prstGeom prst="arc">
                <a:avLst>
                  <a:gd name="adj1" fmla="val 15664534"/>
                  <a:gd name="adj2" fmla="val 1731126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Arc 119">
                <a:extLst>
                  <a:ext uri="{FF2B5EF4-FFF2-40B4-BE49-F238E27FC236}">
                    <a16:creationId xmlns:a16="http://schemas.microsoft.com/office/drawing/2014/main" id="{EF36BC1E-53C0-4272-BF7C-2005302A6324}"/>
                  </a:ext>
                </a:extLst>
              </p:cNvPr>
              <p:cNvSpPr/>
              <p:nvPr/>
            </p:nvSpPr>
            <p:spPr>
              <a:xfrm rot="19809843">
                <a:off x="7619644" y="2906083"/>
                <a:ext cx="727036" cy="696138"/>
              </a:xfrm>
              <a:prstGeom prst="arc">
                <a:avLst>
                  <a:gd name="adj1" fmla="val 14879107"/>
                  <a:gd name="adj2" fmla="val 174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8FE3C48E-791B-44C5-BBF9-9061E29F9E30}"/>
                  </a:ext>
                </a:extLst>
              </p:cNvPr>
              <p:cNvGrpSpPr/>
              <p:nvPr/>
            </p:nvGrpSpPr>
            <p:grpSpPr>
              <a:xfrm>
                <a:off x="7113235" y="2789630"/>
                <a:ext cx="2102193" cy="661169"/>
                <a:chOff x="7113235" y="2789630"/>
                <a:chExt cx="2102193" cy="661169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31C5CB5-B8AF-42AA-9420-6B990DC66A17}"/>
                    </a:ext>
                  </a:extLst>
                </p:cNvPr>
                <p:cNvSpPr/>
                <p:nvPr/>
              </p:nvSpPr>
              <p:spPr>
                <a:xfrm>
                  <a:off x="7113235" y="2919784"/>
                  <a:ext cx="681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kern="12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</a:t>
                  </a:r>
                </a:p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1000" b="1" dirty="0">
                      <a:solidFill>
                        <a:schemeClr val="bg2">
                          <a:lumMod val="75000"/>
                        </a:schemeClr>
                      </a:solidFill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ANALYSIS</a:t>
                  </a:r>
                  <a:endParaRPr lang="en-GB" sz="1200" b="1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A3B3869-783F-4718-AE61-81173FB29C2E}"/>
                    </a:ext>
                  </a:extLst>
                </p:cNvPr>
                <p:cNvSpPr/>
                <p:nvPr/>
              </p:nvSpPr>
              <p:spPr>
                <a:xfrm rot="98866">
                  <a:off x="7909173" y="3058820"/>
                  <a:ext cx="585417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L-CURVE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1EE2FF9-6193-4BBE-ADE1-A2F6C88E9BF1}"/>
                    </a:ext>
                  </a:extLst>
                </p:cNvPr>
                <p:cNvSpPr/>
                <p:nvPr/>
              </p:nvSpPr>
              <p:spPr>
                <a:xfrm>
                  <a:off x="7899019" y="2923648"/>
                  <a:ext cx="110158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dirty="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</a:rPr>
                    <a:t>CROSS-VALIDATION</a:t>
                  </a:r>
                  <a:endParaRPr lang="en-GB" sz="1100" dirty="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F177E5E-A390-4A30-AAB9-87522A33447A}"/>
                    </a:ext>
                  </a:extLst>
                </p:cNvPr>
                <p:cNvSpPr/>
                <p:nvPr/>
              </p:nvSpPr>
              <p:spPr>
                <a:xfrm>
                  <a:off x="7849348" y="2789630"/>
                  <a:ext cx="136608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b="1" dirty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  <a:cs typeface="Calibri" panose="020F0502020204030204" pitchFamily="34" charset="0"/>
                    </a:rPr>
                    <a:t>DISCREPANCY PRINCIPLE</a:t>
                  </a: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C8EEAD0-F019-410D-83CF-4D9BE57C7C44}"/>
                    </a:ext>
                  </a:extLst>
                </p:cNvPr>
                <p:cNvSpPr/>
                <p:nvPr/>
              </p:nvSpPr>
              <p:spPr>
                <a:xfrm rot="116431">
                  <a:off x="7841386" y="3219967"/>
                  <a:ext cx="121700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Aft>
                      <a:spcPts val="0"/>
                    </a:spcAft>
                  </a:pPr>
                  <a:r>
                    <a:rPr lang="en-GB" sz="900" kern="1200"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Calibri Light" panose="020F0302020204030204" pitchFamily="34" charset="0"/>
                      <a:ea typeface="MS PGothic" panose="020B0600070205080204" pitchFamily="34" charset="-128"/>
                      <a:cs typeface="MS PGothic" panose="020B0600070205080204" pitchFamily="34" charset="-128"/>
                    </a:rPr>
                    <a:t>RESIDUAL WHITENESS</a:t>
                  </a:r>
                  <a:endParaRPr lang="en-GB" sz="1100"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07C865F0-BBC7-4B62-B570-3F32BD4240F2}"/>
                </a:ext>
              </a:extLst>
            </p:cNvPr>
            <p:cNvSpPr/>
            <p:nvPr/>
          </p:nvSpPr>
          <p:spPr>
            <a:xfrm rot="2051346" flipV="1">
              <a:off x="7623044" y="2666043"/>
              <a:ext cx="736875" cy="650128"/>
            </a:xfrm>
            <a:prstGeom prst="arc">
              <a:avLst>
                <a:gd name="adj1" fmla="val 15026230"/>
                <a:gd name="adj2" fmla="val 17498235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22A91C-8C98-472C-BB95-122292A66276}"/>
              </a:ext>
            </a:extLst>
          </p:cNvPr>
          <p:cNvGrpSpPr/>
          <p:nvPr/>
        </p:nvGrpSpPr>
        <p:grpSpPr>
          <a:xfrm>
            <a:off x="6367926" y="2878063"/>
            <a:ext cx="2649281" cy="1346613"/>
            <a:chOff x="7058182" y="1970036"/>
            <a:chExt cx="2649281" cy="1621335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2140A27-FC65-45F2-8782-FE3322E08CCE}"/>
                </a:ext>
              </a:extLst>
            </p:cNvPr>
            <p:cNvGrpSpPr/>
            <p:nvPr/>
          </p:nvGrpSpPr>
          <p:grpSpPr>
            <a:xfrm>
              <a:off x="7058182" y="2611455"/>
              <a:ext cx="2649281" cy="979916"/>
              <a:chOff x="7058182" y="2611455"/>
              <a:chExt cx="2649281" cy="979916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6BDD9F1-4C00-4FFA-AF9A-FEF08F7AEC89}"/>
                  </a:ext>
                </a:extLst>
              </p:cNvPr>
              <p:cNvSpPr/>
              <p:nvPr/>
            </p:nvSpPr>
            <p:spPr>
              <a:xfrm>
                <a:off x="7058182" y="2611455"/>
                <a:ext cx="1063112" cy="481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MINIMISING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MSE SURROGATE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FA4A58B-7303-4960-A764-5B4B447284DD}"/>
                  </a:ext>
                </a:extLst>
              </p:cNvPr>
              <p:cNvSpPr/>
              <p:nvPr/>
            </p:nvSpPr>
            <p:spPr>
              <a:xfrm>
                <a:off x="8172431" y="2724663"/>
                <a:ext cx="824265" cy="481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SURE BASED</a:t>
                </a:r>
              </a:p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effectLst/>
                    <a:latin typeface="Calibri Light" panose="020F0302020204030204" pitchFamily="34" charset="0"/>
                    <a:ea typeface="MS PGothic" panose="020B0600070205080204" pitchFamily="34" charset="-128"/>
                  </a:rPr>
                  <a:t>METHODS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EDE269D-E4EB-4BEA-BFE6-69706BD1B46B}"/>
                  </a:ext>
                </a:extLst>
              </p:cNvPr>
              <p:cNvSpPr/>
              <p:nvPr/>
            </p:nvSpPr>
            <p:spPr>
              <a:xfrm>
                <a:off x="9139450" y="2922051"/>
                <a:ext cx="559769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 b="1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SUGAR</a:t>
                </a:r>
              </a:p>
            </p:txBody>
          </p: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8E466C7E-2B63-4A71-BB57-D13B5E6E4C67}"/>
                  </a:ext>
                </a:extLst>
              </p:cNvPr>
              <p:cNvSpPr/>
              <p:nvPr/>
            </p:nvSpPr>
            <p:spPr>
              <a:xfrm rot="762558">
                <a:off x="7695091" y="2800941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A20472A0-AF33-4707-A86B-05171CF08663}"/>
                  </a:ext>
                </a:extLst>
              </p:cNvPr>
              <p:cNvSpPr/>
              <p:nvPr/>
            </p:nvSpPr>
            <p:spPr>
              <a:xfrm rot="20625082">
                <a:off x="8765477" y="2867855"/>
                <a:ext cx="727036" cy="723516"/>
              </a:xfrm>
              <a:prstGeom prst="arc">
                <a:avLst>
                  <a:gd name="adj1" fmla="val 15050314"/>
                  <a:gd name="adj2" fmla="val 17610995"/>
                </a:avLst>
              </a:prstGeom>
              <a:ln w="12700">
                <a:solidFill>
                  <a:schemeClr val="accent3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581B2E4F-6CDD-460C-BB9E-471373E90515}"/>
                  </a:ext>
                </a:extLst>
              </p:cNvPr>
              <p:cNvSpPr/>
              <p:nvPr/>
            </p:nvSpPr>
            <p:spPr>
              <a:xfrm>
                <a:off x="9133267" y="2702101"/>
                <a:ext cx="574196" cy="29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Aft>
                    <a:spcPts val="0"/>
                  </a:spcAft>
                </a:pPr>
                <a:r>
                  <a:rPr lang="en-GB" sz="1000">
                    <a:solidFill>
                      <a:schemeClr val="bg2">
                        <a:lumMod val="75000"/>
                      </a:schemeClr>
                    </a:solidFill>
                    <a:latin typeface="Calibri Light" panose="020F0302020204030204" pitchFamily="34" charset="0"/>
                    <a:ea typeface="MS PGothic" panose="020B0600070205080204" pitchFamily="34" charset="-128"/>
                  </a:rPr>
                  <a:t>G-SURE</a:t>
                </a:r>
                <a:endParaRPr lang="en-GB" sz="1200"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43DEA308-05F8-4116-86EB-04CD55F1C777}"/>
                </a:ext>
              </a:extLst>
            </p:cNvPr>
            <p:cNvSpPr/>
            <p:nvPr/>
          </p:nvSpPr>
          <p:spPr>
            <a:xfrm rot="510800" flipV="1">
              <a:off x="8549075" y="1970036"/>
              <a:ext cx="1129616" cy="1114802"/>
            </a:xfrm>
            <a:prstGeom prst="arc">
              <a:avLst>
                <a:gd name="adj1" fmla="val 15472074"/>
                <a:gd name="adj2" fmla="val 17088696"/>
              </a:avLst>
            </a:prstGeom>
            <a:ln w="12700"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94F4299-4C1B-4FB3-906A-C9F9D0DBC863}"/>
              </a:ext>
            </a:extLst>
          </p:cNvPr>
          <p:cNvSpPr/>
          <p:nvPr/>
        </p:nvSpPr>
        <p:spPr>
          <a:xfrm>
            <a:off x="5925737" y="2300948"/>
            <a:ext cx="707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BAYESIAN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METHODS</a:t>
            </a:r>
          </a:p>
        </p:txBody>
      </p:sp>
      <p:sp>
        <p:nvSpPr>
          <p:cNvPr id="138" name="Arc 137">
            <a:extLst>
              <a:ext uri="{FF2B5EF4-FFF2-40B4-BE49-F238E27FC236}">
                <a16:creationId xmlns:a16="http://schemas.microsoft.com/office/drawing/2014/main" id="{78500BA9-ECC2-4092-9CA1-B06BDED79261}"/>
              </a:ext>
            </a:extLst>
          </p:cNvPr>
          <p:cNvSpPr/>
          <p:nvPr/>
        </p:nvSpPr>
        <p:spPr>
          <a:xfrm rot="3361296" flipV="1">
            <a:off x="6402571" y="2657453"/>
            <a:ext cx="820631" cy="1024053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D5E527E-97C6-4B6D-8E9E-4198E7B5790F}"/>
              </a:ext>
            </a:extLst>
          </p:cNvPr>
          <p:cNvSpPr/>
          <p:nvPr/>
        </p:nvSpPr>
        <p:spPr>
          <a:xfrm rot="20651635">
            <a:off x="6622202" y="2054390"/>
            <a:ext cx="9621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HIERARCHICAL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4BB5358-F329-4276-A6B4-5AF84C747479}"/>
              </a:ext>
            </a:extLst>
          </p:cNvPr>
          <p:cNvSpPr/>
          <p:nvPr/>
        </p:nvSpPr>
        <p:spPr>
          <a:xfrm rot="19053949">
            <a:off x="6567736" y="2261413"/>
            <a:ext cx="601298" cy="728263"/>
          </a:xfrm>
          <a:prstGeom prst="arc">
            <a:avLst>
              <a:gd name="adj1" fmla="val 15561423"/>
              <a:gd name="adj2" fmla="val 1733133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962EF863-56F9-40F1-B92A-CF15C80C8922}"/>
              </a:ext>
            </a:extLst>
          </p:cNvPr>
          <p:cNvSpPr/>
          <p:nvPr/>
        </p:nvSpPr>
        <p:spPr>
          <a:xfrm flipV="1">
            <a:off x="6114086" y="1560714"/>
            <a:ext cx="1129616" cy="1114802"/>
          </a:xfrm>
          <a:prstGeom prst="arc">
            <a:avLst>
              <a:gd name="adj1" fmla="val 15369940"/>
              <a:gd name="adj2" fmla="val 17088698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C4E158F-04AD-45C8-BF37-A3BF33EC20CC}"/>
              </a:ext>
            </a:extLst>
          </p:cNvPr>
          <p:cNvSpPr/>
          <p:nvPr/>
        </p:nvSpPr>
        <p:spPr>
          <a:xfrm>
            <a:off x="6733422" y="2529348"/>
            <a:ext cx="7665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000" b="1" dirty="0">
                <a:solidFill>
                  <a:srgbClr val="0070C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EMPIRICAL</a:t>
            </a:r>
          </a:p>
        </p:txBody>
      </p:sp>
      <p:sp>
        <p:nvSpPr>
          <p:cNvPr id="147" name="Arc 146">
            <a:extLst>
              <a:ext uri="{FF2B5EF4-FFF2-40B4-BE49-F238E27FC236}">
                <a16:creationId xmlns:a16="http://schemas.microsoft.com/office/drawing/2014/main" id="{ED55CBB7-7919-4B18-8AEA-56672B431944}"/>
              </a:ext>
            </a:extLst>
          </p:cNvPr>
          <p:cNvSpPr/>
          <p:nvPr/>
        </p:nvSpPr>
        <p:spPr>
          <a:xfrm rot="19622137">
            <a:off x="5802441" y="899327"/>
            <a:ext cx="878693" cy="720493"/>
          </a:xfrm>
          <a:prstGeom prst="arc">
            <a:avLst>
              <a:gd name="adj1" fmla="val 14402426"/>
              <a:gd name="adj2" fmla="val 17979480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EFCFE76-54EC-4459-9508-7297FC5C0195}"/>
              </a:ext>
            </a:extLst>
          </p:cNvPr>
          <p:cNvGrpSpPr/>
          <p:nvPr/>
        </p:nvGrpSpPr>
        <p:grpSpPr>
          <a:xfrm rot="21226723">
            <a:off x="7355862" y="1344761"/>
            <a:ext cx="1882865" cy="601499"/>
            <a:chOff x="7317386" y="1345707"/>
            <a:chExt cx="1882865" cy="601499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DFF8042-771C-40FD-9851-048FCF6AEE97}"/>
                </a:ext>
              </a:extLst>
            </p:cNvPr>
            <p:cNvSpPr/>
            <p:nvPr/>
          </p:nvSpPr>
          <p:spPr>
            <a:xfrm rot="20512578">
              <a:off x="7400734" y="1345707"/>
              <a:ext cx="9909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effectLst/>
                  <a:latin typeface="Calibri Light" panose="020F0302020204030204" pitchFamily="34" charset="0"/>
                  <a:ea typeface="MS PGothic" panose="020B0600070205080204" pitchFamily="34" charset="-128"/>
                </a:rPr>
                <a:t>Mar</a:t>
              </a:r>
              <a:r>
                <a:rPr lang="en-GB" sz="1000">
                  <a:solidFill>
                    <a:schemeClr val="bg2">
                      <a:lumMod val="75000"/>
                    </a:schemeClr>
                  </a:solidFill>
                  <a:latin typeface="Calibri Light" panose="020F0302020204030204" pitchFamily="34" charset="0"/>
                  <a:ea typeface="MS PGothic" panose="020B0600070205080204" pitchFamily="34" charset="-128"/>
                </a:rPr>
                <a:t>ginalisation</a:t>
              </a:r>
              <a:endParaRPr lang="en-GB" sz="120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/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GB" sz="1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GB" sz="10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  <m:sup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nary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43935EC-FBEC-4FF4-A60A-6DB718BDA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97316">
                  <a:off x="7317386" y="1389977"/>
                  <a:ext cx="1882865" cy="407035"/>
                </a:xfrm>
                <a:prstGeom prst="rect">
                  <a:avLst/>
                </a:prstGeom>
                <a:blipFill>
                  <a:blip r:embed="rId3"/>
                  <a:stretch>
                    <a:fillRect l="-962" t="-46995" r="-10577" b="-6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Left Brace 160">
              <a:extLst>
                <a:ext uri="{FF2B5EF4-FFF2-40B4-BE49-F238E27FC236}">
                  <a16:creationId xmlns:a16="http://schemas.microsoft.com/office/drawing/2014/main" id="{D5F2B35B-B906-4440-832F-083AE493D832}"/>
                </a:ext>
              </a:extLst>
            </p:cNvPr>
            <p:cNvSpPr/>
            <p:nvPr/>
          </p:nvSpPr>
          <p:spPr>
            <a:xfrm rot="20559759">
              <a:off x="7466666" y="1530220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F631E59-9E69-41F7-8B0B-418A26F5B367}"/>
              </a:ext>
            </a:extLst>
          </p:cNvPr>
          <p:cNvGrpSpPr/>
          <p:nvPr/>
        </p:nvGrpSpPr>
        <p:grpSpPr>
          <a:xfrm>
            <a:off x="7505861" y="1965845"/>
            <a:ext cx="1882865" cy="538123"/>
            <a:chOff x="7435581" y="1981436"/>
            <a:chExt cx="1882865" cy="538123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E538F87-2116-419C-BB53-A3C00160F8B0}"/>
                </a:ext>
              </a:extLst>
            </p:cNvPr>
            <p:cNvSpPr/>
            <p:nvPr/>
          </p:nvSpPr>
          <p:spPr>
            <a:xfrm rot="21015823">
              <a:off x="7500183" y="1981436"/>
              <a:ext cx="10727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000" b="1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Joint-MAP-estim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/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GB" sz="10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en-GB" sz="1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1000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arg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00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lim>
                            </m:limLow>
                          </m:fName>
                          <m:e>
                            <m:r>
                              <a:rPr lang="en-GB" sz="1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GB" sz="100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e>
                                <m:r>
                                  <a:rPr lang="en-GB" sz="1000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1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A5894907-0EE1-4CEF-9501-F55BEDEC5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02559">
                  <a:off x="7435581" y="2125471"/>
                  <a:ext cx="1882865" cy="3505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E18F1148-A09E-40A8-A659-4CCFCAC52B9B}"/>
                </a:ext>
              </a:extLst>
            </p:cNvPr>
            <p:cNvSpPr/>
            <p:nvPr/>
          </p:nvSpPr>
          <p:spPr>
            <a:xfrm rot="21043106">
              <a:off x="7559693" y="2102573"/>
              <a:ext cx="89740" cy="416986"/>
            </a:xfrm>
            <a:prstGeom prst="leftBrace">
              <a:avLst>
                <a:gd name="adj1" fmla="val 53077"/>
                <a:gd name="adj2" fmla="val 50000"/>
              </a:avLst>
            </a:prstGeom>
            <a:ln w="127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Arc 164">
            <a:extLst>
              <a:ext uri="{FF2B5EF4-FFF2-40B4-BE49-F238E27FC236}">
                <a16:creationId xmlns:a16="http://schemas.microsoft.com/office/drawing/2014/main" id="{64FF9A9C-E4FB-4670-BAAD-89F4E0C30327}"/>
              </a:ext>
            </a:extLst>
          </p:cNvPr>
          <p:cNvSpPr/>
          <p:nvPr/>
        </p:nvSpPr>
        <p:spPr>
          <a:xfrm rot="17642891">
            <a:off x="7398276" y="1756447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8857F739-1C95-4B54-9B7E-93A7E90E5E38}"/>
              </a:ext>
            </a:extLst>
          </p:cNvPr>
          <p:cNvSpPr/>
          <p:nvPr/>
        </p:nvSpPr>
        <p:spPr>
          <a:xfrm rot="2036285" flipV="1">
            <a:off x="7345392" y="1596125"/>
            <a:ext cx="601298" cy="728263"/>
          </a:xfrm>
          <a:prstGeom prst="arc">
            <a:avLst>
              <a:gd name="adj1" fmla="val 15561423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/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𝑴𝑳𝑬</m:t>
                          </m:r>
                        </m:sub>
                      </m:sSub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𝒂𝒓𝒈𝒎𝒂𝒙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𝜣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𝜽</m:t>
                      </m:r>
                      <m:r>
                        <a:rPr lang="en-GB" sz="1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DBA2FA39-98AB-4FA9-ACE3-981DF676A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762" y="2418179"/>
                <a:ext cx="1605864" cy="460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Arc 170">
            <a:extLst>
              <a:ext uri="{FF2B5EF4-FFF2-40B4-BE49-F238E27FC236}">
                <a16:creationId xmlns:a16="http://schemas.microsoft.com/office/drawing/2014/main" id="{542F2158-7AE6-41B5-9076-DA9EBA884223}"/>
              </a:ext>
            </a:extLst>
          </p:cNvPr>
          <p:cNvSpPr/>
          <p:nvPr/>
        </p:nvSpPr>
        <p:spPr>
          <a:xfrm>
            <a:off x="7184034" y="2645345"/>
            <a:ext cx="727036" cy="541606"/>
          </a:xfrm>
          <a:prstGeom prst="arc">
            <a:avLst>
              <a:gd name="adj1" fmla="val 14797142"/>
              <a:gd name="adj2" fmla="val 17410995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6F5C2C16-187B-4D2D-BC28-593E977BFC66}"/>
              </a:ext>
            </a:extLst>
          </p:cNvPr>
          <p:cNvSpPr/>
          <p:nvPr/>
        </p:nvSpPr>
        <p:spPr>
          <a:xfrm rot="21228400" flipV="1">
            <a:off x="6756261" y="2593866"/>
            <a:ext cx="601298" cy="660346"/>
          </a:xfrm>
          <a:prstGeom prst="arc">
            <a:avLst>
              <a:gd name="adj1" fmla="val 14809377"/>
              <a:gd name="adj2" fmla="val 17434859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Arc 198">
            <a:extLst>
              <a:ext uri="{FF2B5EF4-FFF2-40B4-BE49-F238E27FC236}">
                <a16:creationId xmlns:a16="http://schemas.microsoft.com/office/drawing/2014/main" id="{EEDEC397-E43C-49F6-B0C7-D8575CD849AB}"/>
              </a:ext>
            </a:extLst>
          </p:cNvPr>
          <p:cNvSpPr/>
          <p:nvPr/>
        </p:nvSpPr>
        <p:spPr>
          <a:xfrm rot="18000889">
            <a:off x="6088627" y="1799591"/>
            <a:ext cx="1350865" cy="755002"/>
          </a:xfrm>
          <a:prstGeom prst="arc">
            <a:avLst>
              <a:gd name="adj1" fmla="val 13340209"/>
              <a:gd name="adj2" fmla="val 19552116"/>
            </a:avLst>
          </a:prstGeom>
          <a:ln w="12700"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Arc 193">
            <a:extLst>
              <a:ext uri="{FF2B5EF4-FFF2-40B4-BE49-F238E27FC236}">
                <a16:creationId xmlns:a16="http://schemas.microsoft.com/office/drawing/2014/main" id="{5A55E94D-1517-402A-879E-2C1A7CB447FA}"/>
              </a:ext>
            </a:extLst>
          </p:cNvPr>
          <p:cNvSpPr/>
          <p:nvPr/>
        </p:nvSpPr>
        <p:spPr>
          <a:xfrm rot="19851611">
            <a:off x="3996248" y="3287381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FE6EF2F7-CA32-46D0-9167-24EED14752DE}"/>
              </a:ext>
            </a:extLst>
          </p:cNvPr>
          <p:cNvSpPr/>
          <p:nvPr/>
        </p:nvSpPr>
        <p:spPr>
          <a:xfrm rot="17485087">
            <a:off x="3937528" y="3034133"/>
            <a:ext cx="1665867" cy="621705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7970373-4C82-4DE9-96BE-BAC3A6F8D94B}"/>
              </a:ext>
            </a:extLst>
          </p:cNvPr>
          <p:cNvSpPr/>
          <p:nvPr/>
        </p:nvSpPr>
        <p:spPr>
          <a:xfrm>
            <a:off x="4569504" y="2124027"/>
            <a:ext cx="1289420" cy="55793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Inverse Problems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32F9AD60-57C3-4E0C-806C-EF2D8B4940F1}"/>
              </a:ext>
            </a:extLst>
          </p:cNvPr>
          <p:cNvSpPr/>
          <p:nvPr/>
        </p:nvSpPr>
        <p:spPr>
          <a:xfrm>
            <a:off x="5359352" y="2818471"/>
            <a:ext cx="1723906" cy="557939"/>
          </a:xfrm>
          <a:prstGeom prst="ellips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2">
                    <a:lumMod val="75000"/>
                  </a:schemeClr>
                </a:solidFill>
              </a:rPr>
              <a:t>Regularisation Parameters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BF1861C-1E66-45D5-8F5E-1C6DEE5882BF}"/>
              </a:ext>
            </a:extLst>
          </p:cNvPr>
          <p:cNvSpPr txBox="1"/>
          <p:nvPr/>
        </p:nvSpPr>
        <p:spPr>
          <a:xfrm>
            <a:off x="4562719" y="2194151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F4FAB7AB-287B-44A1-819D-FB3DF1AB1B46}"/>
              </a:ext>
            </a:extLst>
          </p:cNvPr>
          <p:cNvSpPr txBox="1"/>
          <p:nvPr/>
        </p:nvSpPr>
        <p:spPr>
          <a:xfrm>
            <a:off x="5417598" y="2904656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/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GB" sz="1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sz="140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3808B-68F3-4293-B7F9-D76872F68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593" y="179077"/>
                <a:ext cx="11314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/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14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1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i="1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6520EE6-3B0C-4236-9101-45DDEB2AC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23" y="421291"/>
                <a:ext cx="1212896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36A8900-C9CE-4586-823C-2C8B365C71AD}"/>
              </a:ext>
            </a:extLst>
          </p:cNvPr>
          <p:cNvGrpSpPr/>
          <p:nvPr/>
        </p:nvGrpSpPr>
        <p:grpSpPr>
          <a:xfrm>
            <a:off x="5499728" y="4308590"/>
            <a:ext cx="1242129" cy="1064978"/>
            <a:chOff x="-229380" y="2656414"/>
            <a:chExt cx="6806451" cy="3484504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820E94E-94E9-4955-B665-FDC9EA77DE0C}"/>
                </a:ext>
              </a:extLst>
            </p:cNvPr>
            <p:cNvGrpSpPr/>
            <p:nvPr/>
          </p:nvGrpSpPr>
          <p:grpSpPr>
            <a:xfrm>
              <a:off x="-229380" y="2656414"/>
              <a:ext cx="6806451" cy="3274497"/>
              <a:chOff x="943899" y="3627367"/>
              <a:chExt cx="5551287" cy="3274497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3BD44153-5191-495B-BDBB-A355C18A4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011682" y="4371705"/>
                <a:ext cx="3290186" cy="208081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DB815842-CF94-4C44-A8C6-394D1160DF08}"/>
                      </a:ext>
                    </a:extLst>
                  </p:cNvPr>
                  <p:cNvSpPr/>
                  <p:nvPr/>
                </p:nvSpPr>
                <p:spPr>
                  <a:xfrm>
                    <a:off x="943899" y="3627367"/>
                    <a:ext cx="3447362" cy="80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0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GB" sz="100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lang="en-GB" sz="1000" dirty="0"/>
                  </a:p>
                </p:txBody>
              </p:sp>
            </mc:Choice>
            <mc:Fallback xmlns=""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DB815842-CF94-4C44-A8C6-394D1160DF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899" y="3627367"/>
                    <a:ext cx="3447362" cy="80561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2313A32-454C-418B-A7F9-D9538F757ADD}"/>
                      </a:ext>
                    </a:extLst>
                  </p:cNvPr>
                  <p:cNvSpPr/>
                  <p:nvPr/>
                </p:nvSpPr>
                <p:spPr>
                  <a:xfrm>
                    <a:off x="5201638" y="6096253"/>
                    <a:ext cx="1293548" cy="8056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GB" sz="1000"/>
                  </a:p>
                </p:txBody>
              </p:sp>
            </mc:Choice>
            <mc:Fallback xmlns=""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2313A32-454C-418B-A7F9-D9538F757AD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638" y="6096253"/>
                    <a:ext cx="1293548" cy="80561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17A594B-0AF6-4E71-9852-100DCD21698A}"/>
                    </a:ext>
                  </a:extLst>
                </p:cNvPr>
                <p:cNvSpPr/>
                <p:nvPr/>
              </p:nvSpPr>
              <p:spPr>
                <a:xfrm>
                  <a:off x="2206731" y="5255793"/>
                  <a:ext cx="2928909" cy="8851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sz="10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sz="100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e>
                            </m:acc>
                          </m:e>
                          <m:sub>
                            <m:r>
                              <a:rPr lang="en-GB" sz="1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𝑀𝐿𝐸</m:t>
                            </m:r>
                          </m:sub>
                        </m:sSub>
                        <m:r>
                          <a:rPr lang="en-GB" sz="1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100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17A594B-0AF6-4E71-9852-100DCD2169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731" y="5255793"/>
                  <a:ext cx="2928909" cy="8851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C24F5FF-4AFA-427F-A426-AFE255E00E20}"/>
                </a:ext>
              </a:extLst>
            </p:cNvPr>
            <p:cNvSpPr/>
            <p:nvPr/>
          </p:nvSpPr>
          <p:spPr bwMode="auto">
            <a:xfrm>
              <a:off x="3069663" y="3530691"/>
              <a:ext cx="45719" cy="45719"/>
            </a:xfrm>
            <a:prstGeom prst="ellipse">
              <a:avLst/>
            </a:prstGeom>
            <a:solidFill>
              <a:srgbClr val="2525FF"/>
            </a:solidFill>
            <a:ln w="9525" cap="flat" cmpd="sng" algn="ctr">
              <a:solidFill>
                <a:srgbClr val="5151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28" charset="0"/>
                <a:ea typeface="ＭＳ Ｐゴシック" pitchFamily="28" charset="-128"/>
                <a:cs typeface="ＭＳ Ｐゴシック" pitchFamily="28" charset="-128"/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5250935-04B2-41A3-AC3F-9533E9B7AD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90740" y="3576410"/>
              <a:ext cx="0" cy="17335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03BBC99-249E-478A-9CE7-FF6D5DE094F4}"/>
              </a:ext>
            </a:extLst>
          </p:cNvPr>
          <p:cNvCxnSpPr>
            <a:cxnSpLocks/>
          </p:cNvCxnSpPr>
          <p:nvPr/>
        </p:nvCxnSpPr>
        <p:spPr>
          <a:xfrm flipH="1" flipV="1">
            <a:off x="6163985" y="4463587"/>
            <a:ext cx="135184" cy="268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rc 179">
            <a:extLst>
              <a:ext uri="{FF2B5EF4-FFF2-40B4-BE49-F238E27FC236}">
                <a16:creationId xmlns:a16="http://schemas.microsoft.com/office/drawing/2014/main" id="{B165E0C9-E1EC-4442-AC09-2F646E70BB4C}"/>
              </a:ext>
            </a:extLst>
          </p:cNvPr>
          <p:cNvSpPr/>
          <p:nvPr/>
        </p:nvSpPr>
        <p:spPr>
          <a:xfrm rot="385222">
            <a:off x="6127474" y="3954941"/>
            <a:ext cx="984338" cy="913542"/>
          </a:xfrm>
          <a:prstGeom prst="arc">
            <a:avLst>
              <a:gd name="adj1" fmla="val 14045660"/>
              <a:gd name="adj2" fmla="val 18811062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/>
              <p:nvPr/>
            </p:nvSpPr>
            <p:spPr>
              <a:xfrm>
                <a:off x="5500779" y="4441545"/>
                <a:ext cx="253068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1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29A4B9BB-933D-4F65-A49D-A6473D151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779" y="4441545"/>
                <a:ext cx="2530686" cy="261610"/>
              </a:xfrm>
              <a:prstGeom prst="rect">
                <a:avLst/>
              </a:prstGeom>
              <a:blipFill>
                <a:blip r:embed="rId1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Arc 208">
            <a:extLst>
              <a:ext uri="{FF2B5EF4-FFF2-40B4-BE49-F238E27FC236}">
                <a16:creationId xmlns:a16="http://schemas.microsoft.com/office/drawing/2014/main" id="{05E69E57-0D48-488E-8168-5D7D64211F5A}"/>
              </a:ext>
            </a:extLst>
          </p:cNvPr>
          <p:cNvSpPr/>
          <p:nvPr/>
        </p:nvSpPr>
        <p:spPr>
          <a:xfrm rot="2038807">
            <a:off x="3685549" y="3309383"/>
            <a:ext cx="1710346" cy="605537"/>
          </a:xfrm>
          <a:prstGeom prst="arc">
            <a:avLst>
              <a:gd name="adj1" fmla="val 17156721"/>
              <a:gd name="adj2" fmla="val 20794424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9015A7-367A-4955-8BF6-8202B30BA437}"/>
              </a:ext>
            </a:extLst>
          </p:cNvPr>
          <p:cNvSpPr/>
          <p:nvPr/>
        </p:nvSpPr>
        <p:spPr>
          <a:xfrm>
            <a:off x="5142508" y="3721784"/>
            <a:ext cx="1244373" cy="557939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Proposed Method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1FFDCCF-2CF3-4B37-88E8-9C01840EBDA9}"/>
              </a:ext>
            </a:extLst>
          </p:cNvPr>
          <p:cNvSpPr txBox="1"/>
          <p:nvPr/>
        </p:nvSpPr>
        <p:spPr>
          <a:xfrm>
            <a:off x="5138891" y="3819183"/>
            <a:ext cx="215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/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nor/>
                      </m:rPr>
                      <a:rPr lang="en-GB" sz="1200" smtClean="0"/>
                      <m:t>∝</m:t>
                    </m:r>
                  </m:oMath>
                </a14:m>
                <a:r>
                  <a:rPr lang="en-GB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12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  <m:t>𝐴𝑥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GB" sz="12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20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12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EB49DBE6-2323-4C17-8D13-5F2377CD8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47" y="3894891"/>
                <a:ext cx="1959896" cy="3985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c 214">
            <a:extLst>
              <a:ext uri="{FF2B5EF4-FFF2-40B4-BE49-F238E27FC236}">
                <a16:creationId xmlns:a16="http://schemas.microsoft.com/office/drawing/2014/main" id="{F41260C4-6825-482B-82F2-7F5B31D4BB8D}"/>
              </a:ext>
            </a:extLst>
          </p:cNvPr>
          <p:cNvSpPr/>
          <p:nvPr/>
        </p:nvSpPr>
        <p:spPr>
          <a:xfrm rot="2516523">
            <a:off x="5530843" y="4045454"/>
            <a:ext cx="820631" cy="1284218"/>
          </a:xfrm>
          <a:prstGeom prst="arc">
            <a:avLst>
              <a:gd name="adj1" fmla="val 15580698"/>
              <a:gd name="adj2" fmla="val 17685499"/>
            </a:avLst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62C933D-05AA-4FCD-8161-492CAA3432E8}"/>
              </a:ext>
            </a:extLst>
          </p:cNvPr>
          <p:cNvSpPr/>
          <p:nvPr/>
        </p:nvSpPr>
        <p:spPr>
          <a:xfrm rot="195164">
            <a:off x="6461785" y="377457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model</a:t>
            </a:r>
            <a:endParaRPr lang="en-GB" altLang="en-US" sz="100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7" name="Left Brace 216">
            <a:extLst>
              <a:ext uri="{FF2B5EF4-FFF2-40B4-BE49-F238E27FC236}">
                <a16:creationId xmlns:a16="http://schemas.microsoft.com/office/drawing/2014/main" id="{1F194D59-ECB4-49B2-83DC-AD09342EE5B7}"/>
              </a:ext>
            </a:extLst>
          </p:cNvPr>
          <p:cNvSpPr/>
          <p:nvPr/>
        </p:nvSpPr>
        <p:spPr>
          <a:xfrm rot="16200000">
            <a:off x="8527319" y="3988278"/>
            <a:ext cx="103717" cy="403153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D80CEC8F-A465-41B8-AA77-C71D7B25116D}"/>
              </a:ext>
            </a:extLst>
          </p:cNvPr>
          <p:cNvSpPr/>
          <p:nvPr/>
        </p:nvSpPr>
        <p:spPr>
          <a:xfrm>
            <a:off x="8180471" y="4244362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altLang="en-US" sz="1000" dirty="0">
                <a:solidFill>
                  <a:srgbClr val="0070C0"/>
                </a:solidFill>
                <a:latin typeface="Calibri Light" panose="020F0302020204030204" pitchFamily="34" charset="0"/>
                <a:ea typeface="MS PGothic" panose="020B0600070205080204" pitchFamily="34" charset="-128"/>
              </a:rPr>
              <a:t>convex reg.</a:t>
            </a:r>
            <a:endParaRPr lang="en-GB" altLang="en-US" sz="1000" dirty="0">
              <a:solidFill>
                <a:srgbClr val="0070C0"/>
              </a:solidFill>
              <a:effectLst/>
              <a:latin typeface="Calibri Light" panose="020F03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18" name="Cloud 217">
            <a:extLst>
              <a:ext uri="{FF2B5EF4-FFF2-40B4-BE49-F238E27FC236}">
                <a16:creationId xmlns:a16="http://schemas.microsoft.com/office/drawing/2014/main" id="{0BCB7396-28C9-41D0-907D-DC91C6C456ED}"/>
              </a:ext>
            </a:extLst>
          </p:cNvPr>
          <p:cNvSpPr/>
          <p:nvPr/>
        </p:nvSpPr>
        <p:spPr>
          <a:xfrm>
            <a:off x="3874794" y="3063551"/>
            <a:ext cx="1100380" cy="562869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</a:rPr>
              <a:t>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7E9C5E-9627-489A-9E7E-F820FFD8101E}"/>
                  </a:ext>
                </a:extLst>
              </p:cNvPr>
              <p:cNvSpPr/>
              <p:nvPr/>
            </p:nvSpPr>
            <p:spPr>
              <a:xfrm>
                <a:off x="5510176" y="6041715"/>
                <a:ext cx="2891686" cy="280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AR" sz="12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AR" sz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sSubSup>
                      <m:sSubSupPr>
                        <m:ctrlP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s-AR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s-A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s-A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s-A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s-AR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s-A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A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s-A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s-AR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s-AR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7E9C5E-9627-489A-9E7E-F820FFD81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176" y="6041715"/>
                <a:ext cx="2891686" cy="280013"/>
              </a:xfrm>
              <a:prstGeom prst="rect">
                <a:avLst/>
              </a:prstGeom>
              <a:blipFill>
                <a:blip r:embed="rId1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3213914-4015-46C8-BFBD-1578A2D8F9B6}"/>
              </a:ext>
            </a:extLst>
          </p:cNvPr>
          <p:cNvSpPr/>
          <p:nvPr/>
        </p:nvSpPr>
        <p:spPr>
          <a:xfrm>
            <a:off x="5339831" y="5788895"/>
            <a:ext cx="2748061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Calibri Light" panose="020F0302020204030204" pitchFamily="34" charset="0"/>
                <a:ea typeface="ＭＳ Ｐゴシック" pitchFamily="28" charset="-128"/>
              </a:rPr>
              <a:t>PROJECTED GRADIENT ALGORITHM</a:t>
            </a:r>
            <a:endParaRPr lang="en-GB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AD7DB-20FB-48AF-94A9-C77511F16D33}"/>
                  </a:ext>
                </a:extLst>
              </p:cNvPr>
              <p:cNvSpPr txBox="1"/>
              <p:nvPr/>
            </p:nvSpPr>
            <p:spPr>
              <a:xfrm>
                <a:off x="7005437" y="4960282"/>
                <a:ext cx="1852124" cy="478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05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GB" sz="105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acc>
                        </m:e>
                        <m:sub>
                          <m:r>
                            <a:rPr lang="en-GB" sz="105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05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05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05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𝑎𝑟𝑔𝑚𝑎𝑥</m:t>
                                  </m:r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r>
                                    <a:rPr lang="en-GB" sz="105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𝛩</m:t>
                                  </m:r>
                                </m:e>
                              </m:mr>
                            </m:m>
                          </m:e>
                        </m:mr>
                      </m:m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GB" sz="105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05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AD7DB-20FB-48AF-94A9-C77511F16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437" y="4960282"/>
                <a:ext cx="1852124" cy="4785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B19FE7F6-7F19-4868-9E1C-07E684BD46F5}"/>
              </a:ext>
            </a:extLst>
          </p:cNvPr>
          <p:cNvSpPr/>
          <p:nvPr/>
        </p:nvSpPr>
        <p:spPr>
          <a:xfrm>
            <a:off x="7018052" y="4798539"/>
            <a:ext cx="87753" cy="517876"/>
          </a:xfrm>
          <a:prstGeom prst="leftBrace">
            <a:avLst>
              <a:gd name="adj1" fmla="val 53077"/>
              <a:gd name="adj2" fmla="val 50000"/>
            </a:avLst>
          </a:prstGeom>
          <a:ln w="127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AC572DAE-CD6B-4061-961C-812D0DCE3700}"/>
                  </a:ext>
                </a:extLst>
              </p:cNvPr>
              <p:cNvSpPr txBox="1"/>
              <p:nvPr/>
            </p:nvSpPr>
            <p:spPr>
              <a:xfrm>
                <a:off x="7028694" y="4692529"/>
                <a:ext cx="2251085" cy="438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1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s-AR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s-AR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1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limLoc m:val="subSup"/>
                          <m:ctrlP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s-AR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GB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AR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s-AR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11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s-AR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s-AR" sz="11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AC572DAE-CD6B-4061-961C-812D0DCE3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694" y="4692529"/>
                <a:ext cx="2251085" cy="438453"/>
              </a:xfrm>
              <a:prstGeom prst="rect">
                <a:avLst/>
              </a:prstGeom>
              <a:blipFill>
                <a:blip r:embed="rId16"/>
                <a:stretch>
                  <a:fillRect t="-154167" b="-223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518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ontrol xmlns="http://schemas.microsoft.com/VisualStudio/2011/storyboarding/control">
  <Id Name="b404738e-10b2-40da-898d-86c74d25b7e8" Revision="2" Stencil="System.MyShapes" StencilVersion="1.0"/>
</Control>
</file>

<file path=customXml/item2.xml><?xml version="1.0" encoding="utf-8"?>
<Control xmlns="http://schemas.microsoft.com/VisualStudio/2011/storyboarding/control">
  <Id Name="b404738e-10b2-40da-898d-86c74d25b7e8" Revision="4" Stencil="System.MyShapes" StencilVersion="1.0"/>
</Control>
</file>

<file path=customXml/item3.xml><?xml version="1.0" encoding="utf-8"?>
<Control xmlns="http://schemas.microsoft.com/VisualStudio/2011/storyboarding/control">
  <Id Name="b404738e-10b2-40da-898d-86c74d25b7e8" Revision="1" Stencil="System.MyShapes" StencilVersion="1.0"/>
</Control>
</file>

<file path=customXml/itemProps1.xml><?xml version="1.0" encoding="utf-8"?>
<ds:datastoreItem xmlns:ds="http://schemas.openxmlformats.org/officeDocument/2006/customXml" ds:itemID="{50191CB7-2024-48F6-BDF0-D7CE8789A6C6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A5317441-7306-4966-80F0-1C5B4554F2BF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ADDC9A40-7EC1-4976-8849-A8F9926491A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43892</TotalTime>
  <Words>4264</Words>
  <Application>Microsoft Office PowerPoint</Application>
  <PresentationFormat>On-screen Show (4:3)</PresentationFormat>
  <Paragraphs>1627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NimbusRomNo9L-Regu</vt:lpstr>
      <vt:lpstr>Times New Roman</vt:lpstr>
      <vt:lpstr>Wingdings</vt:lpstr>
      <vt:lpstr>Office Theme</vt:lpstr>
      <vt:lpstr>Bayesian computation  in imaging inverse problems  with partially unknown models</vt:lpstr>
      <vt:lpstr>High-dimensional Inverse Problems</vt:lpstr>
      <vt:lpstr>The Bayesian Framework</vt:lpstr>
      <vt:lpstr>The Bayesian Framework</vt:lpstr>
      <vt:lpstr>Bayesian Formulation of 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generate the samples</vt:lpstr>
      <vt:lpstr>How to generate the samples</vt:lpstr>
      <vt:lpstr>How to generate the samples</vt:lpstr>
      <vt:lpstr>How to generate the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Publications</vt:lpstr>
      <vt:lpstr>Thank you very much for your time!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Ana Fernández Vidal</dc:creator>
  <cp:lastModifiedBy>Ana</cp:lastModifiedBy>
  <cp:revision>579</cp:revision>
  <dcterms:created xsi:type="dcterms:W3CDTF">2010-02-05T19:49:13Z</dcterms:created>
  <dcterms:modified xsi:type="dcterms:W3CDTF">2020-10-23T13:15:59Z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